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notesSlides/notesSlide2.xml" ContentType="application/vnd.openxmlformats-officedocument.presentationml.notesSlide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notesSlides/notesSlide3.xml" ContentType="application/vnd.openxmlformats-officedocument.presentationml.notesSlide+xml"/>
  <Override PartName="/ppt/charts/chart15.xml" ContentType="application/vnd.openxmlformats-officedocument.drawingml.chart+xml"/>
  <Override PartName="/ppt/charts/chart16.xml" ContentType="application/vnd.openxmlformats-officedocument.drawingml.chart+xml"/>
  <Override PartName="/ppt/charts/chart17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18.xml" ContentType="application/vnd.openxmlformats-officedocument.drawingml.chart+xml"/>
  <Override PartName="/ppt/charts/chart19.xml" ContentType="application/vnd.openxmlformats-officedocument.drawingml.chart+xml"/>
  <Override PartName="/ppt/charts/chart20.xml" ContentType="application/vnd.openxmlformats-officedocument.drawingml.chart+xml"/>
  <Override PartName="/ppt/charts/chart21.xml" ContentType="application/vnd.openxmlformats-officedocument.drawingml.chart+xml"/>
  <Override PartName="/ppt/charts/chart22.xml" ContentType="application/vnd.openxmlformats-officedocument.drawingml.chart+xml"/>
  <Override PartName="/ppt/charts/chart23.xml" ContentType="application/vnd.openxmlformats-officedocument.drawingml.chart+xml"/>
  <Override PartName="/ppt/notesSlides/notesSlide4.xml" ContentType="application/vnd.openxmlformats-officedocument.presentationml.notesSlide+xml"/>
  <Override PartName="/ppt/charts/chart24.xml" ContentType="application/vnd.openxmlformats-officedocument.drawingml.chart+xml"/>
  <Override PartName="/ppt/charts/chart25.xml" ContentType="application/vnd.openxmlformats-officedocument.drawingml.chart+xml"/>
  <Override PartName="/ppt/charts/chart26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27.xml" ContentType="application/vnd.openxmlformats-officedocument.drawingml.chart+xml"/>
  <Override PartName="/ppt/charts/chart28.xml" ContentType="application/vnd.openxmlformats-officedocument.drawingml.chart+xml"/>
  <Override PartName="/ppt/charts/chart29.xml" ContentType="application/vnd.openxmlformats-officedocument.drawingml.chart+xml"/>
  <Override PartName="/ppt/charts/chart30.xml" ContentType="application/vnd.openxmlformats-officedocument.drawingml.chart+xml"/>
  <Override PartName="/ppt/charts/chart31.xml" ContentType="application/vnd.openxmlformats-officedocument.drawingml.chart+xml"/>
  <Override PartName="/ppt/charts/chart32.xml" ContentType="application/vnd.openxmlformats-officedocument.drawingml.chart+xml"/>
  <Override PartName="/ppt/notesSlides/notesSlide5.xml" ContentType="application/vnd.openxmlformats-officedocument.presentationml.notesSlide+xml"/>
  <Override PartName="/ppt/charts/chart33.xml" ContentType="application/vnd.openxmlformats-officedocument.drawingml.chart+xml"/>
  <Override PartName="/ppt/charts/chart34.xml" ContentType="application/vnd.openxmlformats-officedocument.drawingml.chart+xml"/>
  <Override PartName="/ppt/charts/chart3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36.xml" ContentType="application/vnd.openxmlformats-officedocument.drawingml.chart+xml"/>
  <Override PartName="/ppt/charts/chart37.xml" ContentType="application/vnd.openxmlformats-officedocument.drawingml.chart+xml"/>
  <Override PartName="/ppt/charts/chart38.xml" ContentType="application/vnd.openxmlformats-officedocument.drawingml.chart+xml"/>
  <Override PartName="/ppt/charts/chart39.xml" ContentType="application/vnd.openxmlformats-officedocument.drawingml.chart+xml"/>
  <Override PartName="/ppt/charts/chart40.xml" ContentType="application/vnd.openxmlformats-officedocument.drawingml.chart+xml"/>
  <Override PartName="/ppt/charts/chart41.xml" ContentType="application/vnd.openxmlformats-officedocument.drawingml.chart+xml"/>
  <Override PartName="/ppt/notesSlides/notesSlide6.xml" ContentType="application/vnd.openxmlformats-officedocument.presentationml.notesSlide+xml"/>
  <Override PartName="/ppt/charts/chart42.xml" ContentType="application/vnd.openxmlformats-officedocument.drawingml.chart+xml"/>
  <Override PartName="/ppt/charts/chart43.xml" ContentType="application/vnd.openxmlformats-officedocument.drawingml.chart+xml"/>
  <Override PartName="/ppt/charts/chart44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45.xml" ContentType="application/vnd.openxmlformats-officedocument.drawingml.chart+xml"/>
  <Override PartName="/ppt/charts/chart46.xml" ContentType="application/vnd.openxmlformats-officedocument.drawingml.chart+xml"/>
  <Override PartName="/ppt/charts/chart47.xml" ContentType="application/vnd.openxmlformats-officedocument.drawingml.chart+xml"/>
  <Override PartName="/ppt/charts/chart48.xml" ContentType="application/vnd.openxmlformats-officedocument.drawingml.chart+xml"/>
  <Override PartName="/ppt/charts/chart49.xml" ContentType="application/vnd.openxmlformats-officedocument.drawingml.chart+xml"/>
  <Override PartName="/ppt/charts/chart50.xml" ContentType="application/vnd.openxmlformats-officedocument.drawingml.chart+xml"/>
  <Override PartName="/ppt/notesSlides/notesSlide7.xml" ContentType="application/vnd.openxmlformats-officedocument.presentationml.notesSlide+xml"/>
  <Override PartName="/ppt/charts/chart51.xml" ContentType="application/vnd.openxmlformats-officedocument.drawingml.chart+xml"/>
  <Override PartName="/ppt/charts/chart52.xml" ContentType="application/vnd.openxmlformats-officedocument.drawingml.chart+xml"/>
  <Override PartName="/ppt/charts/chart53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54.xml" ContentType="application/vnd.openxmlformats-officedocument.drawingml.chart+xml"/>
  <Override PartName="/ppt/charts/chart55.xml" ContentType="application/vnd.openxmlformats-officedocument.drawingml.chart+xml"/>
  <Override PartName="/ppt/charts/chart56.xml" ContentType="application/vnd.openxmlformats-officedocument.drawingml.chart+xml"/>
  <Override PartName="/ppt/charts/chart57.xml" ContentType="application/vnd.openxmlformats-officedocument.drawingml.chart+xml"/>
  <Override PartName="/ppt/charts/chart58.xml" ContentType="application/vnd.openxmlformats-officedocument.drawingml.chart+xml"/>
  <Override PartName="/ppt/charts/chart59.xml" ContentType="application/vnd.openxmlformats-officedocument.drawingml.chart+xml"/>
  <Override PartName="/ppt/notesSlides/notesSlide8.xml" ContentType="application/vnd.openxmlformats-officedocument.presentationml.notesSlide+xml"/>
  <Override PartName="/ppt/charts/chart60.xml" ContentType="application/vnd.openxmlformats-officedocument.drawingml.chart+xml"/>
  <Override PartName="/ppt/charts/chart61.xml" ContentType="application/vnd.openxmlformats-officedocument.drawingml.chart+xml"/>
  <Override PartName="/ppt/charts/chart62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63.xml" ContentType="application/vnd.openxmlformats-officedocument.drawingml.chart+xml"/>
  <Override PartName="/ppt/charts/chart64.xml" ContentType="application/vnd.openxmlformats-officedocument.drawingml.chart+xml"/>
  <Override PartName="/ppt/charts/chart65.xml" ContentType="application/vnd.openxmlformats-officedocument.drawingml.chart+xml"/>
  <Override PartName="/ppt/charts/chart66.xml" ContentType="application/vnd.openxmlformats-officedocument.drawingml.chart+xml"/>
  <Override PartName="/ppt/charts/chart67.xml" ContentType="application/vnd.openxmlformats-officedocument.drawingml.chart+xml"/>
  <Override PartName="/ppt/charts/chart68.xml" ContentType="application/vnd.openxmlformats-officedocument.drawingml.chart+xml"/>
  <Override PartName="/ppt/notesSlides/notesSlide9.xml" ContentType="application/vnd.openxmlformats-officedocument.presentationml.notesSlide+xml"/>
  <Override PartName="/ppt/charts/chart6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7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notesSlides/notesSlide10.xml" ContentType="application/vnd.openxmlformats-officedocument.presentationml.notesSlide+xml"/>
  <Override PartName="/ppt/charts/chart7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7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notesSlides/notesSlide11.xml" ContentType="application/vnd.openxmlformats-officedocument.presentationml.notesSlide+xml"/>
  <Override PartName="/ppt/charts/chart7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7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notesSlides/notesSlide12.xml" ContentType="application/vnd.openxmlformats-officedocument.presentationml.notesSlide+xml"/>
  <Override PartName="/ppt/charts/chart7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charts/chart7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notesSlides/notesSlide13.xml" ContentType="application/vnd.openxmlformats-officedocument.presentationml.notesSlide+xml"/>
  <Override PartName="/ppt/charts/chart77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charts/chart78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notesSlides/notesSlide14.xml" ContentType="application/vnd.openxmlformats-officedocument.presentationml.notesSlide+xml"/>
  <Override PartName="/ppt/charts/chart79.xml" ContentType="application/vnd.openxmlformats-officedocument.drawingml.chart+xml"/>
  <Override PartName="/ppt/charts/style19.xml" ContentType="application/vnd.ms-office.chartstyle+xml"/>
  <Override PartName="/ppt/charts/colors19.xml" ContentType="application/vnd.ms-office.chartcolorstyle+xml"/>
  <Override PartName="/ppt/charts/chart80.xml" ContentType="application/vnd.openxmlformats-officedocument.drawingml.chart+xml"/>
  <Override PartName="/ppt/charts/style20.xml" ContentType="application/vnd.ms-office.chartstyle+xml"/>
  <Override PartName="/ppt/charts/colors20.xml" ContentType="application/vnd.ms-office.chartcolorstyle+xml"/>
  <Override PartName="/ppt/notesSlides/notesSlide15.xml" ContentType="application/vnd.openxmlformats-officedocument.presentationml.notesSlide+xml"/>
  <Override PartName="/ppt/charts/chart81.xml" ContentType="application/vnd.openxmlformats-officedocument.drawingml.chart+xml"/>
  <Override PartName="/ppt/charts/style21.xml" ContentType="application/vnd.ms-office.chartstyle+xml"/>
  <Override PartName="/ppt/charts/colors21.xml" ContentType="application/vnd.ms-office.chartcolorstyle+xml"/>
  <Override PartName="/ppt/charts/chart82.xml" ContentType="application/vnd.openxmlformats-officedocument.drawingml.chart+xml"/>
  <Override PartName="/ppt/charts/style22.xml" ContentType="application/vnd.ms-office.chartstyle+xml"/>
  <Override PartName="/ppt/charts/colors22.xml" ContentType="application/vnd.ms-office.chartcolorstyle+xml"/>
  <Override PartName="/ppt/notesSlides/notesSlide16.xml" ContentType="application/vnd.openxmlformats-officedocument.presentationml.notesSlide+xml"/>
  <Override PartName="/ppt/charts/chart83.xml" ContentType="application/vnd.openxmlformats-officedocument.drawingml.chart+xml"/>
  <Override PartName="/ppt/charts/style23.xml" ContentType="application/vnd.ms-office.chartstyle+xml"/>
  <Override PartName="/ppt/charts/colors23.xml" ContentType="application/vnd.ms-office.chartcolorstyle+xml"/>
  <Override PartName="/ppt/charts/chart84.xml" ContentType="application/vnd.openxmlformats-officedocument.drawingml.chart+xml"/>
  <Override PartName="/ppt/charts/style24.xml" ContentType="application/vnd.ms-office.chartstyle+xml"/>
  <Override PartName="/ppt/charts/colors24.xml" ContentType="application/vnd.ms-office.chartcolorstyl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rts/chart85.xml" ContentType="application/vnd.openxmlformats-officedocument.drawingml.chart+xml"/>
  <Override PartName="/ppt/charts/style25.xml" ContentType="application/vnd.ms-office.chartstyle+xml"/>
  <Override PartName="/ppt/charts/colors25.xml" ContentType="application/vnd.ms-office.chartcolorstyle+xml"/>
  <Override PartName="/ppt/charts/chart86.xml" ContentType="application/vnd.openxmlformats-officedocument.drawingml.chart+xml"/>
  <Override PartName="/ppt/charts/style26.xml" ContentType="application/vnd.ms-office.chartstyle+xml"/>
  <Override PartName="/ppt/charts/colors26.xml" ContentType="application/vnd.ms-office.chartcolorstyle+xml"/>
  <Override PartName="/ppt/notesSlides/notesSlide20.xml" ContentType="application/vnd.openxmlformats-officedocument.presentationml.notesSlide+xml"/>
  <Override PartName="/ppt/charts/chart87.xml" ContentType="application/vnd.openxmlformats-officedocument.drawingml.chart+xml"/>
  <Override PartName="/ppt/charts/style27.xml" ContentType="application/vnd.ms-office.chartstyle+xml"/>
  <Override PartName="/ppt/charts/colors27.xml" ContentType="application/vnd.ms-office.chartcolorstyle+xml"/>
  <Override PartName="/ppt/charts/chart88.xml" ContentType="application/vnd.openxmlformats-officedocument.drawingml.chart+xml"/>
  <Override PartName="/ppt/charts/style28.xml" ContentType="application/vnd.ms-office.chartstyle+xml"/>
  <Override PartName="/ppt/charts/colors28.xml" ContentType="application/vnd.ms-office.chartcolorstyle+xml"/>
  <Override PartName="/ppt/notesSlides/notesSlide21.xml" ContentType="application/vnd.openxmlformats-officedocument.presentationml.notesSlide+xml"/>
  <Override PartName="/ppt/charts/chart89.xml" ContentType="application/vnd.openxmlformats-officedocument.drawingml.chart+xml"/>
  <Override PartName="/ppt/charts/style29.xml" ContentType="application/vnd.ms-office.chartstyle+xml"/>
  <Override PartName="/ppt/charts/colors29.xml" ContentType="application/vnd.ms-office.chartcolorstyle+xml"/>
  <Override PartName="/ppt/charts/chart90.xml" ContentType="application/vnd.openxmlformats-officedocument.drawingml.chart+xml"/>
  <Override PartName="/ppt/charts/style30.xml" ContentType="application/vnd.ms-office.chartstyle+xml"/>
  <Override PartName="/ppt/charts/colors30.xml" ContentType="application/vnd.ms-office.chartcolorstyle+xml"/>
  <Override PartName="/ppt/notesSlides/notesSlide22.xml" ContentType="application/vnd.openxmlformats-officedocument.presentationml.notesSlide+xml"/>
  <Override PartName="/ppt/charts/chart91.xml" ContentType="application/vnd.openxmlformats-officedocument.drawingml.chart+xml"/>
  <Override PartName="/ppt/charts/style31.xml" ContentType="application/vnd.ms-office.chartstyle+xml"/>
  <Override PartName="/ppt/charts/colors31.xml" ContentType="application/vnd.ms-office.chartcolorstyle+xml"/>
  <Override PartName="/ppt/charts/chart92.xml" ContentType="application/vnd.openxmlformats-officedocument.drawingml.chart+xml"/>
  <Override PartName="/ppt/charts/style32.xml" ContentType="application/vnd.ms-office.chartstyle+xml"/>
  <Override PartName="/ppt/charts/colors32.xml" ContentType="application/vnd.ms-office.chartcolorstyle+xml"/>
  <Override PartName="/ppt/notesSlides/notesSlide23.xml" ContentType="application/vnd.openxmlformats-officedocument.presentationml.notesSlide+xml"/>
  <Override PartName="/ppt/charts/chart93.xml" ContentType="application/vnd.openxmlformats-officedocument.drawingml.chart+xml"/>
  <Override PartName="/ppt/charts/style33.xml" ContentType="application/vnd.ms-office.chartstyle+xml"/>
  <Override PartName="/ppt/charts/colors33.xml" ContentType="application/vnd.ms-office.chartcolorstyle+xml"/>
  <Override PartName="/ppt/charts/chart94.xml" ContentType="application/vnd.openxmlformats-officedocument.drawingml.chart+xml"/>
  <Override PartName="/ppt/charts/style34.xml" ContentType="application/vnd.ms-office.chartstyle+xml"/>
  <Override PartName="/ppt/charts/colors34.xml" ContentType="application/vnd.ms-office.chartcolorstyle+xml"/>
  <Override PartName="/ppt/notesSlides/notesSlide24.xml" ContentType="application/vnd.openxmlformats-officedocument.presentationml.notesSlide+xml"/>
  <Override PartName="/ppt/charts/chart95.xml" ContentType="application/vnd.openxmlformats-officedocument.drawingml.chart+xml"/>
  <Override PartName="/ppt/charts/style35.xml" ContentType="application/vnd.ms-office.chartstyle+xml"/>
  <Override PartName="/ppt/charts/colors35.xml" ContentType="application/vnd.ms-office.chartcolorstyle+xml"/>
  <Override PartName="/ppt/charts/chart96.xml" ContentType="application/vnd.openxmlformats-officedocument.drawingml.chart+xml"/>
  <Override PartName="/ppt/charts/style36.xml" ContentType="application/vnd.ms-office.chartstyle+xml"/>
  <Override PartName="/ppt/charts/colors36.xml" ContentType="application/vnd.ms-office.chartcolorstyle+xml"/>
  <Override PartName="/ppt/notesSlides/notesSlide25.xml" ContentType="application/vnd.openxmlformats-officedocument.presentationml.notesSlide+xml"/>
  <Override PartName="/ppt/charts/chart97.xml" ContentType="application/vnd.openxmlformats-officedocument.drawingml.chart+xml"/>
  <Override PartName="/ppt/charts/style37.xml" ContentType="application/vnd.ms-office.chartstyle+xml"/>
  <Override PartName="/ppt/charts/colors37.xml" ContentType="application/vnd.ms-office.chartcolorstyle+xml"/>
  <Override PartName="/ppt/charts/chart98.xml" ContentType="application/vnd.openxmlformats-officedocument.drawingml.chart+xml"/>
  <Override PartName="/ppt/charts/style38.xml" ContentType="application/vnd.ms-office.chartstyle+xml"/>
  <Override PartName="/ppt/charts/colors38.xml" ContentType="application/vnd.ms-office.chartcolorstyle+xml"/>
  <Override PartName="/ppt/notesSlides/notesSlide26.xml" ContentType="application/vnd.openxmlformats-officedocument.presentationml.notesSlide+xml"/>
  <Override PartName="/ppt/charts/chart99.xml" ContentType="application/vnd.openxmlformats-officedocument.drawingml.chart+xml"/>
  <Override PartName="/ppt/charts/style39.xml" ContentType="application/vnd.ms-office.chartstyle+xml"/>
  <Override PartName="/ppt/charts/colors39.xml" ContentType="application/vnd.ms-office.chartcolorstyle+xml"/>
  <Override PartName="/ppt/charts/chart100.xml" ContentType="application/vnd.openxmlformats-officedocument.drawingml.chart+xml"/>
  <Override PartName="/ppt/charts/style40.xml" ContentType="application/vnd.ms-office.chartstyle+xml"/>
  <Override PartName="/ppt/charts/colors40.xml" ContentType="application/vnd.ms-office.chartcolorstyl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charts/chart101.xml" ContentType="application/vnd.openxmlformats-officedocument.drawingml.chart+xml"/>
  <Override PartName="/ppt/charts/style41.xml" ContentType="application/vnd.ms-office.chartstyle+xml"/>
  <Override PartName="/ppt/charts/colors41.xml" ContentType="application/vnd.ms-office.chartcolorstyle+xml"/>
  <Override PartName="/ppt/charts/chart102.xml" ContentType="application/vnd.openxmlformats-officedocument.drawingml.chart+xml"/>
  <Override PartName="/ppt/charts/chart103.xml" ContentType="application/vnd.openxmlformats-officedocument.drawingml.chart+xml"/>
  <Override PartName="/ppt/charts/style42.xml" ContentType="application/vnd.ms-office.chartstyle+xml"/>
  <Override PartName="/ppt/charts/colors42.xml" ContentType="application/vnd.ms-office.chartcolorstyle+xml"/>
  <Override PartName="/ppt/notesSlides/notesSlide30.xml" ContentType="application/vnd.openxmlformats-officedocument.presentationml.notesSlide+xml"/>
  <Override PartName="/ppt/charts/chart104.xml" ContentType="application/vnd.openxmlformats-officedocument.drawingml.chart+xml"/>
  <Override PartName="/ppt/charts/style43.xml" ContentType="application/vnd.ms-office.chartstyle+xml"/>
  <Override PartName="/ppt/charts/colors43.xml" ContentType="application/vnd.ms-office.chartcolorstyle+xml"/>
  <Override PartName="/ppt/charts/chart105.xml" ContentType="application/vnd.openxmlformats-officedocument.drawingml.chart+xml"/>
  <Override PartName="/ppt/charts/style44.xml" ContentType="application/vnd.ms-office.chartstyle+xml"/>
  <Override PartName="/ppt/charts/colors44.xml" ContentType="application/vnd.ms-office.chartcolorstyle+xml"/>
  <Override PartName="/ppt/notesSlides/notesSlide31.xml" ContentType="application/vnd.openxmlformats-officedocument.presentationml.notesSlide+xml"/>
  <Override PartName="/ppt/charts/chart106.xml" ContentType="application/vnd.openxmlformats-officedocument.drawingml.chart+xml"/>
  <Override PartName="/ppt/charts/style45.xml" ContentType="application/vnd.ms-office.chartstyle+xml"/>
  <Override PartName="/ppt/charts/colors45.xml" ContentType="application/vnd.ms-office.chartcolorstyle+xml"/>
  <Override PartName="/ppt/charts/chart107.xml" ContentType="application/vnd.openxmlformats-officedocument.drawingml.chart+xml"/>
  <Override PartName="/ppt/charts/style46.xml" ContentType="application/vnd.ms-office.chartstyle+xml"/>
  <Override PartName="/ppt/charts/colors46.xml" ContentType="application/vnd.ms-office.chartcolorstyl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charts/chart108.xml" ContentType="application/vnd.openxmlformats-officedocument.drawingml.chart+xml"/>
  <Override PartName="/ppt/charts/style47.xml" ContentType="application/vnd.ms-office.chartstyle+xml"/>
  <Override PartName="/ppt/charts/colors47.xml" ContentType="application/vnd.ms-office.chartcolorstyle+xml"/>
  <Override PartName="/ppt/charts/chart109.xml" ContentType="application/vnd.openxmlformats-officedocument.drawingml.chart+xml"/>
  <Override PartName="/ppt/charts/chart110.xml" ContentType="application/vnd.openxmlformats-officedocument.drawingml.chart+xml"/>
  <Override PartName="/ppt/charts/style48.xml" ContentType="application/vnd.ms-office.chartstyle+xml"/>
  <Override PartName="/ppt/charts/colors48.xml" ContentType="application/vnd.ms-office.chartcolorstyle+xml"/>
  <Override PartName="/ppt/notesSlides/notesSlide34.xml" ContentType="application/vnd.openxmlformats-officedocument.presentationml.notesSlide+xml"/>
  <Override PartName="/ppt/charts/chart111.xml" ContentType="application/vnd.openxmlformats-officedocument.drawingml.chart+xml"/>
  <Override PartName="/ppt/charts/style49.xml" ContentType="application/vnd.ms-office.chartstyle+xml"/>
  <Override PartName="/ppt/charts/colors49.xml" ContentType="application/vnd.ms-office.chartcolorstyle+xml"/>
  <Override PartName="/ppt/charts/chart112.xml" ContentType="application/vnd.openxmlformats-officedocument.drawingml.chart+xml"/>
  <Override PartName="/ppt/charts/style50.xml" ContentType="application/vnd.ms-office.chartstyle+xml"/>
  <Override PartName="/ppt/charts/colors50.xml" ContentType="application/vnd.ms-office.chartcolorstyle+xml"/>
  <Override PartName="/ppt/notesSlides/notesSlide35.xml" ContentType="application/vnd.openxmlformats-officedocument.presentationml.notesSlide+xml"/>
  <Override PartName="/ppt/charts/chart113.xml" ContentType="application/vnd.openxmlformats-officedocument.drawingml.chart+xml"/>
  <Override PartName="/ppt/charts/style51.xml" ContentType="application/vnd.ms-office.chartstyle+xml"/>
  <Override PartName="/ppt/charts/colors51.xml" ContentType="application/vnd.ms-office.chartcolorstyle+xml"/>
  <Override PartName="/ppt/charts/chart114.xml" ContentType="application/vnd.openxmlformats-officedocument.drawingml.chart+xml"/>
  <Override PartName="/ppt/charts/style52.xml" ContentType="application/vnd.ms-office.chartstyle+xml"/>
  <Override PartName="/ppt/charts/colors52.xml" ContentType="application/vnd.ms-office.chartcolorstyle+xml"/>
  <Override PartName="/ppt/notesSlides/notesSlide36.xml" ContentType="application/vnd.openxmlformats-officedocument.presentationml.notesSlide+xml"/>
  <Override PartName="/ppt/charts/chart115.xml" ContentType="application/vnd.openxmlformats-officedocument.drawingml.chart+xml"/>
  <Override PartName="/ppt/charts/style53.xml" ContentType="application/vnd.ms-office.chartstyle+xml"/>
  <Override PartName="/ppt/charts/colors53.xml" ContentType="application/vnd.ms-office.chartcolorstyle+xml"/>
  <Override PartName="/ppt/charts/chart116.xml" ContentType="application/vnd.openxmlformats-officedocument.drawingml.chart+xml"/>
  <Override PartName="/ppt/charts/style54.xml" ContentType="application/vnd.ms-office.chartstyle+xml"/>
  <Override PartName="/ppt/charts/colors54.xml" ContentType="application/vnd.ms-office.chartcolorstyle+xml"/>
  <Override PartName="/ppt/notesSlides/notesSlide37.xml" ContentType="application/vnd.openxmlformats-officedocument.presentationml.notesSlide+xml"/>
  <Override PartName="/ppt/charts/chart117.xml" ContentType="application/vnd.openxmlformats-officedocument.drawingml.chart+xml"/>
  <Override PartName="/ppt/charts/style55.xml" ContentType="application/vnd.ms-office.chartstyle+xml"/>
  <Override PartName="/ppt/charts/colors55.xml" ContentType="application/vnd.ms-office.chartcolorstyle+xml"/>
  <Override PartName="/ppt/charts/chart118.xml" ContentType="application/vnd.openxmlformats-officedocument.drawingml.chart+xml"/>
  <Override PartName="/ppt/charts/style56.xml" ContentType="application/vnd.ms-office.chartstyle+xml"/>
  <Override PartName="/ppt/charts/colors56.xml" ContentType="application/vnd.ms-office.chartcolorstyle+xml"/>
  <Override PartName="/ppt/notesSlides/notesSlide38.xml" ContentType="application/vnd.openxmlformats-officedocument.presentationml.notesSlide+xml"/>
  <Override PartName="/ppt/charts/chart119.xml" ContentType="application/vnd.openxmlformats-officedocument.drawingml.chart+xml"/>
  <Override PartName="/ppt/charts/style57.xml" ContentType="application/vnd.ms-office.chartstyle+xml"/>
  <Override PartName="/ppt/charts/colors57.xml" ContentType="application/vnd.ms-office.chartcolorstyle+xml"/>
  <Override PartName="/ppt/charts/chart120.xml" ContentType="application/vnd.openxmlformats-officedocument.drawingml.chart+xml"/>
  <Override PartName="/ppt/charts/style58.xml" ContentType="application/vnd.ms-office.chartstyle+xml"/>
  <Override PartName="/ppt/charts/colors58.xml" ContentType="application/vnd.ms-office.chartcolorstyle+xml"/>
  <Override PartName="/ppt/notesSlides/notesSlide39.xml" ContentType="application/vnd.openxmlformats-officedocument.presentationml.notesSlide+xml"/>
  <Override PartName="/ppt/charts/chart121.xml" ContentType="application/vnd.openxmlformats-officedocument.drawingml.chart+xml"/>
  <Override PartName="/ppt/charts/style59.xml" ContentType="application/vnd.ms-office.chartstyle+xml"/>
  <Override PartName="/ppt/charts/colors59.xml" ContentType="application/vnd.ms-office.chartcolorstyle+xml"/>
  <Override PartName="/ppt/charts/chart122.xml" ContentType="application/vnd.openxmlformats-officedocument.drawingml.chart+xml"/>
  <Override PartName="/ppt/charts/style60.xml" ContentType="application/vnd.ms-office.chartstyle+xml"/>
  <Override PartName="/ppt/charts/colors60.xml" ContentType="application/vnd.ms-office.chartcolorstyle+xml"/>
  <Override PartName="/ppt/notesSlides/notesSlide40.xml" ContentType="application/vnd.openxmlformats-officedocument.presentationml.notesSlide+xml"/>
  <Override PartName="/ppt/charts/chart123.xml" ContentType="application/vnd.openxmlformats-officedocument.drawingml.chart+xml"/>
  <Override PartName="/ppt/charts/style61.xml" ContentType="application/vnd.ms-office.chartstyle+xml"/>
  <Override PartName="/ppt/charts/colors61.xml" ContentType="application/vnd.ms-office.chartcolorstyle+xml"/>
  <Override PartName="/ppt/charts/chart124.xml" ContentType="application/vnd.openxmlformats-officedocument.drawingml.chart+xml"/>
  <Override PartName="/ppt/charts/style62.xml" ContentType="application/vnd.ms-office.chartstyle+xml"/>
  <Override PartName="/ppt/charts/colors62.xml" ContentType="application/vnd.ms-office.chartcolorstyle+xml"/>
  <Override PartName="/ppt/notesSlides/notesSlide41.xml" ContentType="application/vnd.openxmlformats-officedocument.presentationml.notesSlide+xml"/>
  <Override PartName="/ppt/charts/chart125.xml" ContentType="application/vnd.openxmlformats-officedocument.drawingml.chart+xml"/>
  <Override PartName="/ppt/charts/style63.xml" ContentType="application/vnd.ms-office.chartstyle+xml"/>
  <Override PartName="/ppt/charts/colors63.xml" ContentType="application/vnd.ms-office.chartcolorstyle+xml"/>
  <Override PartName="/ppt/charts/chart126.xml" ContentType="application/vnd.openxmlformats-officedocument.drawingml.chart+xml"/>
  <Override PartName="/ppt/charts/style64.xml" ContentType="application/vnd.ms-office.chartstyle+xml"/>
  <Override PartName="/ppt/charts/colors64.xml" ContentType="application/vnd.ms-office.chartcolorstyl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charts/chart127.xml" ContentType="application/vnd.openxmlformats-officedocument.drawingml.chart+xml"/>
  <Override PartName="/ppt/charts/style65.xml" ContentType="application/vnd.ms-office.chartstyle+xml"/>
  <Override PartName="/ppt/charts/colors65.xml" ContentType="application/vnd.ms-office.chartcolorstyle+xml"/>
  <Override PartName="/ppt/charts/chart128.xml" ContentType="application/vnd.openxmlformats-officedocument.drawingml.chart+xml"/>
  <Override PartName="/ppt/charts/style66.xml" ContentType="application/vnd.ms-office.chartstyle+xml"/>
  <Override PartName="/ppt/charts/colors66.xml" ContentType="application/vnd.ms-office.chartcolorstyle+xml"/>
  <Override PartName="/ppt/notesSlides/notesSlide45.xml" ContentType="application/vnd.openxmlformats-officedocument.presentationml.notesSlide+xml"/>
  <Override PartName="/ppt/charts/chart129.xml" ContentType="application/vnd.openxmlformats-officedocument.drawingml.chart+xml"/>
  <Override PartName="/ppt/charts/style67.xml" ContentType="application/vnd.ms-office.chartstyle+xml"/>
  <Override PartName="/ppt/charts/colors67.xml" ContentType="application/vnd.ms-office.chartcolorstyle+xml"/>
  <Override PartName="/ppt/charts/chart130.xml" ContentType="application/vnd.openxmlformats-officedocument.drawingml.chart+xml"/>
  <Override PartName="/ppt/charts/style68.xml" ContentType="application/vnd.ms-office.chartstyle+xml"/>
  <Override PartName="/ppt/charts/colors68.xml" ContentType="application/vnd.ms-office.chartcolorstyle+xml"/>
  <Override PartName="/ppt/notesSlides/notesSlide46.xml" ContentType="application/vnd.openxmlformats-officedocument.presentationml.notesSlide+xml"/>
  <Override PartName="/ppt/charts/chart131.xml" ContentType="application/vnd.openxmlformats-officedocument.drawingml.chart+xml"/>
  <Override PartName="/ppt/charts/style69.xml" ContentType="application/vnd.ms-office.chartstyle+xml"/>
  <Override PartName="/ppt/charts/colors69.xml" ContentType="application/vnd.ms-office.chartcolorstyle+xml"/>
  <Override PartName="/ppt/charts/chart132.xml" ContentType="application/vnd.openxmlformats-officedocument.drawingml.chart+xml"/>
  <Override PartName="/ppt/charts/style70.xml" ContentType="application/vnd.ms-office.chartstyle+xml"/>
  <Override PartName="/ppt/charts/colors70.xml" ContentType="application/vnd.ms-office.chartcolorstyle+xml"/>
  <Override PartName="/ppt/notesSlides/notesSlide47.xml" ContentType="application/vnd.openxmlformats-officedocument.presentationml.notesSlide+xml"/>
  <Override PartName="/ppt/charts/chart133.xml" ContentType="application/vnd.openxmlformats-officedocument.drawingml.chart+xml"/>
  <Override PartName="/ppt/charts/style71.xml" ContentType="application/vnd.ms-office.chartstyle+xml"/>
  <Override PartName="/ppt/charts/colors71.xml" ContentType="application/vnd.ms-office.chartcolorstyle+xml"/>
  <Override PartName="/ppt/charts/chart134.xml" ContentType="application/vnd.openxmlformats-officedocument.drawingml.chart+xml"/>
  <Override PartName="/ppt/charts/style72.xml" ContentType="application/vnd.ms-office.chartstyle+xml"/>
  <Override PartName="/ppt/charts/colors72.xml" ContentType="application/vnd.ms-office.chartcolorstyle+xml"/>
  <Override PartName="/ppt/notesSlides/notesSlide48.xml" ContentType="application/vnd.openxmlformats-officedocument.presentationml.notesSlide+xml"/>
  <Override PartName="/ppt/charts/chart135.xml" ContentType="application/vnd.openxmlformats-officedocument.drawingml.chart+xml"/>
  <Override PartName="/ppt/charts/style73.xml" ContentType="application/vnd.ms-office.chartstyle+xml"/>
  <Override PartName="/ppt/charts/colors73.xml" ContentType="application/vnd.ms-office.chartcolorstyle+xml"/>
  <Override PartName="/ppt/charts/chart136.xml" ContentType="application/vnd.openxmlformats-officedocument.drawingml.chart+xml"/>
  <Override PartName="/ppt/charts/style74.xml" ContentType="application/vnd.ms-office.chartstyle+xml"/>
  <Override PartName="/ppt/charts/colors74.xml" ContentType="application/vnd.ms-office.chartcolorstyle+xml"/>
  <Override PartName="/ppt/notesSlides/notesSlide49.xml" ContentType="application/vnd.openxmlformats-officedocument.presentationml.notesSlide+xml"/>
  <Override PartName="/ppt/charts/chart137.xml" ContentType="application/vnd.openxmlformats-officedocument.drawingml.chart+xml"/>
  <Override PartName="/ppt/charts/style75.xml" ContentType="application/vnd.ms-office.chartstyle+xml"/>
  <Override PartName="/ppt/charts/colors75.xml" ContentType="application/vnd.ms-office.chartcolorstyle+xml"/>
  <Override PartName="/ppt/charts/chart138.xml" ContentType="application/vnd.openxmlformats-officedocument.drawingml.chart+xml"/>
  <Override PartName="/ppt/charts/style76.xml" ContentType="application/vnd.ms-office.chartstyle+xml"/>
  <Override PartName="/ppt/charts/colors76.xml" ContentType="application/vnd.ms-office.chartcolorstyl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68"/>
  </p:notesMasterIdLst>
  <p:handoutMasterIdLst>
    <p:handoutMasterId r:id="rId69"/>
  </p:handoutMasterIdLst>
  <p:sldIdLst>
    <p:sldId id="1764" r:id="rId2"/>
    <p:sldId id="653" r:id="rId3"/>
    <p:sldId id="1378" r:id="rId4"/>
    <p:sldId id="655" r:id="rId5"/>
    <p:sldId id="649" r:id="rId6"/>
    <p:sldId id="1595" r:id="rId7"/>
    <p:sldId id="1771" r:id="rId8"/>
    <p:sldId id="1775" r:id="rId9"/>
    <p:sldId id="1776" r:id="rId10"/>
    <p:sldId id="1777" r:id="rId11"/>
    <p:sldId id="1778" r:id="rId12"/>
    <p:sldId id="1779" r:id="rId13"/>
    <p:sldId id="648" r:id="rId14"/>
    <p:sldId id="614" r:id="rId15"/>
    <p:sldId id="1379" r:id="rId16"/>
    <p:sldId id="1780" r:id="rId17"/>
    <p:sldId id="1781" r:id="rId18"/>
    <p:sldId id="1782" r:id="rId19"/>
    <p:sldId id="1783" r:id="rId20"/>
    <p:sldId id="1784" r:id="rId21"/>
    <p:sldId id="1785" r:id="rId22"/>
    <p:sldId id="1786" r:id="rId23"/>
    <p:sldId id="1768" r:id="rId24"/>
    <p:sldId id="1738" r:id="rId25"/>
    <p:sldId id="1769" r:id="rId26"/>
    <p:sldId id="650" r:id="rId27"/>
    <p:sldId id="1787" r:id="rId28"/>
    <p:sldId id="1788" r:id="rId29"/>
    <p:sldId id="1789" r:id="rId30"/>
    <p:sldId id="1790" r:id="rId31"/>
    <p:sldId id="1791" r:id="rId32"/>
    <p:sldId id="1792" r:id="rId33"/>
    <p:sldId id="1793" r:id="rId34"/>
    <p:sldId id="1794" r:id="rId35"/>
    <p:sldId id="1811" r:id="rId36"/>
    <p:sldId id="1739" r:id="rId37"/>
    <p:sldId id="1814" r:id="rId38"/>
    <p:sldId id="1770" r:id="rId39"/>
    <p:sldId id="618" r:id="rId40"/>
    <p:sldId id="1809" r:id="rId41"/>
    <p:sldId id="1810" r:id="rId42"/>
    <p:sldId id="1772" r:id="rId43"/>
    <p:sldId id="1817" r:id="rId44"/>
    <p:sldId id="651" r:id="rId45"/>
    <p:sldId id="1795" r:id="rId46"/>
    <p:sldId id="1796" r:id="rId47"/>
    <p:sldId id="1797" r:id="rId48"/>
    <p:sldId id="1798" r:id="rId49"/>
    <p:sldId id="1799" r:id="rId50"/>
    <p:sldId id="1800" r:id="rId51"/>
    <p:sldId id="1801" r:id="rId52"/>
    <p:sldId id="1802" r:id="rId53"/>
    <p:sldId id="1812" r:id="rId54"/>
    <p:sldId id="1773" r:id="rId55"/>
    <p:sldId id="1815" r:id="rId56"/>
    <p:sldId id="617" r:id="rId57"/>
    <p:sldId id="1803" r:id="rId58"/>
    <p:sldId id="1804" r:id="rId59"/>
    <p:sldId id="1805" r:id="rId60"/>
    <p:sldId id="1806" r:id="rId61"/>
    <p:sldId id="1807" r:id="rId62"/>
    <p:sldId id="1808" r:id="rId63"/>
    <p:sldId id="1813" r:id="rId64"/>
    <p:sldId id="1774" r:id="rId65"/>
    <p:sldId id="1816" r:id="rId66"/>
    <p:sldId id="489" r:id="rId67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6584" userDrawn="1">
          <p15:clr>
            <a:srgbClr val="A4A3A4"/>
          </p15:clr>
        </p15:guide>
        <p15:guide id="2" orient="horz" pos="1230" userDrawn="1">
          <p15:clr>
            <a:srgbClr val="A4A3A4"/>
          </p15:clr>
        </p15:guide>
        <p15:guide id="4" pos="3182" userDrawn="1">
          <p15:clr>
            <a:srgbClr val="A4A3A4"/>
          </p15:clr>
        </p15:guide>
        <p15:guide id="5" pos="7582" userDrawn="1">
          <p15:clr>
            <a:srgbClr val="A4A3A4"/>
          </p15:clr>
        </p15:guide>
        <p15:guide id="6" pos="4294" userDrawn="1">
          <p15:clr>
            <a:srgbClr val="A4A3A4"/>
          </p15:clr>
        </p15:guide>
        <p15:guide id="8" pos="5450" userDrawn="1">
          <p15:clr>
            <a:srgbClr val="A4A3A4"/>
          </p15:clr>
        </p15:guide>
        <p15:guide id="9" orient="horz" pos="14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55555"/>
    <a:srgbClr val="84AEC6"/>
    <a:srgbClr val="00518E"/>
    <a:srgbClr val="7F7F7F"/>
    <a:srgbClr val="37A541"/>
    <a:srgbClr val="FF0000"/>
    <a:srgbClr val="CCFFCC"/>
    <a:srgbClr val="005EA4"/>
    <a:srgbClr val="D9D9D9"/>
    <a:srgbClr val="FFCC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Styl jasny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591" autoAdjust="0"/>
    <p:restoredTop sz="88696" autoAdjust="0"/>
  </p:normalViewPr>
  <p:slideViewPr>
    <p:cSldViewPr snapToGrid="0" showGuides="1">
      <p:cViewPr varScale="1">
        <p:scale>
          <a:sx n="103" d="100"/>
          <a:sy n="103" d="100"/>
        </p:scale>
        <p:origin x="1050" y="96"/>
      </p:cViewPr>
      <p:guideLst>
        <p:guide pos="6584"/>
        <p:guide orient="horz" pos="1230"/>
        <p:guide pos="3182"/>
        <p:guide pos="7582"/>
        <p:guide pos="4294"/>
        <p:guide pos="5450"/>
        <p:guide orient="horz" pos="1480"/>
      </p:guideLst>
    </p:cSldViewPr>
  </p:slideViewPr>
  <p:notesTextViewPr>
    <p:cViewPr>
      <p:scale>
        <a:sx n="75" d="100"/>
        <a:sy n="75" d="100"/>
      </p:scale>
      <p:origin x="0" y="0"/>
    </p:cViewPr>
  </p:notesTextViewPr>
  <p:sorterViewPr>
    <p:cViewPr varScale="1">
      <p:scale>
        <a:sx n="100" d="100"/>
        <a:sy n="100" d="100"/>
      </p:scale>
      <p:origin x="0" y="-19062"/>
    </p:cViewPr>
  </p:sorterViewPr>
  <p:notesViewPr>
    <p:cSldViewPr snapToGrid="0" showGuides="1">
      <p:cViewPr varScale="1">
        <p:scale>
          <a:sx n="85" d="100"/>
          <a:sy n="85" d="100"/>
        </p:scale>
        <p:origin x="235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_rels/chart10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9.xlsx"/><Relationship Id="rId2" Type="http://schemas.microsoft.com/office/2011/relationships/chartColorStyle" Target="colors40.xml"/><Relationship Id="rId1" Type="http://schemas.microsoft.com/office/2011/relationships/chartStyle" Target="style40.xml"/></Relationships>
</file>

<file path=ppt/charts/_rels/chart10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0.xlsx"/><Relationship Id="rId2" Type="http://schemas.microsoft.com/office/2011/relationships/chartColorStyle" Target="colors41.xml"/><Relationship Id="rId1" Type="http://schemas.microsoft.com/office/2011/relationships/chartStyle" Target="style41.xml"/></Relationships>
</file>

<file path=ppt/charts/_rels/chart10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1.xlsx"/></Relationships>
</file>

<file path=ppt/charts/_rels/chart10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2.xlsx"/><Relationship Id="rId2" Type="http://schemas.microsoft.com/office/2011/relationships/chartColorStyle" Target="colors42.xml"/><Relationship Id="rId1" Type="http://schemas.microsoft.com/office/2011/relationships/chartStyle" Target="style42.xml"/></Relationships>
</file>

<file path=ppt/charts/_rels/chart10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3.xlsx"/><Relationship Id="rId2" Type="http://schemas.microsoft.com/office/2011/relationships/chartColorStyle" Target="colors43.xml"/><Relationship Id="rId1" Type="http://schemas.microsoft.com/office/2011/relationships/chartStyle" Target="style43.xml"/></Relationships>
</file>

<file path=ppt/charts/_rels/chart10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4.xlsx"/><Relationship Id="rId2" Type="http://schemas.microsoft.com/office/2011/relationships/chartColorStyle" Target="colors44.xml"/><Relationship Id="rId1" Type="http://schemas.microsoft.com/office/2011/relationships/chartStyle" Target="style44.xml"/></Relationships>
</file>

<file path=ppt/charts/_rels/chart10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5.xlsx"/><Relationship Id="rId2" Type="http://schemas.microsoft.com/office/2011/relationships/chartColorStyle" Target="colors45.xml"/><Relationship Id="rId1" Type="http://schemas.microsoft.com/office/2011/relationships/chartStyle" Target="style45.xml"/></Relationships>
</file>

<file path=ppt/charts/_rels/chart10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6.xlsx"/><Relationship Id="rId2" Type="http://schemas.microsoft.com/office/2011/relationships/chartColorStyle" Target="colors46.xml"/><Relationship Id="rId1" Type="http://schemas.microsoft.com/office/2011/relationships/chartStyle" Target="style46.xml"/></Relationships>
</file>

<file path=ppt/charts/_rels/chart10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7.xlsx"/><Relationship Id="rId2" Type="http://schemas.microsoft.com/office/2011/relationships/chartColorStyle" Target="colors47.xml"/><Relationship Id="rId1" Type="http://schemas.microsoft.com/office/2011/relationships/chartStyle" Target="style47.xml"/></Relationships>
</file>

<file path=ppt/charts/_rels/chart10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8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.xlsx"/></Relationships>
</file>

<file path=ppt/charts/_rels/chart1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9.xlsx"/><Relationship Id="rId2" Type="http://schemas.microsoft.com/office/2011/relationships/chartColorStyle" Target="colors48.xml"/><Relationship Id="rId1" Type="http://schemas.microsoft.com/office/2011/relationships/chartStyle" Target="style48.xml"/></Relationships>
</file>

<file path=ppt/charts/_rels/chart1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0.xlsx"/><Relationship Id="rId2" Type="http://schemas.microsoft.com/office/2011/relationships/chartColorStyle" Target="colors49.xml"/><Relationship Id="rId1" Type="http://schemas.microsoft.com/office/2011/relationships/chartStyle" Target="style49.xml"/></Relationships>
</file>

<file path=ppt/charts/_rels/chart1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1.xlsx"/><Relationship Id="rId2" Type="http://schemas.microsoft.com/office/2011/relationships/chartColorStyle" Target="colors50.xml"/><Relationship Id="rId1" Type="http://schemas.microsoft.com/office/2011/relationships/chartStyle" Target="style50.xml"/></Relationships>
</file>

<file path=ppt/charts/_rels/chart1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2.xlsx"/><Relationship Id="rId2" Type="http://schemas.microsoft.com/office/2011/relationships/chartColorStyle" Target="colors51.xml"/><Relationship Id="rId1" Type="http://schemas.microsoft.com/office/2011/relationships/chartStyle" Target="style51.xml"/></Relationships>
</file>

<file path=ppt/charts/_rels/chart1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3.xlsx"/><Relationship Id="rId2" Type="http://schemas.microsoft.com/office/2011/relationships/chartColorStyle" Target="colors52.xml"/><Relationship Id="rId1" Type="http://schemas.microsoft.com/office/2011/relationships/chartStyle" Target="style52.xml"/></Relationships>
</file>

<file path=ppt/charts/_rels/chart1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4.xlsx"/><Relationship Id="rId2" Type="http://schemas.microsoft.com/office/2011/relationships/chartColorStyle" Target="colors53.xml"/><Relationship Id="rId1" Type="http://schemas.microsoft.com/office/2011/relationships/chartStyle" Target="style53.xml"/></Relationships>
</file>

<file path=ppt/charts/_rels/chart1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5.xlsx"/><Relationship Id="rId2" Type="http://schemas.microsoft.com/office/2011/relationships/chartColorStyle" Target="colors54.xml"/><Relationship Id="rId1" Type="http://schemas.microsoft.com/office/2011/relationships/chartStyle" Target="style54.xml"/></Relationships>
</file>

<file path=ppt/charts/_rels/chart1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6.xlsx"/><Relationship Id="rId2" Type="http://schemas.microsoft.com/office/2011/relationships/chartColorStyle" Target="colors55.xml"/><Relationship Id="rId1" Type="http://schemas.microsoft.com/office/2011/relationships/chartStyle" Target="style55.xml"/></Relationships>
</file>

<file path=ppt/charts/_rels/chart1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7.xlsx"/><Relationship Id="rId2" Type="http://schemas.microsoft.com/office/2011/relationships/chartColorStyle" Target="colors56.xml"/><Relationship Id="rId1" Type="http://schemas.microsoft.com/office/2011/relationships/chartStyle" Target="style56.xml"/></Relationships>
</file>

<file path=ppt/charts/_rels/chart1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8.xlsx"/><Relationship Id="rId2" Type="http://schemas.microsoft.com/office/2011/relationships/chartColorStyle" Target="colors57.xml"/><Relationship Id="rId1" Type="http://schemas.microsoft.com/office/2011/relationships/chartStyle" Target="style57.xml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.xlsx"/></Relationships>
</file>

<file path=ppt/charts/_rels/chart1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9.xlsx"/><Relationship Id="rId2" Type="http://schemas.microsoft.com/office/2011/relationships/chartColorStyle" Target="colors58.xml"/><Relationship Id="rId1" Type="http://schemas.microsoft.com/office/2011/relationships/chartStyle" Target="style58.xml"/></Relationships>
</file>

<file path=ppt/charts/_rels/chart1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0.xlsx"/><Relationship Id="rId2" Type="http://schemas.microsoft.com/office/2011/relationships/chartColorStyle" Target="colors59.xml"/><Relationship Id="rId1" Type="http://schemas.microsoft.com/office/2011/relationships/chartStyle" Target="style59.xml"/></Relationships>
</file>

<file path=ppt/charts/_rels/chart1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1.xlsx"/><Relationship Id="rId2" Type="http://schemas.microsoft.com/office/2011/relationships/chartColorStyle" Target="colors60.xml"/><Relationship Id="rId1" Type="http://schemas.microsoft.com/office/2011/relationships/chartStyle" Target="style60.xml"/></Relationships>
</file>

<file path=ppt/charts/_rels/chart1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2.xlsx"/><Relationship Id="rId2" Type="http://schemas.microsoft.com/office/2011/relationships/chartColorStyle" Target="colors61.xml"/><Relationship Id="rId1" Type="http://schemas.microsoft.com/office/2011/relationships/chartStyle" Target="style61.xml"/></Relationships>
</file>

<file path=ppt/charts/_rels/chart1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3.xlsx"/><Relationship Id="rId2" Type="http://schemas.microsoft.com/office/2011/relationships/chartColorStyle" Target="colors62.xml"/><Relationship Id="rId1" Type="http://schemas.microsoft.com/office/2011/relationships/chartStyle" Target="style62.xml"/></Relationships>
</file>

<file path=ppt/charts/_rels/chart1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4.xlsx"/><Relationship Id="rId2" Type="http://schemas.microsoft.com/office/2011/relationships/chartColorStyle" Target="colors63.xml"/><Relationship Id="rId1" Type="http://schemas.microsoft.com/office/2011/relationships/chartStyle" Target="style63.xml"/></Relationships>
</file>

<file path=ppt/charts/_rels/chart1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5.xlsx"/><Relationship Id="rId2" Type="http://schemas.microsoft.com/office/2011/relationships/chartColorStyle" Target="colors64.xml"/><Relationship Id="rId1" Type="http://schemas.microsoft.com/office/2011/relationships/chartStyle" Target="style64.xml"/></Relationships>
</file>

<file path=ppt/charts/_rels/chart1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6.xlsx"/><Relationship Id="rId2" Type="http://schemas.microsoft.com/office/2011/relationships/chartColorStyle" Target="colors65.xml"/><Relationship Id="rId1" Type="http://schemas.microsoft.com/office/2011/relationships/chartStyle" Target="style65.xml"/></Relationships>
</file>

<file path=ppt/charts/_rels/chart1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7.xlsx"/><Relationship Id="rId2" Type="http://schemas.microsoft.com/office/2011/relationships/chartColorStyle" Target="colors66.xml"/><Relationship Id="rId1" Type="http://schemas.microsoft.com/office/2011/relationships/chartStyle" Target="style66.xml"/></Relationships>
</file>

<file path=ppt/charts/_rels/chart1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8.xlsx"/><Relationship Id="rId2" Type="http://schemas.microsoft.com/office/2011/relationships/chartColorStyle" Target="colors67.xml"/><Relationship Id="rId1" Type="http://schemas.microsoft.com/office/2011/relationships/chartStyle" Target="style67.xml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2.xlsx"/></Relationships>
</file>

<file path=ppt/charts/_rels/chart1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9.xlsx"/><Relationship Id="rId2" Type="http://schemas.microsoft.com/office/2011/relationships/chartColorStyle" Target="colors68.xml"/><Relationship Id="rId1" Type="http://schemas.microsoft.com/office/2011/relationships/chartStyle" Target="style68.xml"/></Relationships>
</file>

<file path=ppt/charts/_rels/chart1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0.xlsx"/><Relationship Id="rId2" Type="http://schemas.microsoft.com/office/2011/relationships/chartColorStyle" Target="colors69.xml"/><Relationship Id="rId1" Type="http://schemas.microsoft.com/office/2011/relationships/chartStyle" Target="style69.xml"/></Relationships>
</file>

<file path=ppt/charts/_rels/chart1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1.xlsx"/><Relationship Id="rId2" Type="http://schemas.microsoft.com/office/2011/relationships/chartColorStyle" Target="colors70.xml"/><Relationship Id="rId1" Type="http://schemas.microsoft.com/office/2011/relationships/chartStyle" Target="style70.xml"/></Relationships>
</file>

<file path=ppt/charts/_rels/chart1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2.xlsx"/><Relationship Id="rId2" Type="http://schemas.microsoft.com/office/2011/relationships/chartColorStyle" Target="colors71.xml"/><Relationship Id="rId1" Type="http://schemas.microsoft.com/office/2011/relationships/chartStyle" Target="style71.xml"/></Relationships>
</file>

<file path=ppt/charts/_rels/chart1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3.xlsx"/><Relationship Id="rId2" Type="http://schemas.microsoft.com/office/2011/relationships/chartColorStyle" Target="colors72.xml"/><Relationship Id="rId1" Type="http://schemas.microsoft.com/office/2011/relationships/chartStyle" Target="style72.xml"/></Relationships>
</file>

<file path=ppt/charts/_rels/chart1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4.xlsx"/><Relationship Id="rId2" Type="http://schemas.microsoft.com/office/2011/relationships/chartColorStyle" Target="colors73.xml"/><Relationship Id="rId1" Type="http://schemas.microsoft.com/office/2011/relationships/chartStyle" Target="style73.xml"/></Relationships>
</file>

<file path=ppt/charts/_rels/chart1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5.xlsx"/><Relationship Id="rId2" Type="http://schemas.microsoft.com/office/2011/relationships/chartColorStyle" Target="colors74.xml"/><Relationship Id="rId1" Type="http://schemas.microsoft.com/office/2011/relationships/chartStyle" Target="style74.xml"/></Relationships>
</file>

<file path=ppt/charts/_rels/chart1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6.xlsx"/><Relationship Id="rId2" Type="http://schemas.microsoft.com/office/2011/relationships/chartColorStyle" Target="colors75.xml"/><Relationship Id="rId1" Type="http://schemas.microsoft.com/office/2011/relationships/chartStyle" Target="style75.xml"/></Relationships>
</file>

<file path=ppt/charts/_rels/chart1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7.xlsx"/><Relationship Id="rId2" Type="http://schemas.microsoft.com/office/2011/relationships/chartColorStyle" Target="colors76.xml"/><Relationship Id="rId1" Type="http://schemas.microsoft.com/office/2011/relationships/chartStyle" Target="style76.xml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3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4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5.xlsx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6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7.xlsx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8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9.xlsx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0.xlsx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1.xlsx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2.xlsx"/></Relationships>
</file>

<file path=ppt/charts/_rels/chart2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3.xlsx"/></Relationships>
</file>

<file path=ppt/charts/_rels/chart2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4.xlsx"/></Relationships>
</file>

<file path=ppt/charts/_rels/chart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5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2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6.xlsx"/></Relationships>
</file>

<file path=ppt/charts/_rels/chart2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7.xlsx"/></Relationships>
</file>

<file path=ppt/charts/_rels/chart2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8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9.xlsx"/></Relationships>
</file>

<file path=ppt/charts/_rels/chart3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0.xlsx"/></Relationships>
</file>

<file path=ppt/charts/_rels/chart3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1.xlsx"/></Relationships>
</file>

<file path=ppt/charts/_rels/chart3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2.xlsx"/></Relationships>
</file>

<file path=ppt/charts/_rels/chart3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3.xlsx"/></Relationships>
</file>

<file path=ppt/charts/_rels/chart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3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5.xlsx"/></Relationships>
</file>

<file path=ppt/charts/_rels/chart3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6.xlsx"/></Relationships>
</file>

<file path=ppt/charts/_rels/chart3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7.xlsx"/></Relationships>
</file>

<file path=ppt/charts/_rels/chart3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8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9.xlsx"/></Relationships>
</file>

<file path=ppt/charts/_rels/chart4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0.xlsx"/></Relationships>
</file>

<file path=ppt/charts/_rels/chart4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1.xlsx"/></Relationships>
</file>

<file path=ppt/charts/_rels/chart4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2.xlsx"/></Relationships>
</file>

<file path=ppt/charts/_rels/chart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3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4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4.xlsx"/></Relationships>
</file>

<file path=ppt/charts/_rels/chart4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5.xlsx"/></Relationships>
</file>

<file path=ppt/charts/_rels/chart4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6.xlsx"/></Relationships>
</file>

<file path=ppt/charts/_rels/chart4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7.xlsx"/></Relationships>
</file>

<file path=ppt/charts/_rels/chart4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8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9.xlsx"/></Relationships>
</file>

<file path=ppt/charts/_rels/chart5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0.xlsx"/></Relationships>
</file>

<file path=ppt/charts/_rels/chart5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1.xlsx"/></Relationships>
</file>

<file path=ppt/charts/_rels/chart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2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5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3.xlsx"/></Relationships>
</file>

<file path=ppt/charts/_rels/chart5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4.xlsx"/></Relationships>
</file>

<file path=ppt/charts/_rels/chart5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5.xlsx"/></Relationships>
</file>

<file path=ppt/charts/_rels/chart5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6.xlsx"/></Relationships>
</file>

<file path=ppt/charts/_rels/chart5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7.xlsx"/></Relationships>
</file>

<file path=ppt/charts/_rels/chart5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8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6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9.xlsx"/></Relationships>
</file>

<file path=ppt/charts/_rels/chart6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0.xlsx"/></Relationships>
</file>

<file path=ppt/charts/_rels/chart6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1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6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2.xlsx"/></Relationships>
</file>

<file path=ppt/charts/_rels/chart6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3.xlsx"/></Relationships>
</file>

<file path=ppt/charts/_rels/chart6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4.xlsx"/></Relationships>
</file>

<file path=ppt/charts/_rels/chart6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5.xlsx"/></Relationships>
</file>

<file path=ppt/charts/_rels/chart6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6.xlsx"/></Relationships>
</file>

<file path=ppt/charts/_rels/chart6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7.xlsx"/></Relationships>
</file>

<file path=ppt/charts/_rels/chart6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7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0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7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1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7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2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7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3.xlsx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7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4.xlsx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7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5.xlsx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7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6.xlsx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7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7.xlsx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7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8.xlsx"/><Relationship Id="rId2" Type="http://schemas.microsoft.com/office/2011/relationships/chartColorStyle" Target="colors19.xml"/><Relationship Id="rId1" Type="http://schemas.microsoft.com/office/2011/relationships/chartStyle" Target="style19.xm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9.xlsx"/><Relationship Id="rId2" Type="http://schemas.microsoft.com/office/2011/relationships/chartColorStyle" Target="colors20.xml"/><Relationship Id="rId1" Type="http://schemas.microsoft.com/office/2011/relationships/chartStyle" Target="style20.xml"/></Relationships>
</file>

<file path=ppt/charts/_rels/chart8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0.xlsx"/><Relationship Id="rId2" Type="http://schemas.microsoft.com/office/2011/relationships/chartColorStyle" Target="colors21.xml"/><Relationship Id="rId1" Type="http://schemas.microsoft.com/office/2011/relationships/chartStyle" Target="style21.xml"/></Relationships>
</file>

<file path=ppt/charts/_rels/chart8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1.xlsx"/><Relationship Id="rId2" Type="http://schemas.microsoft.com/office/2011/relationships/chartColorStyle" Target="colors22.xml"/><Relationship Id="rId1" Type="http://schemas.microsoft.com/office/2011/relationships/chartStyle" Target="style22.xml"/></Relationships>
</file>

<file path=ppt/charts/_rels/chart8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2.xlsx"/><Relationship Id="rId2" Type="http://schemas.microsoft.com/office/2011/relationships/chartColorStyle" Target="colors23.xml"/><Relationship Id="rId1" Type="http://schemas.microsoft.com/office/2011/relationships/chartStyle" Target="style23.xml"/></Relationships>
</file>

<file path=ppt/charts/_rels/chart8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3.xlsx"/><Relationship Id="rId2" Type="http://schemas.microsoft.com/office/2011/relationships/chartColorStyle" Target="colors24.xml"/><Relationship Id="rId1" Type="http://schemas.microsoft.com/office/2011/relationships/chartStyle" Target="style24.xml"/></Relationships>
</file>

<file path=ppt/charts/_rels/chart8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4.xlsx"/><Relationship Id="rId2" Type="http://schemas.microsoft.com/office/2011/relationships/chartColorStyle" Target="colors25.xml"/><Relationship Id="rId1" Type="http://schemas.microsoft.com/office/2011/relationships/chartStyle" Target="style25.xml"/></Relationships>
</file>

<file path=ppt/charts/_rels/chart8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5.xlsx"/><Relationship Id="rId2" Type="http://schemas.microsoft.com/office/2011/relationships/chartColorStyle" Target="colors26.xml"/><Relationship Id="rId1" Type="http://schemas.microsoft.com/office/2011/relationships/chartStyle" Target="style26.xml"/></Relationships>
</file>

<file path=ppt/charts/_rels/chart8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6.xlsx"/><Relationship Id="rId2" Type="http://schemas.microsoft.com/office/2011/relationships/chartColorStyle" Target="colors27.xml"/><Relationship Id="rId1" Type="http://schemas.microsoft.com/office/2011/relationships/chartStyle" Target="style27.xml"/></Relationships>
</file>

<file path=ppt/charts/_rels/chart8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7.xlsx"/><Relationship Id="rId2" Type="http://schemas.microsoft.com/office/2011/relationships/chartColorStyle" Target="colors28.xml"/><Relationship Id="rId1" Type="http://schemas.microsoft.com/office/2011/relationships/chartStyle" Target="style28.xml"/></Relationships>
</file>

<file path=ppt/charts/_rels/chart8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8.xlsx"/><Relationship Id="rId2" Type="http://schemas.microsoft.com/office/2011/relationships/chartColorStyle" Target="colors29.xml"/><Relationship Id="rId1" Type="http://schemas.microsoft.com/office/2011/relationships/chartStyle" Target="style29.xm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_rels/chart9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9.xlsx"/><Relationship Id="rId2" Type="http://schemas.microsoft.com/office/2011/relationships/chartColorStyle" Target="colors30.xml"/><Relationship Id="rId1" Type="http://schemas.microsoft.com/office/2011/relationships/chartStyle" Target="style30.xml"/></Relationships>
</file>

<file path=ppt/charts/_rels/chart9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0.xlsx"/><Relationship Id="rId2" Type="http://schemas.microsoft.com/office/2011/relationships/chartColorStyle" Target="colors31.xml"/><Relationship Id="rId1" Type="http://schemas.microsoft.com/office/2011/relationships/chartStyle" Target="style31.xml"/></Relationships>
</file>

<file path=ppt/charts/_rels/chart9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1.xlsx"/><Relationship Id="rId2" Type="http://schemas.microsoft.com/office/2011/relationships/chartColorStyle" Target="colors32.xml"/><Relationship Id="rId1" Type="http://schemas.microsoft.com/office/2011/relationships/chartStyle" Target="style32.xml"/></Relationships>
</file>

<file path=ppt/charts/_rels/chart9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2.xlsx"/><Relationship Id="rId2" Type="http://schemas.microsoft.com/office/2011/relationships/chartColorStyle" Target="colors33.xml"/><Relationship Id="rId1" Type="http://schemas.microsoft.com/office/2011/relationships/chartStyle" Target="style33.xml"/></Relationships>
</file>

<file path=ppt/charts/_rels/chart9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3.xlsx"/><Relationship Id="rId2" Type="http://schemas.microsoft.com/office/2011/relationships/chartColorStyle" Target="colors34.xml"/><Relationship Id="rId1" Type="http://schemas.microsoft.com/office/2011/relationships/chartStyle" Target="style34.xml"/></Relationships>
</file>

<file path=ppt/charts/_rels/chart9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4.xlsx"/><Relationship Id="rId2" Type="http://schemas.microsoft.com/office/2011/relationships/chartColorStyle" Target="colors35.xml"/><Relationship Id="rId1" Type="http://schemas.microsoft.com/office/2011/relationships/chartStyle" Target="style35.xml"/></Relationships>
</file>

<file path=ppt/charts/_rels/chart9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5.xlsx"/><Relationship Id="rId2" Type="http://schemas.microsoft.com/office/2011/relationships/chartColorStyle" Target="colors36.xml"/><Relationship Id="rId1" Type="http://schemas.microsoft.com/office/2011/relationships/chartStyle" Target="style36.xml"/></Relationships>
</file>

<file path=ppt/charts/_rels/chart9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6.xlsx"/><Relationship Id="rId2" Type="http://schemas.microsoft.com/office/2011/relationships/chartColorStyle" Target="colors37.xml"/><Relationship Id="rId1" Type="http://schemas.microsoft.com/office/2011/relationships/chartStyle" Target="style37.xml"/></Relationships>
</file>

<file path=ppt/charts/_rels/chart9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7.xlsx"/><Relationship Id="rId2" Type="http://schemas.microsoft.com/office/2011/relationships/chartColorStyle" Target="colors38.xml"/><Relationship Id="rId1" Type="http://schemas.microsoft.com/office/2011/relationships/chartStyle" Target="style38.xml"/></Relationships>
</file>

<file path=ppt/charts/_rels/chart9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8.xlsx"/><Relationship Id="rId2" Type="http://schemas.microsoft.com/office/2011/relationships/chartColorStyle" Target="colors39.xml"/><Relationship Id="rId1" Type="http://schemas.microsoft.com/office/2011/relationships/chartStyle" Target="style3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18E-2"/>
          <c:y val="0"/>
          <c:w val="0.97025770056353522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zazwyczaj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non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rgbClr val="4A4A4A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Arkusz1!$A$2:$A$5</c:f>
              <c:numCache>
                <c:formatCode>General</c:formatCode>
                <c:ptCount val="4"/>
              </c:numCache>
            </c:numRef>
          </c:cat>
          <c:val>
            <c:numRef>
              <c:f>Arkusz1!$B$2:$B$5</c:f>
              <c:numCache>
                <c:formatCode>0%</c:formatCode>
                <c:ptCount val="4"/>
                <c:pt idx="0">
                  <c:v>0.08</c:v>
                </c:pt>
                <c:pt idx="1">
                  <c:v>0.28000000000000003</c:v>
                </c:pt>
                <c:pt idx="2">
                  <c:v>0.33</c:v>
                </c:pt>
                <c:pt idx="3">
                  <c:v>0.3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7F6-4E65-8C34-2CE5D93D620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6"/>
        <c:axId val="375718760"/>
        <c:axId val="375717192"/>
      </c:barChart>
      <c:catAx>
        <c:axId val="375718760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75717192"/>
        <c:crosses val="autoZero"/>
        <c:auto val="1"/>
        <c:lblAlgn val="ctr"/>
        <c:lblOffset val="100"/>
        <c:noMultiLvlLbl val="0"/>
      </c:catAx>
      <c:valAx>
        <c:axId val="375717192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extTo"/>
        <c:crossAx val="3757187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18E-2"/>
          <c:y val="0"/>
          <c:w val="0.97025770056353522"/>
          <c:h val="0.979428902116402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zazwyczaj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non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rgbClr val="4A4A4A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Arkusz1!$A$2:$A$7</c:f>
              <c:numCache>
                <c:formatCode>General</c:formatCode>
                <c:ptCount val="6"/>
              </c:numCache>
            </c:numRef>
          </c:cat>
          <c:val>
            <c:numRef>
              <c:f>Arkusz1!$B$2:$B$7</c:f>
              <c:numCache>
                <c:formatCode>0%</c:formatCode>
                <c:ptCount val="6"/>
                <c:pt idx="0">
                  <c:v>0.49</c:v>
                </c:pt>
                <c:pt idx="1">
                  <c:v>0.09</c:v>
                </c:pt>
                <c:pt idx="2">
                  <c:v>0.08</c:v>
                </c:pt>
                <c:pt idx="3">
                  <c:v>0.08</c:v>
                </c:pt>
                <c:pt idx="4">
                  <c:v>0.14000000000000001</c:v>
                </c:pt>
                <c:pt idx="5">
                  <c:v>0.2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0D9-4C83-A00D-D2DD5A393A6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6"/>
        <c:axId val="376973656"/>
        <c:axId val="376974048"/>
      </c:barChart>
      <c:catAx>
        <c:axId val="376973656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76974048"/>
        <c:crosses val="autoZero"/>
        <c:auto val="1"/>
        <c:lblAlgn val="ctr"/>
        <c:lblOffset val="100"/>
        <c:noMultiLvlLbl val="0"/>
      </c:catAx>
      <c:valAx>
        <c:axId val="376974048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extTo"/>
        <c:crossAx val="3769736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10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0.22</c:v>
                </c:pt>
                <c:pt idx="1">
                  <c:v>0.17249999999999999</c:v>
                </c:pt>
                <c:pt idx="2">
                  <c:v>4.5000000000000012E-2</c:v>
                </c:pt>
                <c:pt idx="3">
                  <c:v>0.1</c:v>
                </c:pt>
                <c:pt idx="4">
                  <c:v>0.18</c:v>
                </c:pt>
                <c:pt idx="5">
                  <c:v>0.20749999999999999</c:v>
                </c:pt>
                <c:pt idx="6">
                  <c:v>0.22500000000000001</c:v>
                </c:pt>
                <c:pt idx="7">
                  <c:v>0.22500000000000001</c:v>
                </c:pt>
                <c:pt idx="8">
                  <c:v>0.2175</c:v>
                </c:pt>
                <c:pt idx="9">
                  <c:v>0.215</c:v>
                </c:pt>
                <c:pt idx="10">
                  <c:v>0.24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7E-4CFD-B330-E3852F39A0F4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0-A881-47AB-8CBD-30681FC65423}"/>
                </c:ext>
              </c:extLst>
            </c:dLbl>
            <c:dLbl>
              <c:idx val="1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A881-47AB-8CBD-30681FC6542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0.12</c:v>
                </c:pt>
                <c:pt idx="1">
                  <c:v>0.31</c:v>
                </c:pt>
                <c:pt idx="2">
                  <c:v>0.82</c:v>
                </c:pt>
                <c:pt idx="3">
                  <c:v>0.6</c:v>
                </c:pt>
                <c:pt idx="4">
                  <c:v>0.28000000000000003</c:v>
                </c:pt>
                <c:pt idx="5">
                  <c:v>0.17</c:v>
                </c:pt>
                <c:pt idx="6">
                  <c:v>0.1</c:v>
                </c:pt>
                <c:pt idx="7">
                  <c:v>0.1</c:v>
                </c:pt>
                <c:pt idx="8">
                  <c:v>0.13</c:v>
                </c:pt>
                <c:pt idx="9">
                  <c:v>0.14000000000000001</c:v>
                </c:pt>
                <c:pt idx="10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7E-4CFD-B330-E3852F39A0F4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0.22</c:v>
                </c:pt>
                <c:pt idx="1">
                  <c:v>0.17249999999999999</c:v>
                </c:pt>
                <c:pt idx="2">
                  <c:v>4.5000000000000012E-2</c:v>
                </c:pt>
                <c:pt idx="3">
                  <c:v>0.1</c:v>
                </c:pt>
                <c:pt idx="4">
                  <c:v>0.18</c:v>
                </c:pt>
                <c:pt idx="5">
                  <c:v>0.20749999999999999</c:v>
                </c:pt>
                <c:pt idx="6">
                  <c:v>0.22500000000000001</c:v>
                </c:pt>
                <c:pt idx="7">
                  <c:v>0.22500000000000001</c:v>
                </c:pt>
                <c:pt idx="8">
                  <c:v>0.2175</c:v>
                </c:pt>
                <c:pt idx="9">
                  <c:v>0.215</c:v>
                </c:pt>
                <c:pt idx="10">
                  <c:v>0.24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7E-4CFD-B330-E3852F39A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9583880"/>
        <c:axId val="439581528"/>
      </c:barChart>
      <c:catAx>
        <c:axId val="439583880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9581528"/>
        <c:crosses val="autoZero"/>
        <c:auto val="1"/>
        <c:lblAlgn val="ctr"/>
        <c:lblOffset val="100"/>
        <c:noMultiLvlLbl val="0"/>
      </c:catAx>
      <c:valAx>
        <c:axId val="439581528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95838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10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133621579752152"/>
          <c:y val="5.3473962341352113E-2"/>
          <c:w val="0.75253849423520569"/>
          <c:h val="0.80079450568040111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tak 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Arkusz1!$A$2:$A$5</c:f>
              <c:strCache>
                <c:ptCount val="4"/>
                <c:pt idx="0">
                  <c:v>Q4 2022</c:v>
                </c:pt>
                <c:pt idx="1">
                  <c:v>Q3 2022</c:v>
                </c:pt>
                <c:pt idx="2">
                  <c:v>Q2 2022</c:v>
                </c:pt>
                <c:pt idx="3">
                  <c:v>Q4 2021</c:v>
                </c:pt>
              </c:strCache>
            </c:strRef>
          </c:cat>
          <c:val>
            <c:numRef>
              <c:f>Arkusz1!$B$2:$B$5</c:f>
              <c:numCache>
                <c:formatCode>0%</c:formatCode>
                <c:ptCount val="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 formatCode="General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55F-4FD5-BD1C-FDEB15453C6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nie 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Arkusz1!$A$2:$A$5</c:f>
              <c:strCache>
                <c:ptCount val="4"/>
                <c:pt idx="0">
                  <c:v>Q4 2022</c:v>
                </c:pt>
                <c:pt idx="1">
                  <c:v>Q3 2022</c:v>
                </c:pt>
                <c:pt idx="2">
                  <c:v>Q2 2022</c:v>
                </c:pt>
                <c:pt idx="3">
                  <c:v>Q4 2021</c:v>
                </c:pt>
              </c:strCache>
            </c:strRef>
          </c:cat>
          <c:val>
            <c:numRef>
              <c:f>Arkusz1!$C$2:$C$5</c:f>
              <c:numCache>
                <c:formatCode>0%</c:formatCode>
                <c:ptCount val="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 formatCode="General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55F-4FD5-BD1C-FDEB15453C6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nie wiem 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Arkusz1!$A$2:$A$5</c:f>
              <c:strCache>
                <c:ptCount val="4"/>
                <c:pt idx="0">
                  <c:v>Q4 2022</c:v>
                </c:pt>
                <c:pt idx="1">
                  <c:v>Q3 2022</c:v>
                </c:pt>
                <c:pt idx="2">
                  <c:v>Q2 2022</c:v>
                </c:pt>
                <c:pt idx="3">
                  <c:v>Q4 2021</c:v>
                </c:pt>
              </c:strCache>
            </c:strRef>
          </c:cat>
          <c:val>
            <c:numRef>
              <c:f>Arkusz1!$D$2:$D$5</c:f>
              <c:numCache>
                <c:formatCode>0%</c:formatCode>
                <c:ptCount val="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 formatCode="General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55F-4FD5-BD1C-FDEB15453C6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79253616"/>
        <c:axId val="379254008"/>
      </c:barChart>
      <c:catAx>
        <c:axId val="3792536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79254008"/>
        <c:crosses val="autoZero"/>
        <c:auto val="1"/>
        <c:lblAlgn val="ctr"/>
        <c:lblOffset val="100"/>
        <c:noMultiLvlLbl val="0"/>
      </c:catAx>
      <c:valAx>
        <c:axId val="379254008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3792536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l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l-PL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10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3024602026049199E-2"/>
          <c:y val="2.4767680345867953E-2"/>
          <c:w val="0.97829232995658399"/>
          <c:h val="0.71945450701413927"/>
        </c:manualLayout>
      </c:layout>
      <c:barChart>
        <c:barDir val="col"/>
        <c:grouping val="stacke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B2B [zdecydowanie+raczej bym nie kupił]</c:v>
                </c:pt>
              </c:strCache>
            </c:strRef>
          </c:tx>
          <c:spPr>
            <a:solidFill>
              <a:srgbClr val="FF0000"/>
            </a:solidFill>
            <a:ln w="22157">
              <a:noFill/>
            </a:ln>
          </c:spPr>
          <c:invertIfNegative val="0"/>
          <c:dLbls>
            <c:dLbl>
              <c:idx val="1"/>
              <c:layout>
                <c:manualLayout>
                  <c:x val="0"/>
                  <c:y val="-1.0004196269135259E-2"/>
                </c:manualLayout>
              </c:layout>
              <c:numFmt formatCode="#,##0%;#,##0%" sourceLinked="0"/>
              <c:spPr>
                <a:noFill/>
                <a:ln w="22157">
                  <a:noFill/>
                </a:ln>
              </c:spPr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pl-PL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A78-4E66-A3B4-343E42573CF6}"/>
                </c:ext>
              </c:extLst>
            </c:dLbl>
            <c:numFmt formatCode="#,##0%;#,##0%" sourceLinked="0"/>
            <c:spPr>
              <a:noFill/>
              <a:ln w="22157">
                <a:noFill/>
              </a:ln>
            </c:sp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Sheet1!$B$1:$E$1</c:f>
              <c:strCache>
                <c:ptCount val="4"/>
                <c:pt idx="0">
                  <c:v>Q4</c:v>
                </c:pt>
                <c:pt idx="1">
                  <c:v>Q3</c:v>
                </c:pt>
                <c:pt idx="2">
                  <c:v>Q2</c:v>
                </c:pt>
                <c:pt idx="3">
                  <c:v>Q1</c:v>
                </c:pt>
              </c:strCache>
            </c:strRef>
          </c:cat>
          <c:val>
            <c:numRef>
              <c:f>Sheet1!$B$2:$E$2</c:f>
              <c:numCache>
                <c:formatCode>0%</c:formatCode>
                <c:ptCount val="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C08-4786-84F5-1E7F5673B505}"/>
            </c:ext>
          </c:extLst>
        </c:ser>
        <c:ser>
          <c:idx val="0"/>
          <c:order val="2"/>
          <c:tx>
            <c:strRef>
              <c:f>Sheet1!$A$4</c:f>
              <c:strCache>
                <c:ptCount val="1"/>
                <c:pt idx="0">
                  <c:v>T2B [zdecydowanie+raczej bym kupił]</c:v>
                </c:pt>
              </c:strCache>
            </c:strRef>
          </c:tx>
          <c:spPr>
            <a:solidFill>
              <a:srgbClr val="92D050"/>
            </a:solidFill>
          </c:spPr>
          <c:invertIfNegative val="0"/>
          <c:dLbls>
            <c:dLbl>
              <c:idx val="1"/>
              <c:layout>
                <c:manualLayout>
                  <c:x val="2.4798340190464695E-3"/>
                  <c:y val="-4.0287649555376857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7A78-4E66-A3B4-343E42573CF6}"/>
                </c:ext>
              </c:extLst>
            </c:dLbl>
            <c:numFmt formatCode="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tx1"/>
                    </a:solidFill>
                  </a:defRPr>
                </a:pPr>
                <a:endParaRPr lang="pl-PL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Sheet1!$B$1:$E$1</c:f>
              <c:strCache>
                <c:ptCount val="4"/>
                <c:pt idx="0">
                  <c:v>Q4</c:v>
                </c:pt>
                <c:pt idx="1">
                  <c:v>Q3</c:v>
                </c:pt>
                <c:pt idx="2">
                  <c:v>Q2</c:v>
                </c:pt>
                <c:pt idx="3">
                  <c:v>Q1</c:v>
                </c:pt>
              </c:strCache>
            </c:strRef>
          </c:cat>
          <c:val>
            <c:numRef>
              <c:f>Sheet1!$B$4:$E$4</c:f>
              <c:numCache>
                <c:formatCode>0%</c:formatCode>
                <c:ptCount val="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FC08-4786-84F5-1E7F5673B505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45"/>
        <c:overlap val="100"/>
        <c:axId val="379259104"/>
        <c:axId val="393439904"/>
      </c:barChart>
      <c:barChart>
        <c:barDir val="col"/>
        <c:grouping val="stacked"/>
        <c:varyColors val="0"/>
        <c:ser>
          <c:idx val="1"/>
          <c:order val="1"/>
          <c:tx>
            <c:strRef>
              <c:f>Sheet1!$A$3</c:f>
              <c:strCache>
                <c:ptCount val="1"/>
                <c:pt idx="0">
                  <c:v>TB [zdecydowanie bym kupił]</c:v>
                </c:pt>
              </c:strCache>
            </c:strRef>
          </c:tx>
          <c:spPr>
            <a:solidFill>
              <a:schemeClr val="accent1"/>
            </a:solidFill>
            <a:ln w="22157">
              <a:noFill/>
            </a:ln>
          </c:spPr>
          <c:invertIfNegative val="0"/>
          <c:dLbls>
            <c:dLbl>
              <c:idx val="1"/>
              <c:layout>
                <c:manualLayout>
                  <c:x val="-1.5154365669795312E-17"/>
                  <c:y val="-1.8981946908072519E-2"/>
                </c:manualLayout>
              </c:layout>
              <c:numFmt formatCode="0%" sourceLinked="0"/>
              <c:spPr>
                <a:noFill/>
                <a:ln w="22157">
                  <a:noFill/>
                </a:ln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/>
                  </a:pPr>
                  <a:endParaRPr lang="pl-PL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1772552654794706"/>
                      <c:h val="0.11906650269124361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7A78-4E66-A3B4-343E42573CF6}"/>
                </c:ext>
              </c:extLst>
            </c:dLbl>
            <c:numFmt formatCode="0%" sourceLinked="0"/>
            <c:spPr>
              <a:noFill/>
              <a:ln w="22157">
                <a:noFill/>
              </a:ln>
            </c:sp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Sheet1!$B$1:$E$1</c:f>
              <c:strCache>
                <c:ptCount val="4"/>
                <c:pt idx="0">
                  <c:v>Q4</c:v>
                </c:pt>
                <c:pt idx="1">
                  <c:v>Q3</c:v>
                </c:pt>
                <c:pt idx="2">
                  <c:v>Q2</c:v>
                </c:pt>
                <c:pt idx="3">
                  <c:v>Q1</c:v>
                </c:pt>
              </c:strCache>
            </c:strRef>
          </c:cat>
          <c:val>
            <c:numRef>
              <c:f>Sheet1!$B$3:$E$3</c:f>
              <c:numCache>
                <c:formatCode>0%</c:formatCode>
                <c:ptCount val="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FC08-4786-84F5-1E7F5673B50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5"/>
        <c:overlap val="100"/>
        <c:axId val="393438728"/>
        <c:axId val="393435200"/>
      </c:barChart>
      <c:catAx>
        <c:axId val="37925910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one"/>
        <c:spPr>
          <a:ln w="6350">
            <a:solidFill>
              <a:srgbClr val="969696"/>
            </a:solidFill>
            <a:prstDash val="solid"/>
          </a:ln>
        </c:spPr>
        <c:txPr>
          <a:bodyPr anchor="t" anchorCtr="1"/>
          <a:lstStyle/>
          <a:p>
            <a:pPr>
              <a:defRPr>
                <a:solidFill>
                  <a:schemeClr val="tx1"/>
                </a:solidFill>
              </a:defRPr>
            </a:pPr>
            <a:endParaRPr lang="pl-PL"/>
          </a:p>
        </c:txPr>
        <c:crossAx val="393439904"/>
        <c:crosses val="autoZero"/>
        <c:auto val="1"/>
        <c:lblAlgn val="ctr"/>
        <c:lblOffset val="0"/>
        <c:tickMarkSkip val="1"/>
        <c:noMultiLvlLbl val="0"/>
      </c:catAx>
      <c:valAx>
        <c:axId val="393439904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extTo"/>
        <c:crossAx val="379259104"/>
        <c:crosses val="autoZero"/>
        <c:crossBetween val="between"/>
      </c:valAx>
      <c:valAx>
        <c:axId val="393435200"/>
        <c:scaling>
          <c:orientation val="minMax"/>
          <c:max val="100"/>
          <c:min val="-30"/>
        </c:scaling>
        <c:delete val="1"/>
        <c:axPos val="r"/>
        <c:numFmt formatCode="0%" sourceLinked="1"/>
        <c:majorTickMark val="out"/>
        <c:minorTickMark val="none"/>
        <c:tickLblPos val="none"/>
        <c:crossAx val="393438728"/>
        <c:crosses val="max"/>
        <c:crossBetween val="between"/>
      </c:valAx>
      <c:catAx>
        <c:axId val="39343872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393435200"/>
        <c:crosses val="autoZero"/>
        <c:auto val="1"/>
        <c:lblAlgn val="ctr"/>
        <c:lblOffset val="100"/>
        <c:noMultiLvlLbl val="0"/>
      </c:catAx>
      <c:spPr>
        <a:noFill/>
        <a:ln w="25400">
          <a:noFill/>
        </a:ln>
      </c:spPr>
    </c:plotArea>
    <c:legend>
      <c:legendPos val="b"/>
      <c:layout>
        <c:manualLayout>
          <c:xMode val="edge"/>
          <c:yMode val="edge"/>
          <c:x val="0"/>
          <c:y val="0.81899910806573795"/>
          <c:w val="0.94188295256537058"/>
          <c:h val="0.16022845143136374"/>
        </c:manualLayout>
      </c:layout>
      <c:overlay val="0"/>
      <c:txPr>
        <a:bodyPr/>
        <a:lstStyle/>
        <a:p>
          <a:pPr>
            <a:defRPr sz="1000">
              <a:solidFill>
                <a:schemeClr val="tx1"/>
              </a:solidFill>
            </a:defRPr>
          </a:pPr>
          <a:endParaRPr lang="pl-PL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200" b="0" i="0" u="none" strike="noStrike" baseline="0">
          <a:solidFill>
            <a:srgbClr val="FFFFFF"/>
          </a:solidFill>
          <a:latin typeface="+mj-lt"/>
          <a:ea typeface="Calibri"/>
          <a:cs typeface="Calibri"/>
        </a:defRPr>
      </a:pPr>
      <a:endParaRPr lang="pl-PL"/>
    </a:p>
  </c:txPr>
  <c:externalData r:id="rId1">
    <c:autoUpdate val="0"/>
  </c:externalData>
</c:chartSpace>
</file>

<file path=ppt/charts/chart10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 2022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Arkusz1!$A$2:$A$3</c:f>
              <c:strCache>
                <c:ptCount val="2"/>
                <c:pt idx="0">
                  <c:v>ogółem</c:v>
                </c:pt>
                <c:pt idx="1">
                  <c:v>Sample Size (Perc.)</c:v>
                </c:pt>
              </c:strCache>
            </c:strRef>
          </c:cat>
          <c:val>
            <c:numRef>
              <c:f>Arkusz1!$B$2:$B$3</c:f>
              <c:numCache>
                <c:formatCode>0%</c:formatCode>
                <c:ptCount val="2"/>
                <c:pt idx="0">
                  <c:v>0</c:v>
                </c:pt>
                <c:pt idx="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F2B-4987-9C04-73D23313E3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 2022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Arkusz1!$A$2:$A$3</c:f>
              <c:strCache>
                <c:ptCount val="2"/>
                <c:pt idx="0">
                  <c:v>ogółem</c:v>
                </c:pt>
                <c:pt idx="1">
                  <c:v>Sample Size (Perc.)</c:v>
                </c:pt>
              </c:strCache>
            </c:strRef>
          </c:cat>
          <c:val>
            <c:numRef>
              <c:f>Arkusz1!$C$2:$C$3</c:f>
              <c:numCache>
                <c:formatCode>0%</c:formatCode>
                <c:ptCount val="2"/>
                <c:pt idx="0">
                  <c:v>0</c:v>
                </c:pt>
                <c:pt idx="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F2B-4987-9C04-73D23313E3A1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 2022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Arkusz1!$A$2:$A$3</c:f>
              <c:strCache>
                <c:ptCount val="2"/>
                <c:pt idx="0">
                  <c:v>ogółem</c:v>
                </c:pt>
                <c:pt idx="1">
                  <c:v>Sample Size (Perc.)</c:v>
                </c:pt>
              </c:strCache>
            </c:strRef>
          </c:cat>
          <c:val>
            <c:numRef>
              <c:f>Arkusz1!$D$2:$D$3</c:f>
              <c:numCache>
                <c:formatCode>0%</c:formatCode>
                <c:ptCount val="2"/>
                <c:pt idx="0">
                  <c:v>0</c:v>
                </c:pt>
                <c:pt idx="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F2B-4987-9C04-73D23313E3A1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Q4 2021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Arkusz1!$A$2:$A$3</c:f>
              <c:strCache>
                <c:ptCount val="2"/>
                <c:pt idx="0">
                  <c:v>ogółem</c:v>
                </c:pt>
                <c:pt idx="1">
                  <c:v>Sample Size (Perc.)</c:v>
                </c:pt>
              </c:strCache>
            </c:strRef>
          </c:cat>
          <c:val>
            <c:numRef>
              <c:f>Arkusz1!$E$2:$E$3</c:f>
              <c:numCache>
                <c:formatCode>0%</c:formatCode>
                <c:ptCount val="2"/>
                <c:pt idx="0">
                  <c:v>0</c:v>
                </c:pt>
                <c:pt idx="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09F-454C-8516-8E5AD202064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93437944"/>
        <c:axId val="393439120"/>
      </c:barChart>
      <c:catAx>
        <c:axId val="3934379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93439120"/>
        <c:crosses val="autoZero"/>
        <c:auto val="1"/>
        <c:lblAlgn val="ctr"/>
        <c:lblOffset val="100"/>
        <c:noMultiLvlLbl val="0"/>
      </c:catAx>
      <c:valAx>
        <c:axId val="393439120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3934379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21395230945925997"/>
          <c:y val="0.15366971523080897"/>
          <c:w val="0.60623234775768309"/>
          <c:h val="0.1330725285643318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l-PL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10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0.14750000000000002</c:v>
                </c:pt>
                <c:pt idx="1">
                  <c:v>0.11249999999999999</c:v>
                </c:pt>
                <c:pt idx="2">
                  <c:v>4.5000000000000012E-2</c:v>
                </c:pt>
                <c:pt idx="3">
                  <c:v>7.5000000000000011E-2</c:v>
                </c:pt>
                <c:pt idx="4">
                  <c:v>0.125</c:v>
                </c:pt>
                <c:pt idx="5">
                  <c:v>0.1525</c:v>
                </c:pt>
                <c:pt idx="6">
                  <c:v>0.16749999999999998</c:v>
                </c:pt>
                <c:pt idx="7">
                  <c:v>0.2175</c:v>
                </c:pt>
                <c:pt idx="8">
                  <c:v>0.16250000000000001</c:v>
                </c:pt>
                <c:pt idx="9">
                  <c:v>0.185</c:v>
                </c:pt>
                <c:pt idx="10">
                  <c:v>0.24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36-423A-8E26-3FB526C0103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pl-PL" sz="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0.41</c:v>
                </c:pt>
                <c:pt idx="1">
                  <c:v>0.55000000000000004</c:v>
                </c:pt>
                <c:pt idx="2">
                  <c:v>0.82</c:v>
                </c:pt>
                <c:pt idx="3">
                  <c:v>0.7</c:v>
                </c:pt>
                <c:pt idx="4">
                  <c:v>0.5</c:v>
                </c:pt>
                <c:pt idx="5">
                  <c:v>0.39</c:v>
                </c:pt>
                <c:pt idx="6">
                  <c:v>0.33</c:v>
                </c:pt>
                <c:pt idx="7">
                  <c:v>0.13</c:v>
                </c:pt>
                <c:pt idx="8">
                  <c:v>0.35</c:v>
                </c:pt>
                <c:pt idx="9">
                  <c:v>0.26</c:v>
                </c:pt>
                <c:pt idx="10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36-423A-8E26-3FB526C0103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0.14750000000000002</c:v>
                </c:pt>
                <c:pt idx="1">
                  <c:v>0.11249999999999999</c:v>
                </c:pt>
                <c:pt idx="2">
                  <c:v>4.5000000000000012E-2</c:v>
                </c:pt>
                <c:pt idx="3">
                  <c:v>7.5000000000000011E-2</c:v>
                </c:pt>
                <c:pt idx="4">
                  <c:v>0.125</c:v>
                </c:pt>
                <c:pt idx="5">
                  <c:v>0.1525</c:v>
                </c:pt>
                <c:pt idx="6">
                  <c:v>0.16749999999999998</c:v>
                </c:pt>
                <c:pt idx="7">
                  <c:v>0.2175</c:v>
                </c:pt>
                <c:pt idx="8">
                  <c:v>0.16250000000000001</c:v>
                </c:pt>
                <c:pt idx="9">
                  <c:v>0.185</c:v>
                </c:pt>
                <c:pt idx="10">
                  <c:v>0.24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36-423A-8E26-3FB526C0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71314848"/>
        <c:axId val="471307792"/>
      </c:barChart>
      <c:catAx>
        <c:axId val="471314848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71307792"/>
        <c:crosses val="autoZero"/>
        <c:auto val="1"/>
        <c:lblAlgn val="ctr"/>
        <c:lblOffset val="100"/>
        <c:noMultiLvlLbl val="0"/>
      </c:catAx>
      <c:valAx>
        <c:axId val="471307792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713148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l-PL" sz="800" b="1" u="none" strike="noStrike" kern="1200"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pl-PL"/>
    </a:p>
  </c:txPr>
  <c:externalData r:id="rId3">
    <c:autoUpdate val="0"/>
  </c:externalData>
</c:chartSpace>
</file>

<file path=ppt/charts/chart10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0.185</c:v>
                </c:pt>
                <c:pt idx="1">
                  <c:v>0.155</c:v>
                </c:pt>
                <c:pt idx="2">
                  <c:v>5.7499999999999996E-2</c:v>
                </c:pt>
                <c:pt idx="3">
                  <c:v>0.1</c:v>
                </c:pt>
                <c:pt idx="4">
                  <c:v>0.155</c:v>
                </c:pt>
                <c:pt idx="5">
                  <c:v>0.17749999999999999</c:v>
                </c:pt>
                <c:pt idx="6">
                  <c:v>0.19</c:v>
                </c:pt>
                <c:pt idx="7">
                  <c:v>0.23499999999999999</c:v>
                </c:pt>
                <c:pt idx="8">
                  <c:v>0.185</c:v>
                </c:pt>
                <c:pt idx="9">
                  <c:v>0.185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7E-4CFD-B330-E3852F39A0F4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0-9587-4536-938A-1A69E80F3637}"/>
                </c:ext>
              </c:extLst>
            </c:dLbl>
            <c:dLbl>
              <c:idx val="1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9587-4536-938A-1A69E80F3637}"/>
                </c:ext>
              </c:extLst>
            </c:dLbl>
            <c:dLbl>
              <c:idx val="3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2-9587-4536-938A-1A69E80F3637}"/>
                </c:ext>
              </c:extLst>
            </c:dLbl>
            <c:dLbl>
              <c:idx val="4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3-9587-4536-938A-1A69E80F3637}"/>
                </c:ext>
              </c:extLst>
            </c:dLbl>
            <c:dLbl>
              <c:idx val="5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4-9587-4536-938A-1A69E80F3637}"/>
                </c:ext>
              </c:extLst>
            </c:dLbl>
            <c:dLbl>
              <c:idx val="6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5-9587-4536-938A-1A69E80F3637}"/>
                </c:ext>
              </c:extLst>
            </c:dLbl>
            <c:dLbl>
              <c:idx val="7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6-9587-4536-938A-1A69E80F3637}"/>
                </c:ext>
              </c:extLst>
            </c:dLbl>
            <c:dLbl>
              <c:idx val="8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7-9587-4536-938A-1A69E80F363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0.26</c:v>
                </c:pt>
                <c:pt idx="1">
                  <c:v>0.38</c:v>
                </c:pt>
                <c:pt idx="2">
                  <c:v>0.77</c:v>
                </c:pt>
                <c:pt idx="3">
                  <c:v>0.6</c:v>
                </c:pt>
                <c:pt idx="4">
                  <c:v>0.38</c:v>
                </c:pt>
                <c:pt idx="5">
                  <c:v>0.28999999999999998</c:v>
                </c:pt>
                <c:pt idx="6">
                  <c:v>0.24</c:v>
                </c:pt>
                <c:pt idx="7">
                  <c:v>0.06</c:v>
                </c:pt>
                <c:pt idx="8">
                  <c:v>0.26</c:v>
                </c:pt>
                <c:pt idx="9">
                  <c:v>0.26</c:v>
                </c:pt>
                <c:pt idx="10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7E-4CFD-B330-E3852F39A0F4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0.185</c:v>
                </c:pt>
                <c:pt idx="1">
                  <c:v>0.155</c:v>
                </c:pt>
                <c:pt idx="2">
                  <c:v>5.7499999999999996E-2</c:v>
                </c:pt>
                <c:pt idx="3">
                  <c:v>0.1</c:v>
                </c:pt>
                <c:pt idx="4">
                  <c:v>0.155</c:v>
                </c:pt>
                <c:pt idx="5">
                  <c:v>0.17749999999999999</c:v>
                </c:pt>
                <c:pt idx="6">
                  <c:v>0.19</c:v>
                </c:pt>
                <c:pt idx="7">
                  <c:v>0.23499999999999999</c:v>
                </c:pt>
                <c:pt idx="8">
                  <c:v>0.185</c:v>
                </c:pt>
                <c:pt idx="9">
                  <c:v>0.185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7E-4CFD-B330-E3852F39A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71314456"/>
        <c:axId val="471316808"/>
      </c:barChart>
      <c:catAx>
        <c:axId val="471314456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71316808"/>
        <c:crosses val="autoZero"/>
        <c:auto val="1"/>
        <c:lblAlgn val="ctr"/>
        <c:lblOffset val="100"/>
        <c:noMultiLvlLbl val="0"/>
      </c:catAx>
      <c:valAx>
        <c:axId val="471316808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713144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10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0.23749999999999999</c:v>
                </c:pt>
                <c:pt idx="1">
                  <c:v>0.21</c:v>
                </c:pt>
                <c:pt idx="2">
                  <c:v>4.7499999999999987E-2</c:v>
                </c:pt>
                <c:pt idx="3">
                  <c:v>9.2499999999999999E-2</c:v>
                </c:pt>
                <c:pt idx="4">
                  <c:v>0.16</c:v>
                </c:pt>
                <c:pt idx="5">
                  <c:v>0.17749999999999999</c:v>
                </c:pt>
                <c:pt idx="6">
                  <c:v>0.21</c:v>
                </c:pt>
                <c:pt idx="7">
                  <c:v>0.23749999999999999</c:v>
                </c:pt>
                <c:pt idx="8">
                  <c:v>0.19500000000000001</c:v>
                </c:pt>
                <c:pt idx="9">
                  <c:v>0.215</c:v>
                </c:pt>
                <c:pt idx="10">
                  <c:v>0.23749999999999999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36-423A-8E26-3FB526C0103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pl-PL" sz="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0.05</c:v>
                </c:pt>
                <c:pt idx="1">
                  <c:v>0.16</c:v>
                </c:pt>
                <c:pt idx="2">
                  <c:v>0.81</c:v>
                </c:pt>
                <c:pt idx="3">
                  <c:v>0.63</c:v>
                </c:pt>
                <c:pt idx="4">
                  <c:v>0.36</c:v>
                </c:pt>
                <c:pt idx="5">
                  <c:v>0.28999999999999998</c:v>
                </c:pt>
                <c:pt idx="6">
                  <c:v>0.16</c:v>
                </c:pt>
                <c:pt idx="7">
                  <c:v>0.05</c:v>
                </c:pt>
                <c:pt idx="8">
                  <c:v>0.22</c:v>
                </c:pt>
                <c:pt idx="9">
                  <c:v>0.14000000000000001</c:v>
                </c:pt>
                <c:pt idx="10">
                  <c:v>0.05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36-423A-8E26-3FB526C0103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0.23749999999999999</c:v>
                </c:pt>
                <c:pt idx="1">
                  <c:v>0.21</c:v>
                </c:pt>
                <c:pt idx="2">
                  <c:v>4.7499999999999987E-2</c:v>
                </c:pt>
                <c:pt idx="3">
                  <c:v>9.2499999999999999E-2</c:v>
                </c:pt>
                <c:pt idx="4">
                  <c:v>0.16</c:v>
                </c:pt>
                <c:pt idx="5">
                  <c:v>0.17749999999999999</c:v>
                </c:pt>
                <c:pt idx="6">
                  <c:v>0.21</c:v>
                </c:pt>
                <c:pt idx="7">
                  <c:v>0.23749999999999999</c:v>
                </c:pt>
                <c:pt idx="8">
                  <c:v>0.19500000000000001</c:v>
                </c:pt>
                <c:pt idx="9">
                  <c:v>0.215</c:v>
                </c:pt>
                <c:pt idx="10">
                  <c:v>0.23749999999999999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36-423A-8E26-3FB526C0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71312104"/>
        <c:axId val="471318768"/>
      </c:barChart>
      <c:catAx>
        <c:axId val="471312104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71318768"/>
        <c:crosses val="autoZero"/>
        <c:auto val="1"/>
        <c:lblAlgn val="ctr"/>
        <c:lblOffset val="100"/>
        <c:noMultiLvlLbl val="0"/>
      </c:catAx>
      <c:valAx>
        <c:axId val="471318768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713121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l-PL" sz="800" b="1" u="none" strike="noStrike" kern="1200"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pl-PL"/>
    </a:p>
  </c:txPr>
  <c:externalData r:id="rId3">
    <c:autoUpdate val="0"/>
  </c:externalData>
</c:chartSpace>
</file>

<file path=ppt/charts/chart10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0.23749999999999999</c:v>
                </c:pt>
                <c:pt idx="1">
                  <c:v>0.2225</c:v>
                </c:pt>
                <c:pt idx="2">
                  <c:v>7.2500000000000009E-2</c:v>
                </c:pt>
                <c:pt idx="3">
                  <c:v>0.13</c:v>
                </c:pt>
                <c:pt idx="4">
                  <c:v>0.19500000000000001</c:v>
                </c:pt>
                <c:pt idx="5">
                  <c:v>0.21249999999999999</c:v>
                </c:pt>
                <c:pt idx="6">
                  <c:v>0.22750000000000001</c:v>
                </c:pt>
                <c:pt idx="7">
                  <c:v>0.24249999999999999</c:v>
                </c:pt>
                <c:pt idx="8">
                  <c:v>0.2225</c:v>
                </c:pt>
                <c:pt idx="9">
                  <c:v>0.23</c:v>
                </c:pt>
                <c:pt idx="10">
                  <c:v>0.23749999999999999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7E-4CFD-B330-E3852F39A0F4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2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0-45D7-4B43-86CC-62738672340E}"/>
                </c:ext>
              </c:extLst>
            </c:dLbl>
            <c:dLbl>
              <c:idx val="3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45D7-4B43-86CC-62738672340E}"/>
                </c:ext>
              </c:extLst>
            </c:dLbl>
            <c:dLbl>
              <c:idx val="4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2-45D7-4B43-86CC-62738672340E}"/>
                </c:ext>
              </c:extLst>
            </c:dLbl>
            <c:dLbl>
              <c:idx val="5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3-45D7-4B43-86CC-62738672340E}"/>
                </c:ext>
              </c:extLst>
            </c:dLbl>
            <c:dLbl>
              <c:idx val="6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4-45D7-4B43-86CC-62738672340E}"/>
                </c:ext>
              </c:extLst>
            </c:dLbl>
            <c:dLbl>
              <c:idx val="8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5-45D7-4B43-86CC-62738672340E}"/>
                </c:ext>
              </c:extLst>
            </c:dLbl>
            <c:dLbl>
              <c:idx val="9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6-45D7-4B43-86CC-62738672340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0.05</c:v>
                </c:pt>
                <c:pt idx="1">
                  <c:v>0.11</c:v>
                </c:pt>
                <c:pt idx="2">
                  <c:v>0.71</c:v>
                </c:pt>
                <c:pt idx="3">
                  <c:v>0.48</c:v>
                </c:pt>
                <c:pt idx="4">
                  <c:v>0.22</c:v>
                </c:pt>
                <c:pt idx="5">
                  <c:v>0.15</c:v>
                </c:pt>
                <c:pt idx="6">
                  <c:v>0.09</c:v>
                </c:pt>
                <c:pt idx="7">
                  <c:v>0.03</c:v>
                </c:pt>
                <c:pt idx="8">
                  <c:v>0.11</c:v>
                </c:pt>
                <c:pt idx="9">
                  <c:v>0.08</c:v>
                </c:pt>
                <c:pt idx="10">
                  <c:v>0.05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7E-4CFD-B330-E3852F39A0F4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0.23749999999999999</c:v>
                </c:pt>
                <c:pt idx="1">
                  <c:v>0.2225</c:v>
                </c:pt>
                <c:pt idx="2">
                  <c:v>7.2500000000000009E-2</c:v>
                </c:pt>
                <c:pt idx="3">
                  <c:v>0.13</c:v>
                </c:pt>
                <c:pt idx="4">
                  <c:v>0.19500000000000001</c:v>
                </c:pt>
                <c:pt idx="5">
                  <c:v>0.21249999999999999</c:v>
                </c:pt>
                <c:pt idx="6">
                  <c:v>0.22750000000000001</c:v>
                </c:pt>
                <c:pt idx="7">
                  <c:v>0.24249999999999999</c:v>
                </c:pt>
                <c:pt idx="8">
                  <c:v>0.2225</c:v>
                </c:pt>
                <c:pt idx="9">
                  <c:v>0.23</c:v>
                </c:pt>
                <c:pt idx="10">
                  <c:v>0.23749999999999999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7E-4CFD-B330-E3852F39A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71315240"/>
        <c:axId val="471308184"/>
      </c:barChart>
      <c:catAx>
        <c:axId val="471315240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71308184"/>
        <c:crosses val="autoZero"/>
        <c:auto val="1"/>
        <c:lblAlgn val="ctr"/>
        <c:lblOffset val="100"/>
        <c:noMultiLvlLbl val="0"/>
      </c:catAx>
      <c:valAx>
        <c:axId val="471308184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713152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10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133621579752152"/>
          <c:y val="5.3473962341352113E-2"/>
          <c:w val="0.75253849423520569"/>
          <c:h val="0.80079450568040111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tak 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Arkusz1!$A$2:$A$5</c:f>
              <c:strCache>
                <c:ptCount val="4"/>
                <c:pt idx="0">
                  <c:v>Q4 2022</c:v>
                </c:pt>
                <c:pt idx="1">
                  <c:v>Q3 2022</c:v>
                </c:pt>
                <c:pt idx="2">
                  <c:v>Q2 2022</c:v>
                </c:pt>
                <c:pt idx="3">
                  <c:v>Q4 2021</c:v>
                </c:pt>
              </c:strCache>
            </c:strRef>
          </c:cat>
          <c:val>
            <c:numRef>
              <c:f>Arkusz1!$B$2:$B$5</c:f>
              <c:numCache>
                <c:formatCode>0%</c:formatCode>
                <c:ptCount val="4"/>
                <c:pt idx="0">
                  <c:v>0.55000000000000004</c:v>
                </c:pt>
                <c:pt idx="1">
                  <c:v>0.52</c:v>
                </c:pt>
                <c:pt idx="2">
                  <c:v>0.35</c:v>
                </c:pt>
                <c:pt idx="3">
                  <c:v>0.4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55F-4FD5-BD1C-FDEB15453C6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nie 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Arkusz1!$A$2:$A$5</c:f>
              <c:strCache>
                <c:ptCount val="4"/>
                <c:pt idx="0">
                  <c:v>Q4 2022</c:v>
                </c:pt>
                <c:pt idx="1">
                  <c:v>Q3 2022</c:v>
                </c:pt>
                <c:pt idx="2">
                  <c:v>Q2 2022</c:v>
                </c:pt>
                <c:pt idx="3">
                  <c:v>Q4 2021</c:v>
                </c:pt>
              </c:strCache>
            </c:strRef>
          </c:cat>
          <c:val>
            <c:numRef>
              <c:f>Arkusz1!$C$2:$C$5</c:f>
              <c:numCache>
                <c:formatCode>0%</c:formatCode>
                <c:ptCount val="4"/>
                <c:pt idx="0">
                  <c:v>0.18</c:v>
                </c:pt>
                <c:pt idx="1">
                  <c:v>0.26</c:v>
                </c:pt>
                <c:pt idx="2">
                  <c:v>0.32</c:v>
                </c:pt>
                <c:pt idx="3">
                  <c:v>0.37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55F-4FD5-BD1C-FDEB15453C6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nie wiem 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Arkusz1!$A$2:$A$5</c:f>
              <c:strCache>
                <c:ptCount val="4"/>
                <c:pt idx="0">
                  <c:v>Q4 2022</c:v>
                </c:pt>
                <c:pt idx="1">
                  <c:v>Q3 2022</c:v>
                </c:pt>
                <c:pt idx="2">
                  <c:v>Q2 2022</c:v>
                </c:pt>
                <c:pt idx="3">
                  <c:v>Q4 2021</c:v>
                </c:pt>
              </c:strCache>
            </c:strRef>
          </c:cat>
          <c:val>
            <c:numRef>
              <c:f>Arkusz1!$D$2:$D$5</c:f>
              <c:numCache>
                <c:formatCode>0%</c:formatCode>
                <c:ptCount val="4"/>
                <c:pt idx="0">
                  <c:v>0.27</c:v>
                </c:pt>
                <c:pt idx="1">
                  <c:v>0.23</c:v>
                </c:pt>
                <c:pt idx="2">
                  <c:v>0.33</c:v>
                </c:pt>
                <c:pt idx="3">
                  <c:v>0.24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55F-4FD5-BD1C-FDEB15453C6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478714896"/>
        <c:axId val="478715288"/>
      </c:barChart>
      <c:catAx>
        <c:axId val="4787148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78715288"/>
        <c:crosses val="autoZero"/>
        <c:auto val="1"/>
        <c:lblAlgn val="ctr"/>
        <c:lblOffset val="100"/>
        <c:noMultiLvlLbl val="0"/>
      </c:catAx>
      <c:valAx>
        <c:axId val="478715288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4787148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l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l-PL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10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3024602026049199E-2"/>
          <c:y val="2.4767680345867953E-2"/>
          <c:w val="0.97829232995658399"/>
          <c:h val="0.71945450701413927"/>
        </c:manualLayout>
      </c:layout>
      <c:barChart>
        <c:barDir val="col"/>
        <c:grouping val="stacke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B2B [zdecydowanie+raczej bym nie kupił]</c:v>
                </c:pt>
              </c:strCache>
            </c:strRef>
          </c:tx>
          <c:spPr>
            <a:solidFill>
              <a:srgbClr val="FF0000"/>
            </a:solidFill>
            <a:ln w="22157">
              <a:noFill/>
            </a:ln>
          </c:spPr>
          <c:invertIfNegative val="0"/>
          <c:dLbls>
            <c:dLbl>
              <c:idx val="1"/>
              <c:layout>
                <c:manualLayout>
                  <c:x val="0"/>
                  <c:y val="-1.0004196269135259E-2"/>
                </c:manualLayout>
              </c:layout>
              <c:numFmt formatCode="#,##0%;#,##0%" sourceLinked="0"/>
              <c:spPr>
                <a:noFill/>
                <a:ln w="22157">
                  <a:noFill/>
                </a:ln>
              </c:spPr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pl-PL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A78-4E66-A3B4-343E42573CF6}"/>
                </c:ext>
              </c:extLst>
            </c:dLbl>
            <c:numFmt formatCode="#,##0%;#,##0%" sourceLinked="0"/>
            <c:spPr>
              <a:noFill/>
              <a:ln w="22157">
                <a:noFill/>
              </a:ln>
            </c:sp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Sheet1!$B$1:$E$1</c:f>
              <c:strCache>
                <c:ptCount val="4"/>
                <c:pt idx="0">
                  <c:v>Q4</c:v>
                </c:pt>
                <c:pt idx="1">
                  <c:v>Q3</c:v>
                </c:pt>
                <c:pt idx="2">
                  <c:v>Q2</c:v>
                </c:pt>
                <c:pt idx="3">
                  <c:v>Q1</c:v>
                </c:pt>
              </c:strCache>
            </c:strRef>
          </c:cat>
          <c:val>
            <c:numRef>
              <c:f>Sheet1!$B$2:$E$2</c:f>
              <c:numCache>
                <c:formatCode>0%</c:formatCode>
                <c:ptCount val="4"/>
                <c:pt idx="0">
                  <c:v>-0.11</c:v>
                </c:pt>
                <c:pt idx="1">
                  <c:v>-7.0000000000000007E-2</c:v>
                </c:pt>
                <c:pt idx="2">
                  <c:v>-0.12</c:v>
                </c:pt>
                <c:pt idx="3">
                  <c:v>-0.05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C08-4786-84F5-1E7F5673B505}"/>
            </c:ext>
          </c:extLst>
        </c:ser>
        <c:ser>
          <c:idx val="0"/>
          <c:order val="2"/>
          <c:tx>
            <c:strRef>
              <c:f>Sheet1!$A$4</c:f>
              <c:strCache>
                <c:ptCount val="1"/>
                <c:pt idx="0">
                  <c:v>T2B [zdecydowanie+raczej bym kupił]</c:v>
                </c:pt>
              </c:strCache>
            </c:strRef>
          </c:tx>
          <c:spPr>
            <a:solidFill>
              <a:srgbClr val="92D050"/>
            </a:solidFill>
          </c:spPr>
          <c:invertIfNegative val="0"/>
          <c:dLbls>
            <c:dLbl>
              <c:idx val="1"/>
              <c:layout>
                <c:manualLayout>
                  <c:x val="2.4798340190464695E-3"/>
                  <c:y val="-4.0287649555376857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7A78-4E66-A3B4-343E42573CF6}"/>
                </c:ext>
              </c:extLst>
            </c:dLbl>
            <c:numFmt formatCode="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tx1"/>
                    </a:solidFill>
                  </a:defRPr>
                </a:pPr>
                <a:endParaRPr lang="pl-PL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Sheet1!$B$1:$E$1</c:f>
              <c:strCache>
                <c:ptCount val="4"/>
                <c:pt idx="0">
                  <c:v>Q4</c:v>
                </c:pt>
                <c:pt idx="1">
                  <c:v>Q3</c:v>
                </c:pt>
                <c:pt idx="2">
                  <c:v>Q2</c:v>
                </c:pt>
                <c:pt idx="3">
                  <c:v>Q1</c:v>
                </c:pt>
              </c:strCache>
            </c:strRef>
          </c:cat>
          <c:val>
            <c:numRef>
              <c:f>Sheet1!$B$4:$E$4</c:f>
              <c:numCache>
                <c:formatCode>0%</c:formatCode>
                <c:ptCount val="4"/>
                <c:pt idx="0">
                  <c:v>0.55000000000000004</c:v>
                </c:pt>
                <c:pt idx="1">
                  <c:v>0.64</c:v>
                </c:pt>
                <c:pt idx="2">
                  <c:v>0.55000000000000004</c:v>
                </c:pt>
                <c:pt idx="3">
                  <c:v>0.62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FC08-4786-84F5-1E7F5673B505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45"/>
        <c:overlap val="100"/>
        <c:axId val="478715680"/>
        <c:axId val="478716856"/>
      </c:barChart>
      <c:barChart>
        <c:barDir val="col"/>
        <c:grouping val="stacked"/>
        <c:varyColors val="0"/>
        <c:ser>
          <c:idx val="1"/>
          <c:order val="1"/>
          <c:tx>
            <c:strRef>
              <c:f>Sheet1!$A$3</c:f>
              <c:strCache>
                <c:ptCount val="1"/>
                <c:pt idx="0">
                  <c:v>TB [zdecydowanie bym kupił]</c:v>
                </c:pt>
              </c:strCache>
            </c:strRef>
          </c:tx>
          <c:spPr>
            <a:solidFill>
              <a:schemeClr val="accent1"/>
            </a:solidFill>
            <a:ln w="22157">
              <a:noFill/>
            </a:ln>
          </c:spPr>
          <c:invertIfNegative val="0"/>
          <c:dLbls>
            <c:dLbl>
              <c:idx val="1"/>
              <c:layout>
                <c:manualLayout>
                  <c:x val="-1.5154365669795312E-17"/>
                  <c:y val="-1.8981946908072519E-2"/>
                </c:manualLayout>
              </c:layout>
              <c:numFmt formatCode="0%" sourceLinked="0"/>
              <c:spPr>
                <a:noFill/>
                <a:ln w="22157">
                  <a:noFill/>
                </a:ln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/>
                  </a:pPr>
                  <a:endParaRPr lang="pl-PL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1772552654794706"/>
                      <c:h val="0.11906650269124361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7A78-4E66-A3B4-343E42573CF6}"/>
                </c:ext>
              </c:extLst>
            </c:dLbl>
            <c:numFmt formatCode="0%" sourceLinked="0"/>
            <c:spPr>
              <a:noFill/>
              <a:ln w="22157">
                <a:noFill/>
              </a:ln>
            </c:sp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Sheet1!$B$1:$E$1</c:f>
              <c:strCache>
                <c:ptCount val="4"/>
                <c:pt idx="0">
                  <c:v>Q4</c:v>
                </c:pt>
                <c:pt idx="1">
                  <c:v>Q3</c:v>
                </c:pt>
                <c:pt idx="2">
                  <c:v>Q2</c:v>
                </c:pt>
                <c:pt idx="3">
                  <c:v>Q1</c:v>
                </c:pt>
              </c:strCache>
            </c:strRef>
          </c:cat>
          <c:val>
            <c:numRef>
              <c:f>Sheet1!$B$3:$E$3</c:f>
              <c:numCache>
                <c:formatCode>0%</c:formatCode>
                <c:ptCount val="4"/>
                <c:pt idx="0">
                  <c:v>0.16</c:v>
                </c:pt>
                <c:pt idx="1">
                  <c:v>0.28999999999999998</c:v>
                </c:pt>
                <c:pt idx="2">
                  <c:v>0.2</c:v>
                </c:pt>
                <c:pt idx="3">
                  <c:v>0.24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FC08-4786-84F5-1E7F5673B50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5"/>
        <c:overlap val="100"/>
        <c:axId val="478663936"/>
        <c:axId val="478714504"/>
      </c:barChart>
      <c:catAx>
        <c:axId val="47871568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one"/>
        <c:spPr>
          <a:ln w="6350">
            <a:solidFill>
              <a:srgbClr val="969696"/>
            </a:solidFill>
            <a:prstDash val="solid"/>
          </a:ln>
        </c:spPr>
        <c:txPr>
          <a:bodyPr anchor="t" anchorCtr="1"/>
          <a:lstStyle/>
          <a:p>
            <a:pPr>
              <a:defRPr>
                <a:solidFill>
                  <a:schemeClr val="tx1"/>
                </a:solidFill>
              </a:defRPr>
            </a:pPr>
            <a:endParaRPr lang="pl-PL"/>
          </a:p>
        </c:txPr>
        <c:crossAx val="478716856"/>
        <c:crosses val="autoZero"/>
        <c:auto val="1"/>
        <c:lblAlgn val="ctr"/>
        <c:lblOffset val="0"/>
        <c:tickMarkSkip val="1"/>
        <c:noMultiLvlLbl val="0"/>
      </c:catAx>
      <c:valAx>
        <c:axId val="478716856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extTo"/>
        <c:crossAx val="478715680"/>
        <c:crosses val="autoZero"/>
        <c:crossBetween val="between"/>
      </c:valAx>
      <c:valAx>
        <c:axId val="478714504"/>
        <c:scaling>
          <c:orientation val="minMax"/>
          <c:max val="100"/>
          <c:min val="-30"/>
        </c:scaling>
        <c:delete val="1"/>
        <c:axPos val="r"/>
        <c:numFmt formatCode="0%" sourceLinked="1"/>
        <c:majorTickMark val="out"/>
        <c:minorTickMark val="none"/>
        <c:tickLblPos val="none"/>
        <c:crossAx val="478663936"/>
        <c:crosses val="max"/>
        <c:crossBetween val="between"/>
      </c:valAx>
      <c:catAx>
        <c:axId val="47866393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478714504"/>
        <c:crosses val="autoZero"/>
        <c:auto val="1"/>
        <c:lblAlgn val="ctr"/>
        <c:lblOffset val="100"/>
        <c:noMultiLvlLbl val="0"/>
      </c:catAx>
      <c:spPr>
        <a:noFill/>
        <a:ln w="25400">
          <a:noFill/>
        </a:ln>
      </c:spPr>
    </c:plotArea>
    <c:legend>
      <c:legendPos val="b"/>
      <c:layout>
        <c:manualLayout>
          <c:xMode val="edge"/>
          <c:yMode val="edge"/>
          <c:x val="0"/>
          <c:y val="0.81899910806573795"/>
          <c:w val="0.94188295256537058"/>
          <c:h val="0.16022845143136374"/>
        </c:manualLayout>
      </c:layout>
      <c:overlay val="0"/>
      <c:txPr>
        <a:bodyPr/>
        <a:lstStyle/>
        <a:p>
          <a:pPr>
            <a:defRPr sz="1000">
              <a:solidFill>
                <a:schemeClr val="tx1"/>
              </a:solidFill>
            </a:defRPr>
          </a:pPr>
          <a:endParaRPr lang="pl-PL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200" b="0" i="0" u="none" strike="noStrike" baseline="0">
          <a:solidFill>
            <a:srgbClr val="FFFFFF"/>
          </a:solidFill>
          <a:latin typeface="+mj-lt"/>
          <a:ea typeface="Calibri"/>
          <a:cs typeface="Calibri"/>
        </a:defRPr>
      </a:pPr>
      <a:endParaRPr lang="pl-PL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0.98756803547704686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zazwyczaj</c:v>
                </c:pt>
              </c:strCache>
            </c:strRef>
          </c:tx>
          <c:spPr>
            <a:solidFill>
              <a:srgbClr val="84AEC6"/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non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Arkusz1!$A$2:$A$15</c:f>
              <c:numCache>
                <c:formatCode>General</c:formatCode>
                <c:ptCount val="14"/>
              </c:numCache>
            </c:numRef>
          </c:cat>
          <c:val>
            <c:numRef>
              <c:f>Arkusz1!$B$2:$B$15</c:f>
              <c:numCache>
                <c:formatCode>###0.0%</c:formatCode>
                <c:ptCount val="14"/>
                <c:pt idx="0" formatCode="0%">
                  <c:v>0.75</c:v>
                </c:pt>
                <c:pt idx="1">
                  <c:v>0.75</c:v>
                </c:pt>
                <c:pt idx="2">
                  <c:v>0.71</c:v>
                </c:pt>
                <c:pt idx="3">
                  <c:v>0.64</c:v>
                </c:pt>
                <c:pt idx="4">
                  <c:v>0.63</c:v>
                </c:pt>
                <c:pt idx="5">
                  <c:v>0.54</c:v>
                </c:pt>
                <c:pt idx="6">
                  <c:v>0.52</c:v>
                </c:pt>
                <c:pt idx="7">
                  <c:v>0.51</c:v>
                </c:pt>
                <c:pt idx="8">
                  <c:v>0.4</c:v>
                </c:pt>
                <c:pt idx="9">
                  <c:v>0.3</c:v>
                </c:pt>
                <c:pt idx="10">
                  <c:v>0.28000000000000003</c:v>
                </c:pt>
                <c:pt idx="11">
                  <c:v>0.25</c:v>
                </c:pt>
                <c:pt idx="12">
                  <c:v>0.23</c:v>
                </c:pt>
                <c:pt idx="13">
                  <c:v>0.17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D98-4EC6-91E3-866389BBE15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376257104"/>
        <c:axId val="376255536"/>
      </c:barChart>
      <c:catAx>
        <c:axId val="376257104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76255536"/>
        <c:crosses val="autoZero"/>
        <c:auto val="1"/>
        <c:lblAlgn val="ctr"/>
        <c:lblOffset val="100"/>
        <c:noMultiLvlLbl val="0"/>
      </c:catAx>
      <c:valAx>
        <c:axId val="376255536"/>
        <c:scaling>
          <c:orientation val="minMax"/>
          <c:max val="1.2"/>
        </c:scaling>
        <c:delete val="1"/>
        <c:axPos val="b"/>
        <c:numFmt formatCode="0%" sourceLinked="1"/>
        <c:majorTickMark val="out"/>
        <c:minorTickMark val="none"/>
        <c:tickLblPos val="nextTo"/>
        <c:crossAx val="376257104"/>
        <c:crosses val="max"/>
        <c:crossBetween val="between"/>
        <c:majorUnit val="0.2"/>
      </c:valAx>
      <c:spPr>
        <a:noFill/>
        <a:ln w="2540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1">
    <c:autoUpdate val="0"/>
  </c:externalData>
</c:chartSpace>
</file>

<file path=ppt/charts/chart1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 2022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4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0-6D45-49EC-8576-25131C7D1AD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Arkusz1!$A$2:$A$9</c:f>
              <c:strCache>
                <c:ptCount val="8"/>
                <c:pt idx="0">
                  <c:v>Berlinki</c:v>
                </c:pt>
                <c:pt idx="1">
                  <c:v>Morliny</c:v>
                </c:pt>
                <c:pt idx="2">
                  <c:v>Jedynki</c:v>
                </c:pt>
                <c:pt idx="3">
                  <c:v>Sokołów</c:v>
                </c:pt>
                <c:pt idx="4">
                  <c:v>Tarczyński</c:v>
                </c:pt>
                <c:pt idx="5">
                  <c:v>JBB</c:v>
                </c:pt>
                <c:pt idx="6">
                  <c:v>Kraina Wedlin</c:v>
                </c:pt>
                <c:pt idx="7">
                  <c:v>Nie wiem, nie pamiętam</c:v>
                </c:pt>
              </c:strCache>
            </c:strRef>
          </c:cat>
          <c:val>
            <c:numRef>
              <c:f>Arkusz1!$B$2:$B$9</c:f>
              <c:numCache>
                <c:formatCode>0%</c:formatCode>
                <c:ptCount val="8"/>
                <c:pt idx="0">
                  <c:v>0.69</c:v>
                </c:pt>
                <c:pt idx="1">
                  <c:v>0.08</c:v>
                </c:pt>
                <c:pt idx="2">
                  <c:v>0.03</c:v>
                </c:pt>
                <c:pt idx="3">
                  <c:v>0.02</c:v>
                </c:pt>
                <c:pt idx="4">
                  <c:v>0.04</c:v>
                </c:pt>
                <c:pt idx="5">
                  <c:v>0.01</c:v>
                </c:pt>
                <c:pt idx="6">
                  <c:v>0.02</c:v>
                </c:pt>
                <c:pt idx="7">
                  <c:v>0.1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F2B-4987-9C04-73D23313E3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 2022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Arkusz1!$A$2:$A$9</c:f>
              <c:strCache>
                <c:ptCount val="8"/>
                <c:pt idx="0">
                  <c:v>Berlinki</c:v>
                </c:pt>
                <c:pt idx="1">
                  <c:v>Morliny</c:v>
                </c:pt>
                <c:pt idx="2">
                  <c:v>Jedynki</c:v>
                </c:pt>
                <c:pt idx="3">
                  <c:v>Sokołów</c:v>
                </c:pt>
                <c:pt idx="4">
                  <c:v>Tarczyński</c:v>
                </c:pt>
                <c:pt idx="5">
                  <c:v>JBB</c:v>
                </c:pt>
                <c:pt idx="6">
                  <c:v>Kraina Wedlin</c:v>
                </c:pt>
                <c:pt idx="7">
                  <c:v>Nie wiem, nie pamiętam</c:v>
                </c:pt>
              </c:strCache>
            </c:strRef>
          </c:cat>
          <c:val>
            <c:numRef>
              <c:f>Arkusz1!$C$2:$C$9</c:f>
              <c:numCache>
                <c:formatCode>0%</c:formatCode>
                <c:ptCount val="8"/>
                <c:pt idx="0">
                  <c:v>0.75</c:v>
                </c:pt>
                <c:pt idx="1">
                  <c:v>7.0000000000000007E-2</c:v>
                </c:pt>
                <c:pt idx="2">
                  <c:v>0.03</c:v>
                </c:pt>
                <c:pt idx="3">
                  <c:v>0.03</c:v>
                </c:pt>
                <c:pt idx="4">
                  <c:v>0.02</c:v>
                </c:pt>
                <c:pt idx="5">
                  <c:v>0.02</c:v>
                </c:pt>
                <c:pt idx="6">
                  <c:v>0</c:v>
                </c:pt>
                <c:pt idx="7">
                  <c:v>0.11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F2B-4987-9C04-73D23313E3A1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 2022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Arkusz1!$A$2:$A$9</c:f>
              <c:strCache>
                <c:ptCount val="8"/>
                <c:pt idx="0">
                  <c:v>Berlinki</c:v>
                </c:pt>
                <c:pt idx="1">
                  <c:v>Morliny</c:v>
                </c:pt>
                <c:pt idx="2">
                  <c:v>Jedynki</c:v>
                </c:pt>
                <c:pt idx="3">
                  <c:v>Sokołów</c:v>
                </c:pt>
                <c:pt idx="4">
                  <c:v>Tarczyński</c:v>
                </c:pt>
                <c:pt idx="5">
                  <c:v>JBB</c:v>
                </c:pt>
                <c:pt idx="6">
                  <c:v>Kraina Wedlin</c:v>
                </c:pt>
                <c:pt idx="7">
                  <c:v>Nie wiem, nie pamiętam</c:v>
                </c:pt>
              </c:strCache>
            </c:strRef>
          </c:cat>
          <c:val>
            <c:numRef>
              <c:f>Arkusz1!$D$2:$D$9</c:f>
              <c:numCache>
                <c:formatCode>0%</c:formatCode>
                <c:ptCount val="8"/>
                <c:pt idx="0">
                  <c:v>0.75</c:v>
                </c:pt>
                <c:pt idx="1">
                  <c:v>0.04</c:v>
                </c:pt>
                <c:pt idx="2">
                  <c:v>0.03</c:v>
                </c:pt>
                <c:pt idx="3">
                  <c:v>0.01</c:v>
                </c:pt>
                <c:pt idx="4">
                  <c:v>0.01</c:v>
                </c:pt>
                <c:pt idx="5">
                  <c:v>0</c:v>
                </c:pt>
                <c:pt idx="6">
                  <c:v>0.03</c:v>
                </c:pt>
                <c:pt idx="7">
                  <c:v>0.19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F2B-4987-9C04-73D23313E3A1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Q4 2021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Arkusz1!$A$2:$A$9</c:f>
              <c:strCache>
                <c:ptCount val="8"/>
                <c:pt idx="0">
                  <c:v>Berlinki</c:v>
                </c:pt>
                <c:pt idx="1">
                  <c:v>Morliny</c:v>
                </c:pt>
                <c:pt idx="2">
                  <c:v>Jedynki</c:v>
                </c:pt>
                <c:pt idx="3">
                  <c:v>Sokołów</c:v>
                </c:pt>
                <c:pt idx="4">
                  <c:v>Tarczyński</c:v>
                </c:pt>
                <c:pt idx="5">
                  <c:v>JBB</c:v>
                </c:pt>
                <c:pt idx="6">
                  <c:v>Kraina Wedlin</c:v>
                </c:pt>
                <c:pt idx="7">
                  <c:v>Nie wiem, nie pamiętam</c:v>
                </c:pt>
              </c:strCache>
            </c:strRef>
          </c:cat>
          <c:val>
            <c:numRef>
              <c:f>Arkusz1!$E$2:$E$9</c:f>
              <c:numCache>
                <c:formatCode>0%</c:formatCode>
                <c:ptCount val="8"/>
                <c:pt idx="0">
                  <c:v>0.76</c:v>
                </c:pt>
                <c:pt idx="1">
                  <c:v>0.12</c:v>
                </c:pt>
                <c:pt idx="2">
                  <c:v>0.01</c:v>
                </c:pt>
                <c:pt idx="3">
                  <c:v>0.02</c:v>
                </c:pt>
                <c:pt idx="4">
                  <c:v>0</c:v>
                </c:pt>
                <c:pt idx="5">
                  <c:v>0.01</c:v>
                </c:pt>
                <c:pt idx="6">
                  <c:v>0</c:v>
                </c:pt>
                <c:pt idx="7">
                  <c:v>0.11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09F-454C-8516-8E5AD202064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78659232"/>
        <c:axId val="478662368"/>
      </c:barChart>
      <c:catAx>
        <c:axId val="4786592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78662368"/>
        <c:crosses val="autoZero"/>
        <c:auto val="1"/>
        <c:lblAlgn val="ctr"/>
        <c:lblOffset val="100"/>
        <c:noMultiLvlLbl val="0"/>
      </c:catAx>
      <c:valAx>
        <c:axId val="478662368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4786592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21395230945925997"/>
          <c:y val="0.15366971523080897"/>
          <c:w val="0.60623234775768309"/>
          <c:h val="0.1330725285643318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l-PL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1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0.22500000000000001</c:v>
                </c:pt>
                <c:pt idx="1">
                  <c:v>0.2</c:v>
                </c:pt>
                <c:pt idx="2">
                  <c:v>5.7499999999999996E-2</c:v>
                </c:pt>
                <c:pt idx="3">
                  <c:v>0.10750000000000001</c:v>
                </c:pt>
                <c:pt idx="4">
                  <c:v>0.1825</c:v>
                </c:pt>
                <c:pt idx="5">
                  <c:v>0.21</c:v>
                </c:pt>
                <c:pt idx="6">
                  <c:v>0.23749999999999999</c:v>
                </c:pt>
                <c:pt idx="7">
                  <c:v>0.2225</c:v>
                </c:pt>
                <c:pt idx="8">
                  <c:v>0.22</c:v>
                </c:pt>
                <c:pt idx="9">
                  <c:v>0.14500000000000002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36-423A-8E26-3FB526C0103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pl-PL" sz="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0.1</c:v>
                </c:pt>
                <c:pt idx="1">
                  <c:v>0.2</c:v>
                </c:pt>
                <c:pt idx="2">
                  <c:v>0.77</c:v>
                </c:pt>
                <c:pt idx="3">
                  <c:v>0.56999999999999995</c:v>
                </c:pt>
                <c:pt idx="4">
                  <c:v>0.27</c:v>
                </c:pt>
                <c:pt idx="5">
                  <c:v>0.16</c:v>
                </c:pt>
                <c:pt idx="6">
                  <c:v>0.05</c:v>
                </c:pt>
                <c:pt idx="7">
                  <c:v>0.11</c:v>
                </c:pt>
                <c:pt idx="8">
                  <c:v>0.12</c:v>
                </c:pt>
                <c:pt idx="9">
                  <c:v>0.42</c:v>
                </c:pt>
                <c:pt idx="10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36-423A-8E26-3FB526C0103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0.22500000000000001</c:v>
                </c:pt>
                <c:pt idx="1">
                  <c:v>0.2</c:v>
                </c:pt>
                <c:pt idx="2">
                  <c:v>5.7499999999999996E-2</c:v>
                </c:pt>
                <c:pt idx="3">
                  <c:v>0.10750000000000001</c:v>
                </c:pt>
                <c:pt idx="4">
                  <c:v>0.1825</c:v>
                </c:pt>
                <c:pt idx="5">
                  <c:v>0.21</c:v>
                </c:pt>
                <c:pt idx="6">
                  <c:v>0.23749999999999999</c:v>
                </c:pt>
                <c:pt idx="7">
                  <c:v>0.2225</c:v>
                </c:pt>
                <c:pt idx="8">
                  <c:v>0.22</c:v>
                </c:pt>
                <c:pt idx="9">
                  <c:v>0.14500000000000002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36-423A-8E26-3FB526C0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9575256"/>
        <c:axId val="439575648"/>
      </c:barChart>
      <c:catAx>
        <c:axId val="439575256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9575648"/>
        <c:crosses val="autoZero"/>
        <c:auto val="1"/>
        <c:lblAlgn val="ctr"/>
        <c:lblOffset val="100"/>
        <c:noMultiLvlLbl val="0"/>
      </c:catAx>
      <c:valAx>
        <c:axId val="439575648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95752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l-PL" sz="800" b="1" u="none" strike="noStrike" kern="1200"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pl-PL"/>
    </a:p>
  </c:txPr>
  <c:externalData r:id="rId3">
    <c:autoUpdate val="0"/>
  </c:externalData>
</c:chartSpace>
</file>

<file path=ppt/charts/chart1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0.23249999999999998</c:v>
                </c:pt>
                <c:pt idx="1">
                  <c:v>0.19500000000000001</c:v>
                </c:pt>
                <c:pt idx="2">
                  <c:v>6.5000000000000002E-2</c:v>
                </c:pt>
                <c:pt idx="3">
                  <c:v>9.7500000000000003E-2</c:v>
                </c:pt>
                <c:pt idx="4">
                  <c:v>0.16</c:v>
                </c:pt>
                <c:pt idx="5">
                  <c:v>0.1925</c:v>
                </c:pt>
                <c:pt idx="6">
                  <c:v>0.22750000000000001</c:v>
                </c:pt>
                <c:pt idx="7">
                  <c:v>0.2175</c:v>
                </c:pt>
                <c:pt idx="8">
                  <c:v>0.20250000000000001</c:v>
                </c:pt>
                <c:pt idx="9">
                  <c:v>0.14000000000000001</c:v>
                </c:pt>
                <c:pt idx="10">
                  <c:v>0.245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7E-4CFD-B330-E3852F39A0F4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7.0000000000000007E-2</c:v>
                </c:pt>
                <c:pt idx="1">
                  <c:v>0.22</c:v>
                </c:pt>
                <c:pt idx="2">
                  <c:v>0.74</c:v>
                </c:pt>
                <c:pt idx="3">
                  <c:v>0.61</c:v>
                </c:pt>
                <c:pt idx="4">
                  <c:v>0.36</c:v>
                </c:pt>
                <c:pt idx="5">
                  <c:v>0.23</c:v>
                </c:pt>
                <c:pt idx="6">
                  <c:v>0.09</c:v>
                </c:pt>
                <c:pt idx="7">
                  <c:v>0.13</c:v>
                </c:pt>
                <c:pt idx="8">
                  <c:v>0.19</c:v>
                </c:pt>
                <c:pt idx="9">
                  <c:v>0.44</c:v>
                </c:pt>
                <c:pt idx="10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7E-4CFD-B330-E3852F39A0F4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0.23249999999999998</c:v>
                </c:pt>
                <c:pt idx="1">
                  <c:v>0.19500000000000001</c:v>
                </c:pt>
                <c:pt idx="2">
                  <c:v>6.5000000000000002E-2</c:v>
                </c:pt>
                <c:pt idx="3">
                  <c:v>9.7500000000000003E-2</c:v>
                </c:pt>
                <c:pt idx="4">
                  <c:v>0.16</c:v>
                </c:pt>
                <c:pt idx="5">
                  <c:v>0.1925</c:v>
                </c:pt>
                <c:pt idx="6">
                  <c:v>0.22750000000000001</c:v>
                </c:pt>
                <c:pt idx="7">
                  <c:v>0.2175</c:v>
                </c:pt>
                <c:pt idx="8">
                  <c:v>0.20250000000000001</c:v>
                </c:pt>
                <c:pt idx="9">
                  <c:v>0.14000000000000001</c:v>
                </c:pt>
                <c:pt idx="10">
                  <c:v>0.245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7E-4CFD-B330-E3852F39A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9576824"/>
        <c:axId val="439577216"/>
      </c:barChart>
      <c:catAx>
        <c:axId val="439576824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9577216"/>
        <c:crosses val="autoZero"/>
        <c:auto val="1"/>
        <c:lblAlgn val="ctr"/>
        <c:lblOffset val="100"/>
        <c:noMultiLvlLbl val="0"/>
      </c:catAx>
      <c:valAx>
        <c:axId val="439577216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95768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1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0.23499999999999999</c:v>
                </c:pt>
                <c:pt idx="1">
                  <c:v>0.20749999999999999</c:v>
                </c:pt>
                <c:pt idx="2">
                  <c:v>4.9999999999999989E-2</c:v>
                </c:pt>
                <c:pt idx="3">
                  <c:v>0.09</c:v>
                </c:pt>
                <c:pt idx="4">
                  <c:v>0.16250000000000001</c:v>
                </c:pt>
                <c:pt idx="5">
                  <c:v>0.19500000000000001</c:v>
                </c:pt>
                <c:pt idx="6">
                  <c:v>0.22</c:v>
                </c:pt>
                <c:pt idx="7">
                  <c:v>0.19500000000000001</c:v>
                </c:pt>
                <c:pt idx="8">
                  <c:v>0.20749999999999999</c:v>
                </c:pt>
                <c:pt idx="9">
                  <c:v>0.20749999999999999</c:v>
                </c:pt>
                <c:pt idx="10">
                  <c:v>0.24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36-423A-8E26-3FB526C0103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pl-PL" sz="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0.06</c:v>
                </c:pt>
                <c:pt idx="1">
                  <c:v>0.17</c:v>
                </c:pt>
                <c:pt idx="2">
                  <c:v>0.8</c:v>
                </c:pt>
                <c:pt idx="3">
                  <c:v>0.64</c:v>
                </c:pt>
                <c:pt idx="4">
                  <c:v>0.35</c:v>
                </c:pt>
                <c:pt idx="5">
                  <c:v>0.22</c:v>
                </c:pt>
                <c:pt idx="6">
                  <c:v>0.12</c:v>
                </c:pt>
                <c:pt idx="7">
                  <c:v>0.22</c:v>
                </c:pt>
                <c:pt idx="8">
                  <c:v>0.17</c:v>
                </c:pt>
                <c:pt idx="9">
                  <c:v>0.17</c:v>
                </c:pt>
                <c:pt idx="10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36-423A-8E26-3FB526C0103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0.23499999999999999</c:v>
                </c:pt>
                <c:pt idx="1">
                  <c:v>0.20749999999999999</c:v>
                </c:pt>
                <c:pt idx="2">
                  <c:v>4.9999999999999989E-2</c:v>
                </c:pt>
                <c:pt idx="3">
                  <c:v>0.09</c:v>
                </c:pt>
                <c:pt idx="4">
                  <c:v>0.16250000000000001</c:v>
                </c:pt>
                <c:pt idx="5">
                  <c:v>0.19500000000000001</c:v>
                </c:pt>
                <c:pt idx="6">
                  <c:v>0.22</c:v>
                </c:pt>
                <c:pt idx="7">
                  <c:v>0.19500000000000001</c:v>
                </c:pt>
                <c:pt idx="8">
                  <c:v>0.20749999999999999</c:v>
                </c:pt>
                <c:pt idx="9">
                  <c:v>0.20749999999999999</c:v>
                </c:pt>
                <c:pt idx="10">
                  <c:v>0.24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36-423A-8E26-3FB526C0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9589368"/>
        <c:axId val="439594072"/>
      </c:barChart>
      <c:catAx>
        <c:axId val="439589368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9594072"/>
        <c:crosses val="autoZero"/>
        <c:auto val="1"/>
        <c:lblAlgn val="ctr"/>
        <c:lblOffset val="100"/>
        <c:noMultiLvlLbl val="0"/>
      </c:catAx>
      <c:valAx>
        <c:axId val="439594072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95893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l-PL" sz="800" b="1" u="none" strike="noStrike" kern="1200"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pl-PL"/>
    </a:p>
  </c:txPr>
  <c:externalData r:id="rId3">
    <c:autoUpdate val="0"/>
  </c:externalData>
</c:chartSpace>
</file>

<file path=ppt/charts/chart1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0.24249999999999999</c:v>
                </c:pt>
                <c:pt idx="1">
                  <c:v>0.215</c:v>
                </c:pt>
                <c:pt idx="2">
                  <c:v>7.0000000000000007E-2</c:v>
                </c:pt>
                <c:pt idx="3">
                  <c:v>0.12</c:v>
                </c:pt>
                <c:pt idx="4">
                  <c:v>0.16999999999999998</c:v>
                </c:pt>
                <c:pt idx="5">
                  <c:v>0.19500000000000001</c:v>
                </c:pt>
                <c:pt idx="6">
                  <c:v>0.22</c:v>
                </c:pt>
                <c:pt idx="7">
                  <c:v>0.20250000000000001</c:v>
                </c:pt>
                <c:pt idx="8">
                  <c:v>0.2</c:v>
                </c:pt>
                <c:pt idx="9">
                  <c:v>0.20749999999999999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7E-4CFD-B330-E3852F39A0F4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3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0-26CD-402E-88B4-86BF656B9A3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0.03</c:v>
                </c:pt>
                <c:pt idx="1">
                  <c:v>0.14000000000000001</c:v>
                </c:pt>
                <c:pt idx="2">
                  <c:v>0.72</c:v>
                </c:pt>
                <c:pt idx="3">
                  <c:v>0.52</c:v>
                </c:pt>
                <c:pt idx="4">
                  <c:v>0.32</c:v>
                </c:pt>
                <c:pt idx="5">
                  <c:v>0.22</c:v>
                </c:pt>
                <c:pt idx="6">
                  <c:v>0.12</c:v>
                </c:pt>
                <c:pt idx="7">
                  <c:v>0.19</c:v>
                </c:pt>
                <c:pt idx="8">
                  <c:v>0.2</c:v>
                </c:pt>
                <c:pt idx="9">
                  <c:v>0.17</c:v>
                </c:pt>
                <c:pt idx="10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7E-4CFD-B330-E3852F39A0F4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0.24249999999999999</c:v>
                </c:pt>
                <c:pt idx="1">
                  <c:v>0.215</c:v>
                </c:pt>
                <c:pt idx="2">
                  <c:v>7.0000000000000007E-2</c:v>
                </c:pt>
                <c:pt idx="3">
                  <c:v>0.12</c:v>
                </c:pt>
                <c:pt idx="4">
                  <c:v>0.16999999999999998</c:v>
                </c:pt>
                <c:pt idx="5">
                  <c:v>0.19500000000000001</c:v>
                </c:pt>
                <c:pt idx="6">
                  <c:v>0.22</c:v>
                </c:pt>
                <c:pt idx="7">
                  <c:v>0.20250000000000001</c:v>
                </c:pt>
                <c:pt idx="8">
                  <c:v>0.2</c:v>
                </c:pt>
                <c:pt idx="9">
                  <c:v>0.20749999999999999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7E-4CFD-B330-E3852F39A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9588192"/>
        <c:axId val="439597600"/>
      </c:barChart>
      <c:catAx>
        <c:axId val="439588192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9597600"/>
        <c:crosses val="autoZero"/>
        <c:auto val="1"/>
        <c:lblAlgn val="ctr"/>
        <c:lblOffset val="100"/>
        <c:noMultiLvlLbl val="0"/>
      </c:catAx>
      <c:valAx>
        <c:axId val="439597600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95881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1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0.23749999999999999</c:v>
                </c:pt>
                <c:pt idx="1">
                  <c:v>0.20250000000000001</c:v>
                </c:pt>
                <c:pt idx="2">
                  <c:v>9.2499999999999999E-2</c:v>
                </c:pt>
                <c:pt idx="3">
                  <c:v>0.13750000000000001</c:v>
                </c:pt>
                <c:pt idx="4">
                  <c:v>0.20749999999999999</c:v>
                </c:pt>
                <c:pt idx="5">
                  <c:v>0.22750000000000001</c:v>
                </c:pt>
                <c:pt idx="6">
                  <c:v>0.23499999999999999</c:v>
                </c:pt>
                <c:pt idx="7">
                  <c:v>0.23749999999999999</c:v>
                </c:pt>
                <c:pt idx="8">
                  <c:v>0.23</c:v>
                </c:pt>
                <c:pt idx="9">
                  <c:v>0.17749999999999999</c:v>
                </c:pt>
                <c:pt idx="10">
                  <c:v>0.245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36-423A-8E26-3FB526C0103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pl-PL" sz="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0.05</c:v>
                </c:pt>
                <c:pt idx="1">
                  <c:v>0.19</c:v>
                </c:pt>
                <c:pt idx="2">
                  <c:v>0.63</c:v>
                </c:pt>
                <c:pt idx="3">
                  <c:v>0.45</c:v>
                </c:pt>
                <c:pt idx="4">
                  <c:v>0.17</c:v>
                </c:pt>
                <c:pt idx="5">
                  <c:v>0.09</c:v>
                </c:pt>
                <c:pt idx="6">
                  <c:v>0.06</c:v>
                </c:pt>
                <c:pt idx="7">
                  <c:v>0.05</c:v>
                </c:pt>
                <c:pt idx="8">
                  <c:v>0.08</c:v>
                </c:pt>
                <c:pt idx="9">
                  <c:v>0.28999999999999998</c:v>
                </c:pt>
                <c:pt idx="10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36-423A-8E26-3FB526C0103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0.23749999999999999</c:v>
                </c:pt>
                <c:pt idx="1">
                  <c:v>0.20250000000000001</c:v>
                </c:pt>
                <c:pt idx="2">
                  <c:v>9.2499999999999999E-2</c:v>
                </c:pt>
                <c:pt idx="3">
                  <c:v>0.13750000000000001</c:v>
                </c:pt>
                <c:pt idx="4">
                  <c:v>0.20749999999999999</c:v>
                </c:pt>
                <c:pt idx="5">
                  <c:v>0.22750000000000001</c:v>
                </c:pt>
                <c:pt idx="6">
                  <c:v>0.23499999999999999</c:v>
                </c:pt>
                <c:pt idx="7">
                  <c:v>0.23749999999999999</c:v>
                </c:pt>
                <c:pt idx="8">
                  <c:v>0.23</c:v>
                </c:pt>
                <c:pt idx="9">
                  <c:v>0.17749999999999999</c:v>
                </c:pt>
                <c:pt idx="10">
                  <c:v>0.245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36-423A-8E26-3FB526C0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9589760"/>
        <c:axId val="439592896"/>
      </c:barChart>
      <c:catAx>
        <c:axId val="439589760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9592896"/>
        <c:crosses val="autoZero"/>
        <c:auto val="1"/>
        <c:lblAlgn val="ctr"/>
        <c:lblOffset val="100"/>
        <c:noMultiLvlLbl val="0"/>
      </c:catAx>
      <c:valAx>
        <c:axId val="439592896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95897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l-PL" sz="800" b="1" u="none" strike="noStrike" kern="1200"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pl-PL"/>
    </a:p>
  </c:txPr>
  <c:externalData r:id="rId3">
    <c:autoUpdate val="0"/>
  </c:externalData>
</c:chartSpace>
</file>

<file path=ppt/charts/chart1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0.22750000000000001</c:v>
                </c:pt>
                <c:pt idx="1">
                  <c:v>0.20500000000000002</c:v>
                </c:pt>
                <c:pt idx="2">
                  <c:v>9.2499999999999999E-2</c:v>
                </c:pt>
                <c:pt idx="3">
                  <c:v>0.16250000000000001</c:v>
                </c:pt>
                <c:pt idx="4">
                  <c:v>0.215</c:v>
                </c:pt>
                <c:pt idx="5">
                  <c:v>0.22500000000000001</c:v>
                </c:pt>
                <c:pt idx="6">
                  <c:v>0.23499999999999999</c:v>
                </c:pt>
                <c:pt idx="7">
                  <c:v>0.24</c:v>
                </c:pt>
                <c:pt idx="8">
                  <c:v>0.23</c:v>
                </c:pt>
                <c:pt idx="9">
                  <c:v>0.1875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7E-4CFD-B330-E3852F39A0F4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3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0-9E0E-4F28-909F-423F061159F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0.09</c:v>
                </c:pt>
                <c:pt idx="1">
                  <c:v>0.18</c:v>
                </c:pt>
                <c:pt idx="2">
                  <c:v>0.63</c:v>
                </c:pt>
                <c:pt idx="3">
                  <c:v>0.35</c:v>
                </c:pt>
                <c:pt idx="4">
                  <c:v>0.14000000000000001</c:v>
                </c:pt>
                <c:pt idx="5">
                  <c:v>0.1</c:v>
                </c:pt>
                <c:pt idx="6">
                  <c:v>0.06</c:v>
                </c:pt>
                <c:pt idx="7">
                  <c:v>0.04</c:v>
                </c:pt>
                <c:pt idx="8">
                  <c:v>0.08</c:v>
                </c:pt>
                <c:pt idx="9">
                  <c:v>0.25</c:v>
                </c:pt>
                <c:pt idx="10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7E-4CFD-B330-E3852F39A0F4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0.22750000000000001</c:v>
                </c:pt>
                <c:pt idx="1">
                  <c:v>0.20500000000000002</c:v>
                </c:pt>
                <c:pt idx="2">
                  <c:v>9.2499999999999999E-2</c:v>
                </c:pt>
                <c:pt idx="3">
                  <c:v>0.16250000000000001</c:v>
                </c:pt>
                <c:pt idx="4">
                  <c:v>0.215</c:v>
                </c:pt>
                <c:pt idx="5">
                  <c:v>0.22500000000000001</c:v>
                </c:pt>
                <c:pt idx="6">
                  <c:v>0.23499999999999999</c:v>
                </c:pt>
                <c:pt idx="7">
                  <c:v>0.24</c:v>
                </c:pt>
                <c:pt idx="8">
                  <c:v>0.23</c:v>
                </c:pt>
                <c:pt idx="9">
                  <c:v>0.1875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7E-4CFD-B330-E3852F39A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9591720"/>
        <c:axId val="439592112"/>
      </c:barChart>
      <c:catAx>
        <c:axId val="439591720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9592112"/>
        <c:crosses val="autoZero"/>
        <c:auto val="1"/>
        <c:lblAlgn val="ctr"/>
        <c:lblOffset val="100"/>
        <c:noMultiLvlLbl val="0"/>
      </c:catAx>
      <c:valAx>
        <c:axId val="439592112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95917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1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0.23499999999999999</c:v>
                </c:pt>
                <c:pt idx="1">
                  <c:v>0.21249999999999999</c:v>
                </c:pt>
                <c:pt idx="2">
                  <c:v>0.06</c:v>
                </c:pt>
                <c:pt idx="3">
                  <c:v>0.10500000000000001</c:v>
                </c:pt>
                <c:pt idx="4">
                  <c:v>0.17499999999999999</c:v>
                </c:pt>
                <c:pt idx="5">
                  <c:v>0.19500000000000001</c:v>
                </c:pt>
                <c:pt idx="6">
                  <c:v>0.22</c:v>
                </c:pt>
                <c:pt idx="7">
                  <c:v>0.2225</c:v>
                </c:pt>
                <c:pt idx="8">
                  <c:v>0.2</c:v>
                </c:pt>
                <c:pt idx="9">
                  <c:v>0.14250000000000002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36-423A-8E26-3FB526C0103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pl-PL" sz="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0.06</c:v>
                </c:pt>
                <c:pt idx="1">
                  <c:v>0.15</c:v>
                </c:pt>
                <c:pt idx="2">
                  <c:v>0.76</c:v>
                </c:pt>
                <c:pt idx="3">
                  <c:v>0.57999999999999996</c:v>
                </c:pt>
                <c:pt idx="4">
                  <c:v>0.3</c:v>
                </c:pt>
                <c:pt idx="5">
                  <c:v>0.22</c:v>
                </c:pt>
                <c:pt idx="6">
                  <c:v>0.12</c:v>
                </c:pt>
                <c:pt idx="7">
                  <c:v>0.11</c:v>
                </c:pt>
                <c:pt idx="8">
                  <c:v>0.2</c:v>
                </c:pt>
                <c:pt idx="9">
                  <c:v>0.43</c:v>
                </c:pt>
                <c:pt idx="10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36-423A-8E26-3FB526C0103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0.23499999999999999</c:v>
                </c:pt>
                <c:pt idx="1">
                  <c:v>0.21249999999999999</c:v>
                </c:pt>
                <c:pt idx="2">
                  <c:v>0.06</c:v>
                </c:pt>
                <c:pt idx="3">
                  <c:v>0.10500000000000001</c:v>
                </c:pt>
                <c:pt idx="4">
                  <c:v>0.17499999999999999</c:v>
                </c:pt>
                <c:pt idx="5">
                  <c:v>0.19500000000000001</c:v>
                </c:pt>
                <c:pt idx="6">
                  <c:v>0.22</c:v>
                </c:pt>
                <c:pt idx="7">
                  <c:v>0.2225</c:v>
                </c:pt>
                <c:pt idx="8">
                  <c:v>0.2</c:v>
                </c:pt>
                <c:pt idx="9">
                  <c:v>0.14250000000000002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36-423A-8E26-3FB526C0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9586232"/>
        <c:axId val="439590544"/>
      </c:barChart>
      <c:catAx>
        <c:axId val="439586232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9590544"/>
        <c:crosses val="autoZero"/>
        <c:auto val="1"/>
        <c:lblAlgn val="ctr"/>
        <c:lblOffset val="100"/>
        <c:noMultiLvlLbl val="0"/>
      </c:catAx>
      <c:valAx>
        <c:axId val="439590544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95862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l-PL" sz="800" b="1" u="none" strike="noStrike" kern="1200"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pl-PL"/>
    </a:p>
  </c:txPr>
  <c:externalData r:id="rId3">
    <c:autoUpdate val="0"/>
  </c:externalData>
</c:chartSpace>
</file>

<file path=ppt/charts/chart1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0.24</c:v>
                </c:pt>
                <c:pt idx="1">
                  <c:v>0.22</c:v>
                </c:pt>
                <c:pt idx="2">
                  <c:v>6.7500000000000004E-2</c:v>
                </c:pt>
                <c:pt idx="3">
                  <c:v>0.11249999999999999</c:v>
                </c:pt>
                <c:pt idx="4">
                  <c:v>0.185</c:v>
                </c:pt>
                <c:pt idx="5">
                  <c:v>0.20500000000000002</c:v>
                </c:pt>
                <c:pt idx="6">
                  <c:v>0.23</c:v>
                </c:pt>
                <c:pt idx="7">
                  <c:v>0.2225</c:v>
                </c:pt>
                <c:pt idx="8">
                  <c:v>0.21249999999999999</c:v>
                </c:pt>
                <c:pt idx="9">
                  <c:v>0.16</c:v>
                </c:pt>
                <c:pt idx="10">
                  <c:v>0.23749999999999999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7E-4CFD-B330-E3852F39A0F4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0.04</c:v>
                </c:pt>
                <c:pt idx="1">
                  <c:v>0.12</c:v>
                </c:pt>
                <c:pt idx="2">
                  <c:v>0.73</c:v>
                </c:pt>
                <c:pt idx="3">
                  <c:v>0.55000000000000004</c:v>
                </c:pt>
                <c:pt idx="4">
                  <c:v>0.26</c:v>
                </c:pt>
                <c:pt idx="5">
                  <c:v>0.18</c:v>
                </c:pt>
                <c:pt idx="6">
                  <c:v>0.08</c:v>
                </c:pt>
                <c:pt idx="7">
                  <c:v>0.11</c:v>
                </c:pt>
                <c:pt idx="8">
                  <c:v>0.15</c:v>
                </c:pt>
                <c:pt idx="9">
                  <c:v>0.36</c:v>
                </c:pt>
                <c:pt idx="10">
                  <c:v>0.05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7E-4CFD-B330-E3852F39A0F4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0.24</c:v>
                </c:pt>
                <c:pt idx="1">
                  <c:v>0.22</c:v>
                </c:pt>
                <c:pt idx="2">
                  <c:v>6.7500000000000004E-2</c:v>
                </c:pt>
                <c:pt idx="3">
                  <c:v>0.11249999999999999</c:v>
                </c:pt>
                <c:pt idx="4">
                  <c:v>0.185</c:v>
                </c:pt>
                <c:pt idx="5">
                  <c:v>0.20500000000000002</c:v>
                </c:pt>
                <c:pt idx="6">
                  <c:v>0.23</c:v>
                </c:pt>
                <c:pt idx="7">
                  <c:v>0.2225</c:v>
                </c:pt>
                <c:pt idx="8">
                  <c:v>0.21249999999999999</c:v>
                </c:pt>
                <c:pt idx="9">
                  <c:v>0.16</c:v>
                </c:pt>
                <c:pt idx="10">
                  <c:v>0.23749999999999999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7E-4CFD-B330-E3852F39A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9593288"/>
        <c:axId val="439591328"/>
      </c:barChart>
      <c:catAx>
        <c:axId val="439593288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9591328"/>
        <c:crosses val="autoZero"/>
        <c:auto val="1"/>
        <c:lblAlgn val="ctr"/>
        <c:lblOffset val="100"/>
        <c:noMultiLvlLbl val="0"/>
      </c:catAx>
      <c:valAx>
        <c:axId val="439591328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95932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1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0.23749999999999999</c:v>
                </c:pt>
                <c:pt idx="1">
                  <c:v>0.20500000000000002</c:v>
                </c:pt>
                <c:pt idx="2">
                  <c:v>7.5000000000000011E-2</c:v>
                </c:pt>
                <c:pt idx="3">
                  <c:v>0.13750000000000001</c:v>
                </c:pt>
                <c:pt idx="4">
                  <c:v>0.20250000000000001</c:v>
                </c:pt>
                <c:pt idx="5">
                  <c:v>0.22500000000000001</c:v>
                </c:pt>
                <c:pt idx="6">
                  <c:v>0.23499999999999999</c:v>
                </c:pt>
                <c:pt idx="7">
                  <c:v>0.23</c:v>
                </c:pt>
                <c:pt idx="8">
                  <c:v>0.22500000000000001</c:v>
                </c:pt>
                <c:pt idx="9">
                  <c:v>0.1525</c:v>
                </c:pt>
                <c:pt idx="10">
                  <c:v>0.245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36-423A-8E26-3FB526C0103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pl-PL" sz="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0.05</c:v>
                </c:pt>
                <c:pt idx="1">
                  <c:v>0.18</c:v>
                </c:pt>
                <c:pt idx="2">
                  <c:v>0.7</c:v>
                </c:pt>
                <c:pt idx="3">
                  <c:v>0.45</c:v>
                </c:pt>
                <c:pt idx="4">
                  <c:v>0.19</c:v>
                </c:pt>
                <c:pt idx="5">
                  <c:v>0.1</c:v>
                </c:pt>
                <c:pt idx="6">
                  <c:v>0.06</c:v>
                </c:pt>
                <c:pt idx="7">
                  <c:v>0.08</c:v>
                </c:pt>
                <c:pt idx="8">
                  <c:v>0.1</c:v>
                </c:pt>
                <c:pt idx="9">
                  <c:v>0.39</c:v>
                </c:pt>
                <c:pt idx="10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36-423A-8E26-3FB526C0103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0.23749999999999999</c:v>
                </c:pt>
                <c:pt idx="1">
                  <c:v>0.20500000000000002</c:v>
                </c:pt>
                <c:pt idx="2">
                  <c:v>7.5000000000000011E-2</c:v>
                </c:pt>
                <c:pt idx="3">
                  <c:v>0.13750000000000001</c:v>
                </c:pt>
                <c:pt idx="4">
                  <c:v>0.20250000000000001</c:v>
                </c:pt>
                <c:pt idx="5">
                  <c:v>0.22500000000000001</c:v>
                </c:pt>
                <c:pt idx="6">
                  <c:v>0.23499999999999999</c:v>
                </c:pt>
                <c:pt idx="7">
                  <c:v>0.23</c:v>
                </c:pt>
                <c:pt idx="8">
                  <c:v>0.22500000000000001</c:v>
                </c:pt>
                <c:pt idx="9">
                  <c:v>0.1525</c:v>
                </c:pt>
                <c:pt idx="10">
                  <c:v>0.245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36-423A-8E26-3FB526C0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9592504"/>
        <c:axId val="439594856"/>
      </c:barChart>
      <c:catAx>
        <c:axId val="439592504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9594856"/>
        <c:crosses val="autoZero"/>
        <c:auto val="1"/>
        <c:lblAlgn val="ctr"/>
        <c:lblOffset val="100"/>
        <c:noMultiLvlLbl val="0"/>
      </c:catAx>
      <c:valAx>
        <c:axId val="439594856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95925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l-PL" sz="800" b="1" u="none" strike="noStrike" kern="1200"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pl-PL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1"/>
    <c:plotArea>
      <c:layout>
        <c:manualLayout>
          <c:layoutTarget val="inner"/>
          <c:xMode val="edge"/>
          <c:yMode val="edge"/>
          <c:x val="6.7503312806921817E-2"/>
          <c:y val="0"/>
          <c:w val="0.98756803547704686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zazwyczaj</c:v>
                </c:pt>
              </c:strCache>
            </c:strRef>
          </c:tx>
          <c:spPr>
            <a:solidFill>
              <a:srgbClr val="84AEC6"/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non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Arkusz1!$A$2:$A$15</c:f>
              <c:numCache>
                <c:formatCode>General</c:formatCode>
                <c:ptCount val="14"/>
              </c:numCache>
            </c:numRef>
          </c:cat>
          <c:val>
            <c:numRef>
              <c:f>Arkusz1!$B$2:$B$15</c:f>
              <c:numCache>
                <c:formatCode>###0.0%</c:formatCode>
                <c:ptCount val="14"/>
                <c:pt idx="0" formatCode="0%">
                  <c:v>0.76</c:v>
                </c:pt>
                <c:pt idx="1">
                  <c:v>0.74</c:v>
                </c:pt>
                <c:pt idx="2">
                  <c:v>0.72</c:v>
                </c:pt>
                <c:pt idx="3">
                  <c:v>0.64</c:v>
                </c:pt>
                <c:pt idx="4">
                  <c:v>0.65</c:v>
                </c:pt>
                <c:pt idx="5">
                  <c:v>0.55000000000000004</c:v>
                </c:pt>
                <c:pt idx="6">
                  <c:v>0.54</c:v>
                </c:pt>
                <c:pt idx="7">
                  <c:v>0.55000000000000004</c:v>
                </c:pt>
                <c:pt idx="8">
                  <c:v>0.43</c:v>
                </c:pt>
                <c:pt idx="9">
                  <c:v>0.36</c:v>
                </c:pt>
                <c:pt idx="10">
                  <c:v>0.27</c:v>
                </c:pt>
                <c:pt idx="11">
                  <c:v>0.28999999999999998</c:v>
                </c:pt>
                <c:pt idx="12">
                  <c:v>0.22</c:v>
                </c:pt>
                <c:pt idx="13">
                  <c:v>0.21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560-4D24-BE11-0289BCF7242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376254752"/>
        <c:axId val="376256712"/>
      </c:barChart>
      <c:catAx>
        <c:axId val="376254752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76256712"/>
        <c:crosses val="autoZero"/>
        <c:auto val="1"/>
        <c:lblAlgn val="ctr"/>
        <c:lblOffset val="100"/>
        <c:noMultiLvlLbl val="0"/>
      </c:catAx>
      <c:valAx>
        <c:axId val="376256712"/>
        <c:scaling>
          <c:orientation val="minMax"/>
          <c:max val="1.2"/>
        </c:scaling>
        <c:delete val="1"/>
        <c:axPos val="b"/>
        <c:numFmt formatCode="0%" sourceLinked="1"/>
        <c:majorTickMark val="out"/>
        <c:minorTickMark val="none"/>
        <c:tickLblPos val="nextTo"/>
        <c:crossAx val="376254752"/>
        <c:crosses val="max"/>
        <c:crossBetween val="between"/>
        <c:majorUnit val="0.2"/>
      </c:valAx>
      <c:spPr>
        <a:noFill/>
        <a:ln w="2540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1">
    <c:autoUpdate val="0"/>
  </c:externalData>
</c:chartSpace>
</file>

<file path=ppt/charts/chart1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0.24</c:v>
                </c:pt>
                <c:pt idx="1">
                  <c:v>0.19500000000000001</c:v>
                </c:pt>
                <c:pt idx="2">
                  <c:v>7.5000000000000011E-2</c:v>
                </c:pt>
                <c:pt idx="3">
                  <c:v>0.13500000000000001</c:v>
                </c:pt>
                <c:pt idx="4">
                  <c:v>0.19500000000000001</c:v>
                </c:pt>
                <c:pt idx="5">
                  <c:v>0.22</c:v>
                </c:pt>
                <c:pt idx="6">
                  <c:v>0.23499999999999999</c:v>
                </c:pt>
                <c:pt idx="7">
                  <c:v>0.22</c:v>
                </c:pt>
                <c:pt idx="8">
                  <c:v>0.23</c:v>
                </c:pt>
                <c:pt idx="9">
                  <c:v>0.16250000000000001</c:v>
                </c:pt>
                <c:pt idx="10">
                  <c:v>0.2475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7E-4CFD-B330-E3852F39A0F4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0.04</c:v>
                </c:pt>
                <c:pt idx="1">
                  <c:v>0.22</c:v>
                </c:pt>
                <c:pt idx="2">
                  <c:v>0.7</c:v>
                </c:pt>
                <c:pt idx="3">
                  <c:v>0.46</c:v>
                </c:pt>
                <c:pt idx="4">
                  <c:v>0.22</c:v>
                </c:pt>
                <c:pt idx="5">
                  <c:v>0.12</c:v>
                </c:pt>
                <c:pt idx="6">
                  <c:v>0.06</c:v>
                </c:pt>
                <c:pt idx="7">
                  <c:v>0.12</c:v>
                </c:pt>
                <c:pt idx="8">
                  <c:v>0.08</c:v>
                </c:pt>
                <c:pt idx="9">
                  <c:v>0.35</c:v>
                </c:pt>
                <c:pt idx="10">
                  <c:v>0.01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7E-4CFD-B330-E3852F39A0F4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0.24</c:v>
                </c:pt>
                <c:pt idx="1">
                  <c:v>0.19500000000000001</c:v>
                </c:pt>
                <c:pt idx="2">
                  <c:v>7.5000000000000011E-2</c:v>
                </c:pt>
                <c:pt idx="3">
                  <c:v>0.13500000000000001</c:v>
                </c:pt>
                <c:pt idx="4">
                  <c:v>0.19500000000000001</c:v>
                </c:pt>
                <c:pt idx="5">
                  <c:v>0.22</c:v>
                </c:pt>
                <c:pt idx="6">
                  <c:v>0.23499999999999999</c:v>
                </c:pt>
                <c:pt idx="7">
                  <c:v>0.22</c:v>
                </c:pt>
                <c:pt idx="8">
                  <c:v>0.23</c:v>
                </c:pt>
                <c:pt idx="9">
                  <c:v>0.16250000000000001</c:v>
                </c:pt>
                <c:pt idx="10">
                  <c:v>0.2475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7E-4CFD-B330-E3852F39A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9595248"/>
        <c:axId val="439593680"/>
      </c:barChart>
      <c:catAx>
        <c:axId val="439595248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9593680"/>
        <c:crosses val="autoZero"/>
        <c:auto val="1"/>
        <c:lblAlgn val="ctr"/>
        <c:lblOffset val="100"/>
        <c:noMultiLvlLbl val="0"/>
      </c:catAx>
      <c:valAx>
        <c:axId val="439593680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95952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12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0.23749999999999999</c:v>
                </c:pt>
                <c:pt idx="1">
                  <c:v>0.21</c:v>
                </c:pt>
                <c:pt idx="2">
                  <c:v>6.7500000000000004E-2</c:v>
                </c:pt>
                <c:pt idx="3">
                  <c:v>0.10999999999999999</c:v>
                </c:pt>
                <c:pt idx="4">
                  <c:v>0.19</c:v>
                </c:pt>
                <c:pt idx="5">
                  <c:v>0.215</c:v>
                </c:pt>
                <c:pt idx="6">
                  <c:v>0.22750000000000001</c:v>
                </c:pt>
                <c:pt idx="7">
                  <c:v>0.22750000000000001</c:v>
                </c:pt>
                <c:pt idx="8">
                  <c:v>0.2175</c:v>
                </c:pt>
                <c:pt idx="9">
                  <c:v>0.14250000000000002</c:v>
                </c:pt>
                <c:pt idx="10">
                  <c:v>0.24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36-423A-8E26-3FB526C0103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pl-PL" sz="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0.05</c:v>
                </c:pt>
                <c:pt idx="1">
                  <c:v>0.16</c:v>
                </c:pt>
                <c:pt idx="2">
                  <c:v>0.73</c:v>
                </c:pt>
                <c:pt idx="3">
                  <c:v>0.56000000000000005</c:v>
                </c:pt>
                <c:pt idx="4">
                  <c:v>0.24</c:v>
                </c:pt>
                <c:pt idx="5">
                  <c:v>0.14000000000000001</c:v>
                </c:pt>
                <c:pt idx="6">
                  <c:v>0.09</c:v>
                </c:pt>
                <c:pt idx="7">
                  <c:v>0.09</c:v>
                </c:pt>
                <c:pt idx="8">
                  <c:v>0.13</c:v>
                </c:pt>
                <c:pt idx="9">
                  <c:v>0.43</c:v>
                </c:pt>
                <c:pt idx="10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36-423A-8E26-3FB526C0103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0.23749999999999999</c:v>
                </c:pt>
                <c:pt idx="1">
                  <c:v>0.21</c:v>
                </c:pt>
                <c:pt idx="2">
                  <c:v>6.7500000000000004E-2</c:v>
                </c:pt>
                <c:pt idx="3">
                  <c:v>0.10999999999999999</c:v>
                </c:pt>
                <c:pt idx="4">
                  <c:v>0.19</c:v>
                </c:pt>
                <c:pt idx="5">
                  <c:v>0.215</c:v>
                </c:pt>
                <c:pt idx="6">
                  <c:v>0.22750000000000001</c:v>
                </c:pt>
                <c:pt idx="7">
                  <c:v>0.22750000000000001</c:v>
                </c:pt>
                <c:pt idx="8">
                  <c:v>0.2175</c:v>
                </c:pt>
                <c:pt idx="9">
                  <c:v>0.14250000000000002</c:v>
                </c:pt>
                <c:pt idx="10">
                  <c:v>0.24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36-423A-8E26-3FB526C0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9587800"/>
        <c:axId val="439588976"/>
      </c:barChart>
      <c:catAx>
        <c:axId val="439587800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9588976"/>
        <c:crosses val="autoZero"/>
        <c:auto val="1"/>
        <c:lblAlgn val="ctr"/>
        <c:lblOffset val="100"/>
        <c:noMultiLvlLbl val="0"/>
      </c:catAx>
      <c:valAx>
        <c:axId val="439588976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95878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l-PL" sz="800" b="1" u="none" strike="noStrike" kern="1200"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pl-PL"/>
    </a:p>
  </c:txPr>
  <c:externalData r:id="rId3">
    <c:autoUpdate val="0"/>
  </c:externalData>
</c:chartSpace>
</file>

<file path=ppt/charts/chart12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0.23499999999999999</c:v>
                </c:pt>
                <c:pt idx="1">
                  <c:v>0.20500000000000002</c:v>
                </c:pt>
                <c:pt idx="2">
                  <c:v>6.25E-2</c:v>
                </c:pt>
                <c:pt idx="3">
                  <c:v>0.10750000000000001</c:v>
                </c:pt>
                <c:pt idx="4">
                  <c:v>0.1875</c:v>
                </c:pt>
                <c:pt idx="5">
                  <c:v>0.20749999999999999</c:v>
                </c:pt>
                <c:pt idx="6">
                  <c:v>0.23499999999999999</c:v>
                </c:pt>
                <c:pt idx="7">
                  <c:v>0.22</c:v>
                </c:pt>
                <c:pt idx="8">
                  <c:v>0.21249999999999999</c:v>
                </c:pt>
                <c:pt idx="9">
                  <c:v>0.13</c:v>
                </c:pt>
                <c:pt idx="10">
                  <c:v>0.245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7E-4CFD-B330-E3852F39A0F4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0.06</c:v>
                </c:pt>
                <c:pt idx="1">
                  <c:v>0.18</c:v>
                </c:pt>
                <c:pt idx="2">
                  <c:v>0.75</c:v>
                </c:pt>
                <c:pt idx="3">
                  <c:v>0.56999999999999995</c:v>
                </c:pt>
                <c:pt idx="4">
                  <c:v>0.25</c:v>
                </c:pt>
                <c:pt idx="5">
                  <c:v>0.17</c:v>
                </c:pt>
                <c:pt idx="6">
                  <c:v>0.06</c:v>
                </c:pt>
                <c:pt idx="7">
                  <c:v>0.12</c:v>
                </c:pt>
                <c:pt idx="8">
                  <c:v>0.15</c:v>
                </c:pt>
                <c:pt idx="9">
                  <c:v>0.48</c:v>
                </c:pt>
                <c:pt idx="10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7E-4CFD-B330-E3852F39A0F4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0.23499999999999999</c:v>
                </c:pt>
                <c:pt idx="1">
                  <c:v>0.20500000000000002</c:v>
                </c:pt>
                <c:pt idx="2">
                  <c:v>6.25E-2</c:v>
                </c:pt>
                <c:pt idx="3">
                  <c:v>0.10750000000000001</c:v>
                </c:pt>
                <c:pt idx="4">
                  <c:v>0.1875</c:v>
                </c:pt>
                <c:pt idx="5">
                  <c:v>0.20749999999999999</c:v>
                </c:pt>
                <c:pt idx="6">
                  <c:v>0.23499999999999999</c:v>
                </c:pt>
                <c:pt idx="7">
                  <c:v>0.22</c:v>
                </c:pt>
                <c:pt idx="8">
                  <c:v>0.21249999999999999</c:v>
                </c:pt>
                <c:pt idx="9">
                  <c:v>0.13</c:v>
                </c:pt>
                <c:pt idx="10">
                  <c:v>0.245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7E-4CFD-B330-E3852F39A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9600344"/>
        <c:axId val="439599168"/>
      </c:barChart>
      <c:catAx>
        <c:axId val="439600344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9599168"/>
        <c:crosses val="autoZero"/>
        <c:auto val="1"/>
        <c:lblAlgn val="ctr"/>
        <c:lblOffset val="100"/>
        <c:noMultiLvlLbl val="0"/>
      </c:catAx>
      <c:valAx>
        <c:axId val="439599168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96003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12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36-423A-8E26-3FB526C0103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pl-PL" sz="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General</c:formatCode>
                <c:ptCount val="1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36-423A-8E26-3FB526C0103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36-423A-8E26-3FB526C0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9604264"/>
        <c:axId val="439604656"/>
      </c:barChart>
      <c:catAx>
        <c:axId val="439604264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9604656"/>
        <c:crosses val="autoZero"/>
        <c:auto val="1"/>
        <c:lblAlgn val="ctr"/>
        <c:lblOffset val="100"/>
        <c:noMultiLvlLbl val="0"/>
      </c:catAx>
      <c:valAx>
        <c:axId val="439604656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96042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l-PL" sz="800" b="1" u="none" strike="noStrike" kern="1200"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pl-PL"/>
    </a:p>
  </c:txPr>
  <c:externalData r:id="rId3">
    <c:autoUpdate val="0"/>
  </c:externalData>
</c:chartSpace>
</file>

<file path=ppt/charts/chart12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7E-4CFD-B330-E3852F39A0F4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7E-4CFD-B330-E3852F39A0F4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7E-4CFD-B330-E3852F39A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9603088"/>
        <c:axId val="439603480"/>
      </c:barChart>
      <c:catAx>
        <c:axId val="439603088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9603480"/>
        <c:crosses val="autoZero"/>
        <c:auto val="1"/>
        <c:lblAlgn val="ctr"/>
        <c:lblOffset val="100"/>
        <c:noMultiLvlLbl val="0"/>
      </c:catAx>
      <c:valAx>
        <c:axId val="439603480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96030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12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0.22750000000000001</c:v>
                </c:pt>
                <c:pt idx="1">
                  <c:v>0.17249999999999999</c:v>
                </c:pt>
                <c:pt idx="2">
                  <c:v>4.5000000000000012E-2</c:v>
                </c:pt>
                <c:pt idx="3">
                  <c:v>8.4999999999999992E-2</c:v>
                </c:pt>
                <c:pt idx="4">
                  <c:v>0.16250000000000001</c:v>
                </c:pt>
                <c:pt idx="5">
                  <c:v>0.19500000000000001</c:v>
                </c:pt>
                <c:pt idx="6">
                  <c:v>0.21249999999999999</c:v>
                </c:pt>
                <c:pt idx="7">
                  <c:v>0.2225</c:v>
                </c:pt>
                <c:pt idx="8">
                  <c:v>0.2</c:v>
                </c:pt>
                <c:pt idx="9">
                  <c:v>0.20500000000000002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36-423A-8E26-3FB526C0103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pl-PL" sz="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0.09</c:v>
                </c:pt>
                <c:pt idx="1">
                  <c:v>0.31</c:v>
                </c:pt>
                <c:pt idx="2">
                  <c:v>0.82</c:v>
                </c:pt>
                <c:pt idx="3">
                  <c:v>0.66</c:v>
                </c:pt>
                <c:pt idx="4">
                  <c:v>0.35</c:v>
                </c:pt>
                <c:pt idx="5">
                  <c:v>0.22</c:v>
                </c:pt>
                <c:pt idx="6">
                  <c:v>0.15</c:v>
                </c:pt>
                <c:pt idx="7">
                  <c:v>0.11</c:v>
                </c:pt>
                <c:pt idx="8">
                  <c:v>0.2</c:v>
                </c:pt>
                <c:pt idx="9">
                  <c:v>0.18</c:v>
                </c:pt>
                <c:pt idx="10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36-423A-8E26-3FB526C0103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0.22750000000000001</c:v>
                </c:pt>
                <c:pt idx="1">
                  <c:v>0.17249999999999999</c:v>
                </c:pt>
                <c:pt idx="2">
                  <c:v>4.5000000000000012E-2</c:v>
                </c:pt>
                <c:pt idx="3">
                  <c:v>8.4999999999999992E-2</c:v>
                </c:pt>
                <c:pt idx="4">
                  <c:v>0.16250000000000001</c:v>
                </c:pt>
                <c:pt idx="5">
                  <c:v>0.19500000000000001</c:v>
                </c:pt>
                <c:pt idx="6">
                  <c:v>0.21249999999999999</c:v>
                </c:pt>
                <c:pt idx="7">
                  <c:v>0.2225</c:v>
                </c:pt>
                <c:pt idx="8">
                  <c:v>0.2</c:v>
                </c:pt>
                <c:pt idx="9">
                  <c:v>0.20500000000000002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36-423A-8E26-3FB526C0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9598384"/>
        <c:axId val="439605048"/>
      </c:barChart>
      <c:catAx>
        <c:axId val="439598384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9605048"/>
        <c:crosses val="autoZero"/>
        <c:auto val="1"/>
        <c:lblAlgn val="ctr"/>
        <c:lblOffset val="100"/>
        <c:noMultiLvlLbl val="0"/>
      </c:catAx>
      <c:valAx>
        <c:axId val="439605048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95983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l-PL" sz="800" b="1" u="none" strike="noStrike" kern="1200"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pl-PL"/>
    </a:p>
  </c:txPr>
  <c:externalData r:id="rId3">
    <c:autoUpdate val="0"/>
  </c:externalData>
</c:chartSpace>
</file>

<file path=ppt/charts/chart12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0.23249999999999998</c:v>
                </c:pt>
                <c:pt idx="1">
                  <c:v>0.19500000000000001</c:v>
                </c:pt>
                <c:pt idx="2">
                  <c:v>5.4999999999999993E-2</c:v>
                </c:pt>
                <c:pt idx="3">
                  <c:v>0.10750000000000001</c:v>
                </c:pt>
                <c:pt idx="4">
                  <c:v>0.185</c:v>
                </c:pt>
                <c:pt idx="5">
                  <c:v>0.21</c:v>
                </c:pt>
                <c:pt idx="6">
                  <c:v>0.22500000000000001</c:v>
                </c:pt>
                <c:pt idx="7">
                  <c:v>0.23249999999999998</c:v>
                </c:pt>
                <c:pt idx="8">
                  <c:v>0.22</c:v>
                </c:pt>
                <c:pt idx="9">
                  <c:v>0.2225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7E-4CFD-B330-E3852F39A0F4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1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0-EEA0-4355-B238-1EEAA1DA8AB1}"/>
                </c:ext>
              </c:extLst>
            </c:dLbl>
            <c:dLbl>
              <c:idx val="3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EEA0-4355-B238-1EEAA1DA8AB1}"/>
                </c:ext>
              </c:extLst>
            </c:dLbl>
            <c:dLbl>
              <c:idx val="4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2-EEA0-4355-B238-1EEAA1DA8AB1}"/>
                </c:ext>
              </c:extLst>
            </c:dLbl>
            <c:dLbl>
              <c:idx val="8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3-EEA0-4355-B238-1EEAA1DA8AB1}"/>
                </c:ext>
              </c:extLst>
            </c:dLbl>
            <c:dLbl>
              <c:idx val="9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4-EEA0-4355-B238-1EEAA1DA8AB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7.0000000000000007E-2</c:v>
                </c:pt>
                <c:pt idx="1">
                  <c:v>0.22</c:v>
                </c:pt>
                <c:pt idx="2">
                  <c:v>0.78</c:v>
                </c:pt>
                <c:pt idx="3">
                  <c:v>0.56999999999999995</c:v>
                </c:pt>
                <c:pt idx="4">
                  <c:v>0.26</c:v>
                </c:pt>
                <c:pt idx="5">
                  <c:v>0.16</c:v>
                </c:pt>
                <c:pt idx="6">
                  <c:v>0.1</c:v>
                </c:pt>
                <c:pt idx="7">
                  <c:v>7.0000000000000007E-2</c:v>
                </c:pt>
                <c:pt idx="8">
                  <c:v>0.12</c:v>
                </c:pt>
                <c:pt idx="9">
                  <c:v>0.11</c:v>
                </c:pt>
                <c:pt idx="10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7E-4CFD-B330-E3852F39A0F4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0.23249999999999998</c:v>
                </c:pt>
                <c:pt idx="1">
                  <c:v>0.19500000000000001</c:v>
                </c:pt>
                <c:pt idx="2">
                  <c:v>5.4999999999999993E-2</c:v>
                </c:pt>
                <c:pt idx="3">
                  <c:v>0.10750000000000001</c:v>
                </c:pt>
                <c:pt idx="4">
                  <c:v>0.185</c:v>
                </c:pt>
                <c:pt idx="5">
                  <c:v>0.21</c:v>
                </c:pt>
                <c:pt idx="6">
                  <c:v>0.22500000000000001</c:v>
                </c:pt>
                <c:pt idx="7">
                  <c:v>0.23249999999999998</c:v>
                </c:pt>
                <c:pt idx="8">
                  <c:v>0.22</c:v>
                </c:pt>
                <c:pt idx="9">
                  <c:v>0.2225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7E-4CFD-B330-E3852F39A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9599952"/>
        <c:axId val="439605440"/>
      </c:barChart>
      <c:catAx>
        <c:axId val="439599952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9605440"/>
        <c:crosses val="autoZero"/>
        <c:auto val="1"/>
        <c:lblAlgn val="ctr"/>
        <c:lblOffset val="100"/>
        <c:noMultiLvlLbl val="0"/>
      </c:catAx>
      <c:valAx>
        <c:axId val="439605440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95999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12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0.24249999999999999</c:v>
                </c:pt>
                <c:pt idx="1">
                  <c:v>0.22750000000000001</c:v>
                </c:pt>
                <c:pt idx="2">
                  <c:v>7.5000000000000011E-2</c:v>
                </c:pt>
                <c:pt idx="3">
                  <c:v>0.125</c:v>
                </c:pt>
                <c:pt idx="4">
                  <c:v>0.19500000000000001</c:v>
                </c:pt>
                <c:pt idx="5">
                  <c:v>0.215</c:v>
                </c:pt>
                <c:pt idx="6">
                  <c:v>0.23249999999999998</c:v>
                </c:pt>
                <c:pt idx="7">
                  <c:v>0.23</c:v>
                </c:pt>
                <c:pt idx="8">
                  <c:v>0.2225</c:v>
                </c:pt>
                <c:pt idx="9">
                  <c:v>0.17499999999999999</c:v>
                </c:pt>
                <c:pt idx="10">
                  <c:v>0.24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36-423A-8E26-3FB526C0103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pl-PL" sz="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0.03</c:v>
                </c:pt>
                <c:pt idx="1">
                  <c:v>0.09</c:v>
                </c:pt>
                <c:pt idx="2">
                  <c:v>0.7</c:v>
                </c:pt>
                <c:pt idx="3">
                  <c:v>0.5</c:v>
                </c:pt>
                <c:pt idx="4">
                  <c:v>0.22</c:v>
                </c:pt>
                <c:pt idx="5">
                  <c:v>0.14000000000000001</c:v>
                </c:pt>
                <c:pt idx="6">
                  <c:v>7.0000000000000007E-2</c:v>
                </c:pt>
                <c:pt idx="7">
                  <c:v>0.08</c:v>
                </c:pt>
                <c:pt idx="8">
                  <c:v>0.11</c:v>
                </c:pt>
                <c:pt idx="9">
                  <c:v>0.3</c:v>
                </c:pt>
                <c:pt idx="10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36-423A-8E26-3FB526C0103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0.24249999999999999</c:v>
                </c:pt>
                <c:pt idx="1">
                  <c:v>0.22750000000000001</c:v>
                </c:pt>
                <c:pt idx="2">
                  <c:v>7.5000000000000011E-2</c:v>
                </c:pt>
                <c:pt idx="3">
                  <c:v>0.125</c:v>
                </c:pt>
                <c:pt idx="4">
                  <c:v>0.19500000000000001</c:v>
                </c:pt>
                <c:pt idx="5">
                  <c:v>0.215</c:v>
                </c:pt>
                <c:pt idx="6">
                  <c:v>0.23249999999999998</c:v>
                </c:pt>
                <c:pt idx="7">
                  <c:v>0.23</c:v>
                </c:pt>
                <c:pt idx="8">
                  <c:v>0.2225</c:v>
                </c:pt>
                <c:pt idx="9">
                  <c:v>0.17499999999999999</c:v>
                </c:pt>
                <c:pt idx="10">
                  <c:v>0.24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36-423A-8E26-3FB526C0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68116736"/>
        <c:axId val="468118304"/>
      </c:barChart>
      <c:catAx>
        <c:axId val="468116736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68118304"/>
        <c:crosses val="autoZero"/>
        <c:auto val="1"/>
        <c:lblAlgn val="ctr"/>
        <c:lblOffset val="100"/>
        <c:noMultiLvlLbl val="0"/>
      </c:catAx>
      <c:valAx>
        <c:axId val="468118304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681167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l-PL" sz="800" b="1" u="none" strike="noStrike" kern="1200"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pl-PL"/>
    </a:p>
  </c:txPr>
  <c:externalData r:id="rId3">
    <c:autoUpdate val="0"/>
  </c:externalData>
</c:chartSpace>
</file>

<file path=ppt/charts/chart12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0.245</c:v>
                </c:pt>
                <c:pt idx="1">
                  <c:v>0.21</c:v>
                </c:pt>
                <c:pt idx="2">
                  <c:v>6.5000000000000002E-2</c:v>
                </c:pt>
                <c:pt idx="3">
                  <c:v>0.10750000000000001</c:v>
                </c:pt>
                <c:pt idx="4">
                  <c:v>0.16499999999999998</c:v>
                </c:pt>
                <c:pt idx="5">
                  <c:v>0.19500000000000001</c:v>
                </c:pt>
                <c:pt idx="6">
                  <c:v>0.23</c:v>
                </c:pt>
                <c:pt idx="7">
                  <c:v>0.22500000000000001</c:v>
                </c:pt>
                <c:pt idx="8">
                  <c:v>0.21</c:v>
                </c:pt>
                <c:pt idx="9">
                  <c:v>0.15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7E-4CFD-B330-E3852F39A0F4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1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0-295C-4321-8FC8-ECC5B77D965B}"/>
                </c:ext>
              </c:extLst>
            </c:dLbl>
            <c:dLbl>
              <c:idx val="4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295C-4321-8FC8-ECC5B77D965B}"/>
                </c:ext>
              </c:extLst>
            </c:dLbl>
            <c:dLbl>
              <c:idx val="5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2-295C-4321-8FC8-ECC5B77D965B}"/>
                </c:ext>
              </c:extLst>
            </c:dLbl>
            <c:dLbl>
              <c:idx val="9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3-295C-4321-8FC8-ECC5B77D965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0.02</c:v>
                </c:pt>
                <c:pt idx="1">
                  <c:v>0.16</c:v>
                </c:pt>
                <c:pt idx="2">
                  <c:v>0.74</c:v>
                </c:pt>
                <c:pt idx="3">
                  <c:v>0.56999999999999995</c:v>
                </c:pt>
                <c:pt idx="4">
                  <c:v>0.34</c:v>
                </c:pt>
                <c:pt idx="5">
                  <c:v>0.22</c:v>
                </c:pt>
                <c:pt idx="6">
                  <c:v>0.08</c:v>
                </c:pt>
                <c:pt idx="7">
                  <c:v>0.1</c:v>
                </c:pt>
                <c:pt idx="8">
                  <c:v>0.16</c:v>
                </c:pt>
                <c:pt idx="9">
                  <c:v>0.4</c:v>
                </c:pt>
                <c:pt idx="10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7E-4CFD-B330-E3852F39A0F4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0.245</c:v>
                </c:pt>
                <c:pt idx="1">
                  <c:v>0.21</c:v>
                </c:pt>
                <c:pt idx="2">
                  <c:v>6.5000000000000002E-2</c:v>
                </c:pt>
                <c:pt idx="3">
                  <c:v>0.10750000000000001</c:v>
                </c:pt>
                <c:pt idx="4">
                  <c:v>0.16499999999999998</c:v>
                </c:pt>
                <c:pt idx="5">
                  <c:v>0.19500000000000001</c:v>
                </c:pt>
                <c:pt idx="6">
                  <c:v>0.23</c:v>
                </c:pt>
                <c:pt idx="7">
                  <c:v>0.22500000000000001</c:v>
                </c:pt>
                <c:pt idx="8">
                  <c:v>0.21</c:v>
                </c:pt>
                <c:pt idx="9">
                  <c:v>0.15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7E-4CFD-B330-E3852F39A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68115560"/>
        <c:axId val="468112816"/>
      </c:barChart>
      <c:catAx>
        <c:axId val="468115560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68112816"/>
        <c:crosses val="autoZero"/>
        <c:auto val="1"/>
        <c:lblAlgn val="ctr"/>
        <c:lblOffset val="100"/>
        <c:noMultiLvlLbl val="0"/>
      </c:catAx>
      <c:valAx>
        <c:axId val="468112816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681155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12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0.23749999999999999</c:v>
                </c:pt>
                <c:pt idx="1">
                  <c:v>0.2175</c:v>
                </c:pt>
                <c:pt idx="2">
                  <c:v>7.2500000000000009E-2</c:v>
                </c:pt>
                <c:pt idx="3">
                  <c:v>0.1275</c:v>
                </c:pt>
                <c:pt idx="4">
                  <c:v>0.1925</c:v>
                </c:pt>
                <c:pt idx="5">
                  <c:v>0.21249999999999999</c:v>
                </c:pt>
                <c:pt idx="6">
                  <c:v>0.22750000000000001</c:v>
                </c:pt>
                <c:pt idx="7">
                  <c:v>0.20250000000000001</c:v>
                </c:pt>
                <c:pt idx="8">
                  <c:v>0.2175</c:v>
                </c:pt>
                <c:pt idx="9">
                  <c:v>0.2225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36-423A-8E26-3FB526C0103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pl-PL" sz="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0.05</c:v>
                </c:pt>
                <c:pt idx="1">
                  <c:v>0.13</c:v>
                </c:pt>
                <c:pt idx="2">
                  <c:v>0.71</c:v>
                </c:pt>
                <c:pt idx="3">
                  <c:v>0.49</c:v>
                </c:pt>
                <c:pt idx="4">
                  <c:v>0.23</c:v>
                </c:pt>
                <c:pt idx="5">
                  <c:v>0.15</c:v>
                </c:pt>
                <c:pt idx="6">
                  <c:v>0.09</c:v>
                </c:pt>
                <c:pt idx="7">
                  <c:v>0.19</c:v>
                </c:pt>
                <c:pt idx="8">
                  <c:v>0.13</c:v>
                </c:pt>
                <c:pt idx="9">
                  <c:v>0.11</c:v>
                </c:pt>
                <c:pt idx="10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36-423A-8E26-3FB526C0103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0.23749999999999999</c:v>
                </c:pt>
                <c:pt idx="1">
                  <c:v>0.2175</c:v>
                </c:pt>
                <c:pt idx="2">
                  <c:v>7.2500000000000009E-2</c:v>
                </c:pt>
                <c:pt idx="3">
                  <c:v>0.1275</c:v>
                </c:pt>
                <c:pt idx="4">
                  <c:v>0.1925</c:v>
                </c:pt>
                <c:pt idx="5">
                  <c:v>0.21249999999999999</c:v>
                </c:pt>
                <c:pt idx="6">
                  <c:v>0.22750000000000001</c:v>
                </c:pt>
                <c:pt idx="7">
                  <c:v>0.20250000000000001</c:v>
                </c:pt>
                <c:pt idx="8">
                  <c:v>0.2175</c:v>
                </c:pt>
                <c:pt idx="9">
                  <c:v>0.2225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36-423A-8E26-3FB526C0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68110072"/>
        <c:axId val="468110464"/>
      </c:barChart>
      <c:catAx>
        <c:axId val="468110072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68110464"/>
        <c:crosses val="autoZero"/>
        <c:auto val="1"/>
        <c:lblAlgn val="ctr"/>
        <c:lblOffset val="100"/>
        <c:noMultiLvlLbl val="0"/>
      </c:catAx>
      <c:valAx>
        <c:axId val="468110464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681100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l-PL" sz="800" b="1" u="none" strike="noStrike" kern="1200"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pl-PL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1"/>
    <c:plotArea>
      <c:layout>
        <c:manualLayout>
          <c:layoutTarget val="inner"/>
          <c:xMode val="edge"/>
          <c:yMode val="edge"/>
          <c:x val="6.7503312806921817E-2"/>
          <c:y val="0"/>
          <c:w val="0.98756803547704686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zazwyczaj</c:v>
                </c:pt>
              </c:strCache>
            </c:strRef>
          </c:tx>
          <c:spPr>
            <a:solidFill>
              <a:srgbClr val="84AEC6"/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non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Arkusz1!$A$2:$A$15</c:f>
              <c:numCache>
                <c:formatCode>General</c:formatCode>
                <c:ptCount val="14"/>
              </c:numCache>
            </c:numRef>
          </c:cat>
          <c:val>
            <c:numRef>
              <c:f>Arkusz1!$B$2:$B$15</c:f>
              <c:numCache>
                <c:formatCode>0%</c:formatCode>
                <c:ptCount val="14"/>
                <c:pt idx="0">
                  <c:v>0.75</c:v>
                </c:pt>
                <c:pt idx="1">
                  <c:v>0.72</c:v>
                </c:pt>
                <c:pt idx="2">
                  <c:v>0.67</c:v>
                </c:pt>
                <c:pt idx="3">
                  <c:v>0.66</c:v>
                </c:pt>
                <c:pt idx="4">
                  <c:v>0.65</c:v>
                </c:pt>
                <c:pt idx="5">
                  <c:v>0.54</c:v>
                </c:pt>
                <c:pt idx="6">
                  <c:v>0.49</c:v>
                </c:pt>
                <c:pt idx="7">
                  <c:v>0.49</c:v>
                </c:pt>
                <c:pt idx="8">
                  <c:v>0.39</c:v>
                </c:pt>
                <c:pt idx="9">
                  <c:v>0.32</c:v>
                </c:pt>
                <c:pt idx="10">
                  <c:v>0.3</c:v>
                </c:pt>
                <c:pt idx="11">
                  <c:v>0.28999999999999998</c:v>
                </c:pt>
                <c:pt idx="12">
                  <c:v>0.26</c:v>
                </c:pt>
                <c:pt idx="13">
                  <c:v>0.27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D98-4EC6-91E3-866389BBE15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376251616"/>
        <c:axId val="376256320"/>
      </c:barChart>
      <c:catAx>
        <c:axId val="376251616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76256320"/>
        <c:crosses val="autoZero"/>
        <c:auto val="1"/>
        <c:lblAlgn val="ctr"/>
        <c:lblOffset val="100"/>
        <c:noMultiLvlLbl val="0"/>
      </c:catAx>
      <c:valAx>
        <c:axId val="376256320"/>
        <c:scaling>
          <c:orientation val="minMax"/>
          <c:max val="1.2"/>
        </c:scaling>
        <c:delete val="1"/>
        <c:axPos val="b"/>
        <c:numFmt formatCode="0%" sourceLinked="1"/>
        <c:majorTickMark val="out"/>
        <c:minorTickMark val="none"/>
        <c:tickLblPos val="nextTo"/>
        <c:crossAx val="376251616"/>
        <c:crosses val="max"/>
        <c:crossBetween val="between"/>
        <c:majorUnit val="0.2"/>
      </c:valAx>
      <c:spPr>
        <a:noFill/>
        <a:ln w="2540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1">
    <c:autoUpdate val="0"/>
  </c:externalData>
</c:chartSpace>
</file>

<file path=ppt/charts/chart13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0.23749999999999999</c:v>
                </c:pt>
                <c:pt idx="1">
                  <c:v>0.215</c:v>
                </c:pt>
                <c:pt idx="2">
                  <c:v>6.5000000000000002E-2</c:v>
                </c:pt>
                <c:pt idx="3">
                  <c:v>0.12</c:v>
                </c:pt>
                <c:pt idx="4">
                  <c:v>0.18</c:v>
                </c:pt>
                <c:pt idx="5">
                  <c:v>0.19750000000000001</c:v>
                </c:pt>
                <c:pt idx="6">
                  <c:v>0.22750000000000001</c:v>
                </c:pt>
                <c:pt idx="7">
                  <c:v>0.20749999999999999</c:v>
                </c:pt>
                <c:pt idx="8">
                  <c:v>0.21249999999999999</c:v>
                </c:pt>
                <c:pt idx="9">
                  <c:v>0.215</c:v>
                </c:pt>
                <c:pt idx="10">
                  <c:v>0.23749999999999999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7E-4CFD-B330-E3852F39A0F4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0.05</c:v>
                </c:pt>
                <c:pt idx="1">
                  <c:v>0.14000000000000001</c:v>
                </c:pt>
                <c:pt idx="2">
                  <c:v>0.74</c:v>
                </c:pt>
                <c:pt idx="3">
                  <c:v>0.52</c:v>
                </c:pt>
                <c:pt idx="4">
                  <c:v>0.28000000000000003</c:v>
                </c:pt>
                <c:pt idx="5">
                  <c:v>0.21</c:v>
                </c:pt>
                <c:pt idx="6">
                  <c:v>0.09</c:v>
                </c:pt>
                <c:pt idx="7">
                  <c:v>0.17</c:v>
                </c:pt>
                <c:pt idx="8">
                  <c:v>0.15</c:v>
                </c:pt>
                <c:pt idx="9">
                  <c:v>0.14000000000000001</c:v>
                </c:pt>
                <c:pt idx="10">
                  <c:v>0.05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7E-4CFD-B330-E3852F39A0F4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0.23749999999999999</c:v>
                </c:pt>
                <c:pt idx="1">
                  <c:v>0.215</c:v>
                </c:pt>
                <c:pt idx="2">
                  <c:v>6.5000000000000002E-2</c:v>
                </c:pt>
                <c:pt idx="3">
                  <c:v>0.12</c:v>
                </c:pt>
                <c:pt idx="4">
                  <c:v>0.18</c:v>
                </c:pt>
                <c:pt idx="5">
                  <c:v>0.19750000000000001</c:v>
                </c:pt>
                <c:pt idx="6">
                  <c:v>0.22750000000000001</c:v>
                </c:pt>
                <c:pt idx="7">
                  <c:v>0.20749999999999999</c:v>
                </c:pt>
                <c:pt idx="8">
                  <c:v>0.21249999999999999</c:v>
                </c:pt>
                <c:pt idx="9">
                  <c:v>0.215</c:v>
                </c:pt>
                <c:pt idx="10">
                  <c:v>0.23749999999999999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7E-4CFD-B330-E3852F39A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68107720"/>
        <c:axId val="468112424"/>
      </c:barChart>
      <c:catAx>
        <c:axId val="468107720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68112424"/>
        <c:crosses val="autoZero"/>
        <c:auto val="1"/>
        <c:lblAlgn val="ctr"/>
        <c:lblOffset val="100"/>
        <c:noMultiLvlLbl val="0"/>
      </c:catAx>
      <c:valAx>
        <c:axId val="468112424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681077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13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0.23749999999999999</c:v>
                </c:pt>
                <c:pt idx="1">
                  <c:v>0.20500000000000002</c:v>
                </c:pt>
                <c:pt idx="2">
                  <c:v>9.7500000000000003E-2</c:v>
                </c:pt>
                <c:pt idx="3">
                  <c:v>0.16</c:v>
                </c:pt>
                <c:pt idx="4">
                  <c:v>0.20500000000000002</c:v>
                </c:pt>
                <c:pt idx="5">
                  <c:v>0.2175</c:v>
                </c:pt>
                <c:pt idx="6">
                  <c:v>0.23749999999999999</c:v>
                </c:pt>
                <c:pt idx="7">
                  <c:v>0.23</c:v>
                </c:pt>
                <c:pt idx="8">
                  <c:v>0.2225</c:v>
                </c:pt>
                <c:pt idx="9">
                  <c:v>0.185</c:v>
                </c:pt>
                <c:pt idx="10">
                  <c:v>0.245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36-423A-8E26-3FB526C0103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pl-PL" sz="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0.05</c:v>
                </c:pt>
                <c:pt idx="1">
                  <c:v>0.18</c:v>
                </c:pt>
                <c:pt idx="2">
                  <c:v>0.61</c:v>
                </c:pt>
                <c:pt idx="3">
                  <c:v>0.36</c:v>
                </c:pt>
                <c:pt idx="4">
                  <c:v>0.18</c:v>
                </c:pt>
                <c:pt idx="5">
                  <c:v>0.13</c:v>
                </c:pt>
                <c:pt idx="6">
                  <c:v>0.05</c:v>
                </c:pt>
                <c:pt idx="7">
                  <c:v>0.08</c:v>
                </c:pt>
                <c:pt idx="8">
                  <c:v>0.11</c:v>
                </c:pt>
                <c:pt idx="9">
                  <c:v>0.26</c:v>
                </c:pt>
                <c:pt idx="10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36-423A-8E26-3FB526C0103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0.23749999999999999</c:v>
                </c:pt>
                <c:pt idx="1">
                  <c:v>0.20500000000000002</c:v>
                </c:pt>
                <c:pt idx="2">
                  <c:v>9.7500000000000003E-2</c:v>
                </c:pt>
                <c:pt idx="3">
                  <c:v>0.16</c:v>
                </c:pt>
                <c:pt idx="4">
                  <c:v>0.20500000000000002</c:v>
                </c:pt>
                <c:pt idx="5">
                  <c:v>0.2175</c:v>
                </c:pt>
                <c:pt idx="6">
                  <c:v>0.23749999999999999</c:v>
                </c:pt>
                <c:pt idx="7">
                  <c:v>0.23</c:v>
                </c:pt>
                <c:pt idx="8">
                  <c:v>0.2225</c:v>
                </c:pt>
                <c:pt idx="9">
                  <c:v>0.185</c:v>
                </c:pt>
                <c:pt idx="10">
                  <c:v>0.245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36-423A-8E26-3FB526C0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68115952"/>
        <c:axId val="468109680"/>
      </c:barChart>
      <c:catAx>
        <c:axId val="468115952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68109680"/>
        <c:crosses val="autoZero"/>
        <c:auto val="1"/>
        <c:lblAlgn val="ctr"/>
        <c:lblOffset val="100"/>
        <c:noMultiLvlLbl val="0"/>
      </c:catAx>
      <c:valAx>
        <c:axId val="468109680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681159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l-PL" sz="800" b="1" u="none" strike="noStrike" kern="1200"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pl-PL"/>
    </a:p>
  </c:txPr>
  <c:externalData r:id="rId3">
    <c:autoUpdate val="0"/>
  </c:externalData>
</c:chartSpace>
</file>

<file path=ppt/charts/chart13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0.23749999999999999</c:v>
                </c:pt>
                <c:pt idx="1">
                  <c:v>0.20500000000000002</c:v>
                </c:pt>
                <c:pt idx="2">
                  <c:v>9.7500000000000003E-2</c:v>
                </c:pt>
                <c:pt idx="3">
                  <c:v>0.16250000000000001</c:v>
                </c:pt>
                <c:pt idx="4">
                  <c:v>0.2</c:v>
                </c:pt>
                <c:pt idx="5">
                  <c:v>0.22500000000000001</c:v>
                </c:pt>
                <c:pt idx="6">
                  <c:v>0.23499999999999999</c:v>
                </c:pt>
                <c:pt idx="7">
                  <c:v>0.22750000000000001</c:v>
                </c:pt>
                <c:pt idx="8">
                  <c:v>0.23</c:v>
                </c:pt>
                <c:pt idx="9">
                  <c:v>0.1925</c:v>
                </c:pt>
                <c:pt idx="10">
                  <c:v>0.245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7E-4CFD-B330-E3852F39A0F4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0.05</c:v>
                </c:pt>
                <c:pt idx="1">
                  <c:v>0.18</c:v>
                </c:pt>
                <c:pt idx="2">
                  <c:v>0.61</c:v>
                </c:pt>
                <c:pt idx="3">
                  <c:v>0.35</c:v>
                </c:pt>
                <c:pt idx="4">
                  <c:v>0.2</c:v>
                </c:pt>
                <c:pt idx="5">
                  <c:v>0.1</c:v>
                </c:pt>
                <c:pt idx="6">
                  <c:v>0.06</c:v>
                </c:pt>
                <c:pt idx="7">
                  <c:v>0.09</c:v>
                </c:pt>
                <c:pt idx="8">
                  <c:v>0.08</c:v>
                </c:pt>
                <c:pt idx="9">
                  <c:v>0.23</c:v>
                </c:pt>
                <c:pt idx="10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7E-4CFD-B330-E3852F39A0F4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0.23749999999999999</c:v>
                </c:pt>
                <c:pt idx="1">
                  <c:v>0.20500000000000002</c:v>
                </c:pt>
                <c:pt idx="2">
                  <c:v>9.7500000000000003E-2</c:v>
                </c:pt>
                <c:pt idx="3">
                  <c:v>0.16250000000000001</c:v>
                </c:pt>
                <c:pt idx="4">
                  <c:v>0.2</c:v>
                </c:pt>
                <c:pt idx="5">
                  <c:v>0.22500000000000001</c:v>
                </c:pt>
                <c:pt idx="6">
                  <c:v>0.23499999999999999</c:v>
                </c:pt>
                <c:pt idx="7">
                  <c:v>0.22750000000000001</c:v>
                </c:pt>
                <c:pt idx="8">
                  <c:v>0.23</c:v>
                </c:pt>
                <c:pt idx="9">
                  <c:v>0.1925</c:v>
                </c:pt>
                <c:pt idx="10">
                  <c:v>0.245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7E-4CFD-B330-E3852F39A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68113600"/>
        <c:axId val="468113992"/>
      </c:barChart>
      <c:catAx>
        <c:axId val="468113600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68113992"/>
        <c:crosses val="autoZero"/>
        <c:auto val="1"/>
        <c:lblAlgn val="ctr"/>
        <c:lblOffset val="100"/>
        <c:noMultiLvlLbl val="0"/>
      </c:catAx>
      <c:valAx>
        <c:axId val="468113992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681136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13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0.23499999999999999</c:v>
                </c:pt>
                <c:pt idx="1">
                  <c:v>0.21</c:v>
                </c:pt>
                <c:pt idx="2">
                  <c:v>6.25E-2</c:v>
                </c:pt>
                <c:pt idx="3">
                  <c:v>0.11249999999999999</c:v>
                </c:pt>
                <c:pt idx="4">
                  <c:v>0.17249999999999999</c:v>
                </c:pt>
                <c:pt idx="5">
                  <c:v>0.19750000000000001</c:v>
                </c:pt>
                <c:pt idx="6">
                  <c:v>0.22500000000000001</c:v>
                </c:pt>
                <c:pt idx="7">
                  <c:v>0.2225</c:v>
                </c:pt>
                <c:pt idx="8">
                  <c:v>0.20500000000000002</c:v>
                </c:pt>
                <c:pt idx="9">
                  <c:v>0.15</c:v>
                </c:pt>
                <c:pt idx="10">
                  <c:v>0.245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36-423A-8E26-3FB526C0103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pl-PL" sz="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0.06</c:v>
                </c:pt>
                <c:pt idx="1">
                  <c:v>0.16</c:v>
                </c:pt>
                <c:pt idx="2">
                  <c:v>0.75</c:v>
                </c:pt>
                <c:pt idx="3">
                  <c:v>0.55000000000000004</c:v>
                </c:pt>
                <c:pt idx="4">
                  <c:v>0.31</c:v>
                </c:pt>
                <c:pt idx="5">
                  <c:v>0.21</c:v>
                </c:pt>
                <c:pt idx="6">
                  <c:v>0.1</c:v>
                </c:pt>
                <c:pt idx="7">
                  <c:v>0.11</c:v>
                </c:pt>
                <c:pt idx="8">
                  <c:v>0.18</c:v>
                </c:pt>
                <c:pt idx="9">
                  <c:v>0.4</c:v>
                </c:pt>
                <c:pt idx="10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36-423A-8E26-3FB526C0103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0.23499999999999999</c:v>
                </c:pt>
                <c:pt idx="1">
                  <c:v>0.21</c:v>
                </c:pt>
                <c:pt idx="2">
                  <c:v>6.25E-2</c:v>
                </c:pt>
                <c:pt idx="3">
                  <c:v>0.11249999999999999</c:v>
                </c:pt>
                <c:pt idx="4">
                  <c:v>0.17249999999999999</c:v>
                </c:pt>
                <c:pt idx="5">
                  <c:v>0.19750000000000001</c:v>
                </c:pt>
                <c:pt idx="6">
                  <c:v>0.22500000000000001</c:v>
                </c:pt>
                <c:pt idx="7">
                  <c:v>0.2225</c:v>
                </c:pt>
                <c:pt idx="8">
                  <c:v>0.20500000000000002</c:v>
                </c:pt>
                <c:pt idx="9">
                  <c:v>0.15</c:v>
                </c:pt>
                <c:pt idx="10">
                  <c:v>0.245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36-423A-8E26-3FB526C0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68117912"/>
        <c:axId val="468118696"/>
      </c:barChart>
      <c:catAx>
        <c:axId val="468117912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68118696"/>
        <c:crosses val="autoZero"/>
        <c:auto val="1"/>
        <c:lblAlgn val="ctr"/>
        <c:lblOffset val="100"/>
        <c:noMultiLvlLbl val="0"/>
      </c:catAx>
      <c:valAx>
        <c:axId val="468118696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681179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l-PL" sz="800" b="1" u="none" strike="noStrike" kern="1200"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pl-PL"/>
    </a:p>
  </c:txPr>
  <c:externalData r:id="rId3">
    <c:autoUpdate val="0"/>
  </c:externalData>
</c:chartSpace>
</file>

<file path=ppt/charts/chart13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0.23249999999999998</c:v>
                </c:pt>
                <c:pt idx="1">
                  <c:v>0.215</c:v>
                </c:pt>
                <c:pt idx="2">
                  <c:v>7.7500000000000013E-2</c:v>
                </c:pt>
                <c:pt idx="3">
                  <c:v>0.13500000000000001</c:v>
                </c:pt>
                <c:pt idx="4">
                  <c:v>0.185</c:v>
                </c:pt>
                <c:pt idx="5">
                  <c:v>0.20500000000000002</c:v>
                </c:pt>
                <c:pt idx="6">
                  <c:v>0.22750000000000001</c:v>
                </c:pt>
                <c:pt idx="7">
                  <c:v>0.2225</c:v>
                </c:pt>
                <c:pt idx="8">
                  <c:v>0.21</c:v>
                </c:pt>
                <c:pt idx="9">
                  <c:v>0.1575</c:v>
                </c:pt>
                <c:pt idx="10">
                  <c:v>0.2475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7E-4CFD-B330-E3852F39A0F4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3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0-CFD7-49DE-AF5C-CD9E367E415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7.0000000000000007E-2</c:v>
                </c:pt>
                <c:pt idx="1">
                  <c:v>0.14000000000000001</c:v>
                </c:pt>
                <c:pt idx="2">
                  <c:v>0.69</c:v>
                </c:pt>
                <c:pt idx="3">
                  <c:v>0.46</c:v>
                </c:pt>
                <c:pt idx="4">
                  <c:v>0.26</c:v>
                </c:pt>
                <c:pt idx="5">
                  <c:v>0.18</c:v>
                </c:pt>
                <c:pt idx="6">
                  <c:v>0.09</c:v>
                </c:pt>
                <c:pt idx="7">
                  <c:v>0.11</c:v>
                </c:pt>
                <c:pt idx="8">
                  <c:v>0.16</c:v>
                </c:pt>
                <c:pt idx="9">
                  <c:v>0.37</c:v>
                </c:pt>
                <c:pt idx="10">
                  <c:v>0.01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7E-4CFD-B330-E3852F39A0F4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0.23249999999999998</c:v>
                </c:pt>
                <c:pt idx="1">
                  <c:v>0.215</c:v>
                </c:pt>
                <c:pt idx="2">
                  <c:v>7.7500000000000013E-2</c:v>
                </c:pt>
                <c:pt idx="3">
                  <c:v>0.13500000000000001</c:v>
                </c:pt>
                <c:pt idx="4">
                  <c:v>0.185</c:v>
                </c:pt>
                <c:pt idx="5">
                  <c:v>0.20500000000000002</c:v>
                </c:pt>
                <c:pt idx="6">
                  <c:v>0.22750000000000001</c:v>
                </c:pt>
                <c:pt idx="7">
                  <c:v>0.2225</c:v>
                </c:pt>
                <c:pt idx="8">
                  <c:v>0.21</c:v>
                </c:pt>
                <c:pt idx="9">
                  <c:v>0.1575</c:v>
                </c:pt>
                <c:pt idx="10">
                  <c:v>0.2475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7E-4CFD-B330-E3852F39A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68110856"/>
        <c:axId val="468119480"/>
      </c:barChart>
      <c:catAx>
        <c:axId val="468110856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68119480"/>
        <c:crosses val="autoZero"/>
        <c:auto val="1"/>
        <c:lblAlgn val="ctr"/>
        <c:lblOffset val="100"/>
        <c:noMultiLvlLbl val="0"/>
      </c:catAx>
      <c:valAx>
        <c:axId val="468119480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681108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13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0.14500000000000002</c:v>
                </c:pt>
                <c:pt idx="1">
                  <c:v>9.7500000000000003E-2</c:v>
                </c:pt>
                <c:pt idx="2">
                  <c:v>3.2500000000000001E-2</c:v>
                </c:pt>
                <c:pt idx="3">
                  <c:v>5.7499999999999996E-2</c:v>
                </c:pt>
                <c:pt idx="4">
                  <c:v>0.11749999999999999</c:v>
                </c:pt>
                <c:pt idx="5">
                  <c:v>0.14500000000000002</c:v>
                </c:pt>
                <c:pt idx="6">
                  <c:v>0.155</c:v>
                </c:pt>
                <c:pt idx="7">
                  <c:v>0.22500000000000001</c:v>
                </c:pt>
                <c:pt idx="8">
                  <c:v>0.1525</c:v>
                </c:pt>
                <c:pt idx="9">
                  <c:v>0.16999999999999998</c:v>
                </c:pt>
                <c:pt idx="10">
                  <c:v>0.23749999999999999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36-423A-8E26-3FB526C0103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pl-PL" sz="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0.42</c:v>
                </c:pt>
                <c:pt idx="1">
                  <c:v>0.61</c:v>
                </c:pt>
                <c:pt idx="2">
                  <c:v>0.87</c:v>
                </c:pt>
                <c:pt idx="3">
                  <c:v>0.77</c:v>
                </c:pt>
                <c:pt idx="4">
                  <c:v>0.53</c:v>
                </c:pt>
                <c:pt idx="5">
                  <c:v>0.42</c:v>
                </c:pt>
                <c:pt idx="6">
                  <c:v>0.38</c:v>
                </c:pt>
                <c:pt idx="7">
                  <c:v>0.1</c:v>
                </c:pt>
                <c:pt idx="8">
                  <c:v>0.39</c:v>
                </c:pt>
                <c:pt idx="9">
                  <c:v>0.32</c:v>
                </c:pt>
                <c:pt idx="10">
                  <c:v>0.05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36-423A-8E26-3FB526C0103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0.14500000000000002</c:v>
                </c:pt>
                <c:pt idx="1">
                  <c:v>9.7500000000000003E-2</c:v>
                </c:pt>
                <c:pt idx="2">
                  <c:v>3.2500000000000001E-2</c:v>
                </c:pt>
                <c:pt idx="3">
                  <c:v>5.7499999999999996E-2</c:v>
                </c:pt>
                <c:pt idx="4">
                  <c:v>0.11749999999999999</c:v>
                </c:pt>
                <c:pt idx="5">
                  <c:v>0.14500000000000002</c:v>
                </c:pt>
                <c:pt idx="6">
                  <c:v>0.155</c:v>
                </c:pt>
                <c:pt idx="7">
                  <c:v>0.22500000000000001</c:v>
                </c:pt>
                <c:pt idx="8">
                  <c:v>0.1525</c:v>
                </c:pt>
                <c:pt idx="9">
                  <c:v>0.16999999999999998</c:v>
                </c:pt>
                <c:pt idx="10">
                  <c:v>0.23749999999999999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36-423A-8E26-3FB526C0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68112032"/>
        <c:axId val="468107328"/>
      </c:barChart>
      <c:catAx>
        <c:axId val="468112032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68107328"/>
        <c:crosses val="autoZero"/>
        <c:auto val="1"/>
        <c:lblAlgn val="ctr"/>
        <c:lblOffset val="100"/>
        <c:noMultiLvlLbl val="0"/>
      </c:catAx>
      <c:valAx>
        <c:axId val="468107328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681120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l-PL" sz="800" b="1" u="none" strike="noStrike" kern="1200"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pl-PL"/>
    </a:p>
  </c:txPr>
  <c:externalData r:id="rId3">
    <c:autoUpdate val="0"/>
  </c:externalData>
</c:chartSpace>
</file>

<file path=ppt/charts/chart13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0.125</c:v>
                </c:pt>
                <c:pt idx="1">
                  <c:v>0.09</c:v>
                </c:pt>
                <c:pt idx="2">
                  <c:v>3.5000000000000003E-2</c:v>
                </c:pt>
                <c:pt idx="3">
                  <c:v>4.9999999999999989E-2</c:v>
                </c:pt>
                <c:pt idx="4">
                  <c:v>0.1</c:v>
                </c:pt>
                <c:pt idx="5">
                  <c:v>0.1275</c:v>
                </c:pt>
                <c:pt idx="6">
                  <c:v>0.14500000000000002</c:v>
                </c:pt>
                <c:pt idx="7">
                  <c:v>0.215</c:v>
                </c:pt>
                <c:pt idx="8">
                  <c:v>0.14000000000000001</c:v>
                </c:pt>
                <c:pt idx="9">
                  <c:v>0.17249999999999999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7E-4CFD-B330-E3852F39A0F4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0.5</c:v>
                </c:pt>
                <c:pt idx="1">
                  <c:v>0.64</c:v>
                </c:pt>
                <c:pt idx="2">
                  <c:v>0.86</c:v>
                </c:pt>
                <c:pt idx="3">
                  <c:v>0.8</c:v>
                </c:pt>
                <c:pt idx="4">
                  <c:v>0.6</c:v>
                </c:pt>
                <c:pt idx="5">
                  <c:v>0.49</c:v>
                </c:pt>
                <c:pt idx="6">
                  <c:v>0.42</c:v>
                </c:pt>
                <c:pt idx="7">
                  <c:v>0.14000000000000001</c:v>
                </c:pt>
                <c:pt idx="8">
                  <c:v>0.44</c:v>
                </c:pt>
                <c:pt idx="9">
                  <c:v>0.31</c:v>
                </c:pt>
                <c:pt idx="10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7E-4CFD-B330-E3852F39A0F4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0.125</c:v>
                </c:pt>
                <c:pt idx="1">
                  <c:v>0.09</c:v>
                </c:pt>
                <c:pt idx="2">
                  <c:v>3.5000000000000003E-2</c:v>
                </c:pt>
                <c:pt idx="3">
                  <c:v>4.9999999999999989E-2</c:v>
                </c:pt>
                <c:pt idx="4">
                  <c:v>0.1</c:v>
                </c:pt>
                <c:pt idx="5">
                  <c:v>0.1275</c:v>
                </c:pt>
                <c:pt idx="6">
                  <c:v>0.14500000000000002</c:v>
                </c:pt>
                <c:pt idx="7">
                  <c:v>0.215</c:v>
                </c:pt>
                <c:pt idx="8">
                  <c:v>0.14000000000000001</c:v>
                </c:pt>
                <c:pt idx="9">
                  <c:v>0.17249999999999999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7E-4CFD-B330-E3852F39A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68109288"/>
        <c:axId val="468119872"/>
      </c:barChart>
      <c:catAx>
        <c:axId val="468109288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68119872"/>
        <c:crosses val="autoZero"/>
        <c:auto val="1"/>
        <c:lblAlgn val="ctr"/>
        <c:lblOffset val="100"/>
        <c:noMultiLvlLbl val="0"/>
      </c:catAx>
      <c:valAx>
        <c:axId val="468119872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681092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13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0.20500000000000002</c:v>
                </c:pt>
                <c:pt idx="1">
                  <c:v>0.155</c:v>
                </c:pt>
                <c:pt idx="2">
                  <c:v>3.7500000000000006E-2</c:v>
                </c:pt>
                <c:pt idx="3">
                  <c:v>8.4999999999999992E-2</c:v>
                </c:pt>
                <c:pt idx="4">
                  <c:v>0.14500000000000002</c:v>
                </c:pt>
                <c:pt idx="5">
                  <c:v>0.17499999999999999</c:v>
                </c:pt>
                <c:pt idx="6">
                  <c:v>0.20250000000000001</c:v>
                </c:pt>
                <c:pt idx="7">
                  <c:v>0.22500000000000001</c:v>
                </c:pt>
                <c:pt idx="8">
                  <c:v>0.185</c:v>
                </c:pt>
                <c:pt idx="9">
                  <c:v>0.20250000000000001</c:v>
                </c:pt>
                <c:pt idx="10">
                  <c:v>0.24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36-423A-8E26-3FB526C0103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pl-PL" sz="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0.18</c:v>
                </c:pt>
                <c:pt idx="1">
                  <c:v>0.38</c:v>
                </c:pt>
                <c:pt idx="2">
                  <c:v>0.85</c:v>
                </c:pt>
                <c:pt idx="3">
                  <c:v>0.66</c:v>
                </c:pt>
                <c:pt idx="4">
                  <c:v>0.42</c:v>
                </c:pt>
                <c:pt idx="5">
                  <c:v>0.3</c:v>
                </c:pt>
                <c:pt idx="6">
                  <c:v>0.19</c:v>
                </c:pt>
                <c:pt idx="7">
                  <c:v>0.1</c:v>
                </c:pt>
                <c:pt idx="8">
                  <c:v>0.26</c:v>
                </c:pt>
                <c:pt idx="9">
                  <c:v>0.19</c:v>
                </c:pt>
                <c:pt idx="10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36-423A-8E26-3FB526C0103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0.20500000000000002</c:v>
                </c:pt>
                <c:pt idx="1">
                  <c:v>0.155</c:v>
                </c:pt>
                <c:pt idx="2">
                  <c:v>3.7500000000000006E-2</c:v>
                </c:pt>
                <c:pt idx="3">
                  <c:v>8.4999999999999992E-2</c:v>
                </c:pt>
                <c:pt idx="4">
                  <c:v>0.14500000000000002</c:v>
                </c:pt>
                <c:pt idx="5">
                  <c:v>0.17499999999999999</c:v>
                </c:pt>
                <c:pt idx="6">
                  <c:v>0.20250000000000001</c:v>
                </c:pt>
                <c:pt idx="7">
                  <c:v>0.22500000000000001</c:v>
                </c:pt>
                <c:pt idx="8">
                  <c:v>0.185</c:v>
                </c:pt>
                <c:pt idx="9">
                  <c:v>0.20250000000000001</c:v>
                </c:pt>
                <c:pt idx="10">
                  <c:v>0.24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36-423A-8E26-3FB526C0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68120656"/>
        <c:axId val="468121048"/>
      </c:barChart>
      <c:catAx>
        <c:axId val="468120656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68121048"/>
        <c:crosses val="autoZero"/>
        <c:auto val="1"/>
        <c:lblAlgn val="ctr"/>
        <c:lblOffset val="100"/>
        <c:noMultiLvlLbl val="0"/>
      </c:catAx>
      <c:valAx>
        <c:axId val="468121048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681206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l-PL" sz="800" b="1" u="none" strike="noStrike" kern="1200"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pl-PL"/>
    </a:p>
  </c:txPr>
  <c:externalData r:id="rId3">
    <c:autoUpdate val="0"/>
  </c:externalData>
</c:chartSpace>
</file>

<file path=ppt/charts/chart13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0.21249999999999999</c:v>
                </c:pt>
                <c:pt idx="1">
                  <c:v>0.16250000000000001</c:v>
                </c:pt>
                <c:pt idx="2">
                  <c:v>4.9999999999999989E-2</c:v>
                </c:pt>
                <c:pt idx="3">
                  <c:v>0.09</c:v>
                </c:pt>
                <c:pt idx="4">
                  <c:v>0.14500000000000002</c:v>
                </c:pt>
                <c:pt idx="5">
                  <c:v>0.16999999999999998</c:v>
                </c:pt>
                <c:pt idx="6">
                  <c:v>0.19</c:v>
                </c:pt>
                <c:pt idx="7">
                  <c:v>0.23249999999999998</c:v>
                </c:pt>
                <c:pt idx="8">
                  <c:v>0.185</c:v>
                </c:pt>
                <c:pt idx="9">
                  <c:v>0.22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7E-4CFD-B330-E3852F39A0F4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9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0-5E91-47B7-A449-9CC566264A1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0.15</c:v>
                </c:pt>
                <c:pt idx="1">
                  <c:v>0.35</c:v>
                </c:pt>
                <c:pt idx="2">
                  <c:v>0.8</c:v>
                </c:pt>
                <c:pt idx="3">
                  <c:v>0.64</c:v>
                </c:pt>
                <c:pt idx="4">
                  <c:v>0.42</c:v>
                </c:pt>
                <c:pt idx="5">
                  <c:v>0.32</c:v>
                </c:pt>
                <c:pt idx="6">
                  <c:v>0.24</c:v>
                </c:pt>
                <c:pt idx="7">
                  <c:v>7.0000000000000007E-2</c:v>
                </c:pt>
                <c:pt idx="8">
                  <c:v>0.26</c:v>
                </c:pt>
                <c:pt idx="9">
                  <c:v>0.12</c:v>
                </c:pt>
                <c:pt idx="10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7E-4CFD-B330-E3852F39A0F4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0.21249999999999999</c:v>
                </c:pt>
                <c:pt idx="1">
                  <c:v>0.16250000000000001</c:v>
                </c:pt>
                <c:pt idx="2">
                  <c:v>4.9999999999999989E-2</c:v>
                </c:pt>
                <c:pt idx="3">
                  <c:v>0.09</c:v>
                </c:pt>
                <c:pt idx="4">
                  <c:v>0.14500000000000002</c:v>
                </c:pt>
                <c:pt idx="5">
                  <c:v>0.16999999999999998</c:v>
                </c:pt>
                <c:pt idx="6">
                  <c:v>0.19</c:v>
                </c:pt>
                <c:pt idx="7">
                  <c:v>0.23249999999999998</c:v>
                </c:pt>
                <c:pt idx="8">
                  <c:v>0.185</c:v>
                </c:pt>
                <c:pt idx="9">
                  <c:v>0.22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7E-4CFD-B330-E3852F39A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68121832"/>
        <c:axId val="468122616"/>
      </c:barChart>
      <c:catAx>
        <c:axId val="468121832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68122616"/>
        <c:crosses val="autoZero"/>
        <c:auto val="1"/>
        <c:lblAlgn val="ctr"/>
        <c:lblOffset val="100"/>
        <c:noMultiLvlLbl val="0"/>
      </c:catAx>
      <c:valAx>
        <c:axId val="468122616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681218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1"/>
    <c:plotArea>
      <c:layout>
        <c:manualLayout>
          <c:layoutTarget val="inner"/>
          <c:xMode val="edge"/>
          <c:yMode val="edge"/>
          <c:x val="8.5717211813364905E-2"/>
          <c:y val="0"/>
          <c:w val="0.98756803547704686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zazwyczaj</c:v>
                </c:pt>
              </c:strCache>
            </c:strRef>
          </c:tx>
          <c:spPr>
            <a:solidFill>
              <a:srgbClr val="84AEC6"/>
            </a:solidFill>
            <a:ln>
              <a:noFill/>
            </a:ln>
            <a:effectLst/>
          </c:spPr>
          <c:invertIfNegative val="0"/>
          <c:dLbls>
            <c:dLbl>
              <c:idx val="2"/>
              <c:numFmt formatCode="0%" sourceLinked="0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none" lIns="38100" tIns="19050" rIns="38100" bIns="19050" anchor="ctr" anchorCtr="1">
                  <a:spAutoFit/>
                </a:bodyPr>
                <a:lstStyle/>
                <a:p>
                  <a:pPr>
                    <a:defRPr sz="1050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648B-460E-A438-D55B830BD26E}"/>
                </c:ext>
              </c:extLst>
            </c:dLbl>
            <c:dLbl>
              <c:idx val="7"/>
              <c:numFmt formatCode="0%" sourceLinked="0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none" lIns="38100" tIns="19050" rIns="38100" bIns="19050" anchor="ctr" anchorCtr="1">
                  <a:spAutoFit/>
                </a:bodyPr>
                <a:lstStyle/>
                <a:p>
                  <a:pPr>
                    <a:defRPr sz="1050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1-648B-460E-A438-D55B830BD26E}"/>
                </c:ext>
              </c:extLst>
            </c:dLbl>
            <c:dLbl>
              <c:idx val="9"/>
              <c:numFmt formatCode="0%" sourceLinked="0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none" lIns="38100" tIns="19050" rIns="38100" bIns="19050" anchor="ctr" anchorCtr="1">
                  <a:spAutoFit/>
                </a:bodyPr>
                <a:lstStyle/>
                <a:p>
                  <a:pPr>
                    <a:defRPr sz="1050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2-648B-460E-A438-D55B830BD26E}"/>
                </c:ext>
              </c:extLst>
            </c:dLbl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non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Arkusz1!$A$2:$A$15</c:f>
              <c:strCache>
                <c:ptCount val="14"/>
                <c:pt idx="0">
                  <c:v>Wędliny na kanapkę inne niż kiełbasa - na wagę lub paczkowane, w plastrach lub w kawałkach (np. szynka, polędwica, baleron, mortadela, salami, boczek, mielonka itd.)</c:v>
                </c:pt>
                <c:pt idx="1">
                  <c:v>Warzywa i owoce</c:v>
                </c:pt>
                <c:pt idx="2">
                  <c:v>Ryże i makarony</c:v>
                </c:pt>
                <c:pt idx="3">
                  <c:v>Kiełbasy tradycyjne - na wagę lub paczkowane (np. śląska, podwawelska, zwyczajna, toruńska itd.)</c:v>
                </c:pt>
                <c:pt idx="4">
                  <c:v>Parówki - na wagę lub paczkowane</c:v>
                </c:pt>
                <c:pt idx="5">
                  <c:v>Kiełbasy suche i podsuszane – na wagę lub paczkowane, w plastrach lub w kawałkach (np. krakowska sucha, żywiecka, myśliwska itd.)</c:v>
                </c:pt>
                <c:pt idx="6">
                  <c:v>Kabanosy - na wagę lub paczkowane</c:v>
                </c:pt>
                <c:pt idx="7">
                  <c:v>Warzywa konserwowe w słoiku lub puszce</c:v>
                </c:pt>
                <c:pt idx="8">
                  <c:v>Dania mrożone</c:v>
                </c:pt>
                <c:pt idx="9">
                  <c:v>Fixy w proszku</c:v>
                </c:pt>
                <c:pt idx="10">
                  <c:v>Konserwy mięsne (np. mielonka tyrolska, konserwa turystyczna, gulasz angielski itd.)</c:v>
                </c:pt>
                <c:pt idx="11">
                  <c:v>Dania gotowe</c:v>
                </c:pt>
                <c:pt idx="12">
                  <c:v>Półprodukty mięsne lub drobiowe przygotowane do gotowania, pieczenia lub na grilla (np. mięso w posypce, w marynacie, wolno gotowane)</c:v>
                </c:pt>
                <c:pt idx="13">
                  <c:v>Produkty mięsne lub drobiowe gotowe do spożycia po podgrzaniu (np. nuggetsy, kotlety panierowane, kotlety do hamburgerów)</c:v>
                </c:pt>
              </c:strCache>
            </c:strRef>
          </c:cat>
          <c:val>
            <c:numRef>
              <c:f>Arkusz1!$B$2:$B$15</c:f>
              <c:numCache>
                <c:formatCode>###0.0%</c:formatCode>
                <c:ptCount val="14"/>
                <c:pt idx="0">
                  <c:v>0.75</c:v>
                </c:pt>
                <c:pt idx="1">
                  <c:v>0.71</c:v>
                </c:pt>
                <c:pt idx="2">
                  <c:v>0.67</c:v>
                </c:pt>
                <c:pt idx="3">
                  <c:v>0.64</c:v>
                </c:pt>
                <c:pt idx="4">
                  <c:v>0.63</c:v>
                </c:pt>
                <c:pt idx="5">
                  <c:v>0.55000000000000004</c:v>
                </c:pt>
                <c:pt idx="6">
                  <c:v>0.5</c:v>
                </c:pt>
                <c:pt idx="7">
                  <c:v>0.5</c:v>
                </c:pt>
                <c:pt idx="8">
                  <c:v>0.4</c:v>
                </c:pt>
                <c:pt idx="9">
                  <c:v>0.31</c:v>
                </c:pt>
                <c:pt idx="10">
                  <c:v>0.3</c:v>
                </c:pt>
                <c:pt idx="11">
                  <c:v>0.28999999999999998</c:v>
                </c:pt>
                <c:pt idx="12">
                  <c:v>0.24</c:v>
                </c:pt>
                <c:pt idx="13">
                  <c:v>0.23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560-4D24-BE11-0289BCF7242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376254360"/>
        <c:axId val="376251224"/>
      </c:barChart>
      <c:catAx>
        <c:axId val="376254360"/>
        <c:scaling>
          <c:orientation val="maxMin"/>
        </c:scaling>
        <c:delete val="1"/>
        <c:axPos val="l"/>
        <c:numFmt formatCode="General" sourceLinked="1"/>
        <c:majorTickMark val="out"/>
        <c:minorTickMark val="none"/>
        <c:tickLblPos val="nextTo"/>
        <c:crossAx val="376251224"/>
        <c:crosses val="autoZero"/>
        <c:auto val="1"/>
        <c:lblAlgn val="ctr"/>
        <c:lblOffset val="100"/>
        <c:noMultiLvlLbl val="0"/>
      </c:catAx>
      <c:valAx>
        <c:axId val="376251224"/>
        <c:scaling>
          <c:orientation val="minMax"/>
          <c:max val="1.2"/>
        </c:scaling>
        <c:delete val="1"/>
        <c:axPos val="b"/>
        <c:numFmt formatCode="###0.0%" sourceLinked="1"/>
        <c:majorTickMark val="out"/>
        <c:minorTickMark val="none"/>
        <c:tickLblPos val="nextTo"/>
        <c:crossAx val="376254360"/>
        <c:crosses val="max"/>
        <c:crossBetween val="between"/>
        <c:majorUnit val="0.2"/>
      </c:valAx>
      <c:spPr>
        <a:noFill/>
        <a:ln w="2540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8095198861613109E-2"/>
          <c:y val="0"/>
          <c:w val="0.97190480113838695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Arkusz1!$B$2:$B$8</c:f>
              <c:numCache>
                <c:formatCode>0%</c:formatCode>
                <c:ptCount val="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Arkusz1!$C$2:$C$8</c:f>
              <c:numCache>
                <c:formatCode>0%</c:formatCode>
                <c:ptCount val="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Arkusz1!$D$2:$D$8</c:f>
              <c:numCache>
                <c:formatCode>0%</c:formatCode>
                <c:ptCount val="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7AD-448A-BB4D-1967CBAD8218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Arkusz1!$E$2:$E$8</c:f>
              <c:numCache>
                <c:formatCode>0%</c:formatCode>
                <c:ptCount val="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459-4BDC-9553-89EEACEBE6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376252008"/>
        <c:axId val="376257888"/>
      </c:barChart>
      <c:catAx>
        <c:axId val="376252008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76257888"/>
        <c:crosses val="autoZero"/>
        <c:auto val="1"/>
        <c:lblAlgn val="ctr"/>
        <c:lblOffset val="100"/>
        <c:noMultiLvlLbl val="0"/>
      </c:catAx>
      <c:valAx>
        <c:axId val="376257888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3762520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7500977344738879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dLbl>
              <c:idx val="1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2D4E-48BA-8C7E-E9006683EEC7}"/>
                </c:ext>
              </c:extLst>
            </c:dLbl>
            <c:dLbl>
              <c:idx val="4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1-2D4E-48BA-8C7E-E9006683EEC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Arkusz1!$B$2:$B$8</c:f>
              <c:numCache>
                <c:formatCode>0%</c:formatCode>
                <c:ptCount val="7"/>
                <c:pt idx="0">
                  <c:v>0.38</c:v>
                </c:pt>
                <c:pt idx="1">
                  <c:v>0.54</c:v>
                </c:pt>
                <c:pt idx="2">
                  <c:v>0.28000000000000003</c:v>
                </c:pt>
                <c:pt idx="3">
                  <c:v>0.28999999999999998</c:v>
                </c:pt>
                <c:pt idx="4">
                  <c:v>0.45</c:v>
                </c:pt>
                <c:pt idx="5">
                  <c:v>0.09</c:v>
                </c:pt>
                <c:pt idx="6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Arkusz1!$C$2:$C$8</c:f>
              <c:numCache>
                <c:formatCode>0%</c:formatCode>
                <c:ptCount val="7"/>
                <c:pt idx="0">
                  <c:v>0.37</c:v>
                </c:pt>
                <c:pt idx="1">
                  <c:v>0.47</c:v>
                </c:pt>
                <c:pt idx="2">
                  <c:v>0.27</c:v>
                </c:pt>
                <c:pt idx="3">
                  <c:v>0.31</c:v>
                </c:pt>
                <c:pt idx="4">
                  <c:v>0.34</c:v>
                </c:pt>
                <c:pt idx="5">
                  <c:v>0.1</c:v>
                </c:pt>
                <c:pt idx="6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Arkusz1!$D$2:$D$8</c:f>
              <c:numCache>
                <c:formatCode>0%</c:formatCode>
                <c:ptCount val="7"/>
                <c:pt idx="0">
                  <c:v>0.37</c:v>
                </c:pt>
                <c:pt idx="1">
                  <c:v>0.38</c:v>
                </c:pt>
                <c:pt idx="2">
                  <c:v>0.26</c:v>
                </c:pt>
                <c:pt idx="3">
                  <c:v>0.24</c:v>
                </c:pt>
                <c:pt idx="4">
                  <c:v>0.26</c:v>
                </c:pt>
                <c:pt idx="5">
                  <c:v>0.08</c:v>
                </c:pt>
                <c:pt idx="6">
                  <c:v>0.01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E16-454F-91CF-CA286CA03EAA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Arkusz1!$E$2:$E$8</c:f>
              <c:numCache>
                <c:formatCode>0%</c:formatCode>
                <c:ptCount val="7"/>
                <c:pt idx="0">
                  <c:v>0.45</c:v>
                </c:pt>
                <c:pt idx="1">
                  <c:v>0.4</c:v>
                </c:pt>
                <c:pt idx="2">
                  <c:v>0.26</c:v>
                </c:pt>
                <c:pt idx="3">
                  <c:v>0.28000000000000003</c:v>
                </c:pt>
                <c:pt idx="4">
                  <c:v>0.33</c:v>
                </c:pt>
                <c:pt idx="5">
                  <c:v>7.0000000000000007E-2</c:v>
                </c:pt>
                <c:pt idx="6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30C-4715-8A6A-B9E5E1A9153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376250440"/>
        <c:axId val="376250832"/>
      </c:barChart>
      <c:catAx>
        <c:axId val="376250440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76250832"/>
        <c:crosses val="autoZero"/>
        <c:auto val="1"/>
        <c:lblAlgn val="ctr"/>
        <c:lblOffset val="100"/>
        <c:noMultiLvlLbl val="0"/>
      </c:catAx>
      <c:valAx>
        <c:axId val="376250832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3762504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3.2964556612555554E-2"/>
          <c:w val="0.98756803547704652"/>
          <c:h val="0.8446066847023928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 2022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Arkusz1!$A$2:$A$8</c:f>
              <c:numCache>
                <c:formatCode>General</c:formatCode>
                <c:ptCount val="7"/>
              </c:numCache>
            </c:numRef>
          </c:cat>
          <c:val>
            <c:numRef>
              <c:f>Arkusz1!$B$2:$B$8</c:f>
              <c:numCache>
                <c:formatCode>General</c:formatCode>
                <c:ptCount val="7"/>
              </c:numCache>
            </c:numRef>
          </c:val>
          <c:extLst>
            <c:ext xmlns:c16="http://schemas.microsoft.com/office/drawing/2014/chart" uri="{C3380CC4-5D6E-409C-BE32-E72D297353CC}">
              <c16:uniqueId val="{00000000-5FA3-40E8-9EDF-8AEA23DB18C9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 2022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Arkusz1!$A$2:$A$8</c:f>
              <c:numCache>
                <c:formatCode>General</c:formatCode>
                <c:ptCount val="7"/>
              </c:numCache>
            </c:numRef>
          </c:cat>
          <c:val>
            <c:numRef>
              <c:f>Arkusz1!$C$2:$C$8</c:f>
              <c:numCache>
                <c:formatCode>General</c:formatCode>
                <c:ptCount val="7"/>
              </c:numCache>
            </c:numRef>
          </c:val>
          <c:extLst>
            <c:ext xmlns:c16="http://schemas.microsoft.com/office/drawing/2014/chart" uri="{C3380CC4-5D6E-409C-BE32-E72D297353CC}">
              <c16:uniqueId val="{00000001-5FA3-40E8-9EDF-8AEA23DB18C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 2022</c:v>
                </c:pt>
              </c:strCache>
            </c:strRef>
          </c:tx>
          <c:spPr>
            <a:solidFill>
              <a:schemeClr val="accent6">
                <a:tint val="86000"/>
              </a:schemeClr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Arkusz1!$A$2:$A$8</c:f>
              <c:numCache>
                <c:formatCode>General</c:formatCode>
                <c:ptCount val="7"/>
              </c:numCache>
            </c:numRef>
          </c:cat>
          <c:val>
            <c:numRef>
              <c:f>Arkusz1!$D$2:$D$8</c:f>
              <c:numCache>
                <c:formatCode>General</c:formatCode>
                <c:ptCount val="7"/>
              </c:numCache>
            </c:numRef>
          </c:val>
          <c:extLst>
            <c:ext xmlns:c16="http://schemas.microsoft.com/office/drawing/2014/chart" uri="{C3380CC4-5D6E-409C-BE32-E72D297353CC}">
              <c16:uniqueId val="{00000000-A8F2-4598-B9B4-3E916423067C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Q4 2021</c:v>
                </c:pt>
              </c:strCache>
            </c:strRef>
          </c:tx>
          <c:spPr>
            <a:solidFill>
              <a:schemeClr val="accent6">
                <a:tint val="58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Arkusz1!$A$2:$A$8</c:f>
              <c:numCache>
                <c:formatCode>General</c:formatCode>
                <c:ptCount val="7"/>
              </c:numCache>
            </c:numRef>
          </c:cat>
          <c:val>
            <c:numRef>
              <c:f>Arkusz1!$E$2:$E$8</c:f>
              <c:numCache>
                <c:formatCode>General</c:formatCode>
                <c:ptCount val="7"/>
              </c:numCache>
            </c:numRef>
          </c:val>
          <c:extLst>
            <c:ext xmlns:c16="http://schemas.microsoft.com/office/drawing/2014/chart" uri="{C3380CC4-5D6E-409C-BE32-E72D297353CC}">
              <c16:uniqueId val="{00000000-EE44-4DF3-B864-CB030F68C34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376253968"/>
        <c:axId val="376253576"/>
      </c:barChart>
      <c:catAx>
        <c:axId val="37625396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376253576"/>
        <c:crosses val="autoZero"/>
        <c:auto val="1"/>
        <c:lblAlgn val="ctr"/>
        <c:lblOffset val="100"/>
        <c:noMultiLvlLbl val="0"/>
      </c:catAx>
      <c:valAx>
        <c:axId val="37625357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one"/>
        <c:crossAx val="3762539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4.0502516325550457E-2"/>
          <c:y val="0.54668064052255727"/>
          <c:w val="0.85955990188582554"/>
          <c:h val="0.3790304418825708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l-PL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050"/>
      </a:pPr>
      <a:endParaRPr lang="pl-PL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28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Arkusz1!$B$2:$B$8</c:f>
              <c:numCache>
                <c:formatCode>0%</c:formatCode>
                <c:ptCount val="7"/>
                <c:pt idx="0">
                  <c:v>0.38</c:v>
                </c:pt>
                <c:pt idx="1">
                  <c:v>0.45</c:v>
                </c:pt>
                <c:pt idx="2">
                  <c:v>0.27</c:v>
                </c:pt>
                <c:pt idx="3">
                  <c:v>0.24</c:v>
                </c:pt>
                <c:pt idx="4">
                  <c:v>0.3</c:v>
                </c:pt>
                <c:pt idx="5">
                  <c:v>0.05</c:v>
                </c:pt>
                <c:pt idx="6">
                  <c:v>0.05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Arkusz1!$C$2:$C$8</c:f>
              <c:numCache>
                <c:formatCode>0%</c:formatCode>
                <c:ptCount val="7"/>
                <c:pt idx="0">
                  <c:v>0.41</c:v>
                </c:pt>
                <c:pt idx="1">
                  <c:v>0.55000000000000004</c:v>
                </c:pt>
                <c:pt idx="2">
                  <c:v>0.3</c:v>
                </c:pt>
                <c:pt idx="3">
                  <c:v>0.25</c:v>
                </c:pt>
                <c:pt idx="4">
                  <c:v>0.37</c:v>
                </c:pt>
                <c:pt idx="5">
                  <c:v>7.0000000000000007E-2</c:v>
                </c:pt>
                <c:pt idx="6">
                  <c:v>0.01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Arkusz1!$D$2:$D$8</c:f>
              <c:numCache>
                <c:formatCode>0%</c:formatCode>
                <c:ptCount val="7"/>
                <c:pt idx="0">
                  <c:v>0.45</c:v>
                </c:pt>
                <c:pt idx="1">
                  <c:v>0.42</c:v>
                </c:pt>
                <c:pt idx="2">
                  <c:v>0.27</c:v>
                </c:pt>
                <c:pt idx="3">
                  <c:v>0.24</c:v>
                </c:pt>
                <c:pt idx="4">
                  <c:v>0.28999999999999998</c:v>
                </c:pt>
                <c:pt idx="5">
                  <c:v>0.11</c:v>
                </c:pt>
                <c:pt idx="6">
                  <c:v>0.06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55C-4293-8751-1151D9CDD45F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Arkusz1!$E$2:$E$8</c:f>
              <c:numCache>
                <c:formatCode>0%</c:formatCode>
                <c:ptCount val="7"/>
                <c:pt idx="0">
                  <c:v>0.46</c:v>
                </c:pt>
                <c:pt idx="1">
                  <c:v>0.45</c:v>
                </c:pt>
                <c:pt idx="2">
                  <c:v>0.26</c:v>
                </c:pt>
                <c:pt idx="3">
                  <c:v>0.25</c:v>
                </c:pt>
                <c:pt idx="4">
                  <c:v>0.3</c:v>
                </c:pt>
                <c:pt idx="5">
                  <c:v>0.09</c:v>
                </c:pt>
                <c:pt idx="6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2DF-476E-BC47-0A9596546A4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379027600"/>
        <c:axId val="379029952"/>
      </c:barChart>
      <c:catAx>
        <c:axId val="379027600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79029952"/>
        <c:crosses val="autoZero"/>
        <c:auto val="1"/>
        <c:lblAlgn val="ctr"/>
        <c:lblOffset val="100"/>
        <c:noMultiLvlLbl val="0"/>
      </c:catAx>
      <c:valAx>
        <c:axId val="379029952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3790276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9742461369205379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 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Arkusz1!$B$2:$B$8</c:f>
              <c:numCache>
                <c:formatCode>0%</c:formatCode>
                <c:ptCount val="7"/>
                <c:pt idx="0">
                  <c:v>0.39</c:v>
                </c:pt>
                <c:pt idx="1">
                  <c:v>0.41</c:v>
                </c:pt>
                <c:pt idx="2">
                  <c:v>0.22</c:v>
                </c:pt>
                <c:pt idx="3">
                  <c:v>0.27</c:v>
                </c:pt>
                <c:pt idx="4">
                  <c:v>0.36</c:v>
                </c:pt>
                <c:pt idx="5">
                  <c:v>0.08</c:v>
                </c:pt>
                <c:pt idx="6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Arkusz1!$C$2:$C$8</c:f>
              <c:numCache>
                <c:formatCode>0%</c:formatCode>
                <c:ptCount val="7"/>
                <c:pt idx="0">
                  <c:v>0.42</c:v>
                </c:pt>
                <c:pt idx="1">
                  <c:v>0.52</c:v>
                </c:pt>
                <c:pt idx="2">
                  <c:v>0.27</c:v>
                </c:pt>
                <c:pt idx="3">
                  <c:v>0.33</c:v>
                </c:pt>
                <c:pt idx="4">
                  <c:v>0.3</c:v>
                </c:pt>
                <c:pt idx="5">
                  <c:v>0.08</c:v>
                </c:pt>
                <c:pt idx="6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Arkusz1!$D$2:$D$8</c:f>
              <c:numCache>
                <c:formatCode>0%</c:formatCode>
                <c:ptCount val="7"/>
                <c:pt idx="0">
                  <c:v>0.38</c:v>
                </c:pt>
                <c:pt idx="1">
                  <c:v>0.41</c:v>
                </c:pt>
                <c:pt idx="2">
                  <c:v>0.28999999999999998</c:v>
                </c:pt>
                <c:pt idx="3">
                  <c:v>0.23</c:v>
                </c:pt>
                <c:pt idx="4">
                  <c:v>0.34</c:v>
                </c:pt>
                <c:pt idx="5">
                  <c:v>0.08</c:v>
                </c:pt>
                <c:pt idx="6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9C8-414C-9617-7B62F94AE7D7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Arkusz1!$E$2:$E$8</c:f>
              <c:numCache>
                <c:formatCode>0%</c:formatCode>
                <c:ptCount val="7"/>
                <c:pt idx="0">
                  <c:v>0.43</c:v>
                </c:pt>
                <c:pt idx="1">
                  <c:v>0.37</c:v>
                </c:pt>
                <c:pt idx="2">
                  <c:v>0.23</c:v>
                </c:pt>
                <c:pt idx="3">
                  <c:v>0.33</c:v>
                </c:pt>
                <c:pt idx="4">
                  <c:v>0.28999999999999998</c:v>
                </c:pt>
                <c:pt idx="5">
                  <c:v>7.0000000000000007E-2</c:v>
                </c:pt>
                <c:pt idx="6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0D2-4F6F-9BB4-5F333E4BDB0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379028384"/>
        <c:axId val="379030736"/>
      </c:barChart>
      <c:catAx>
        <c:axId val="379028384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79030736"/>
        <c:crosses val="autoZero"/>
        <c:auto val="1"/>
        <c:lblAlgn val="ctr"/>
        <c:lblOffset val="100"/>
        <c:noMultiLvlLbl val="0"/>
      </c:catAx>
      <c:valAx>
        <c:axId val="379030736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3790283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Arkusz1!$B$1</c:f>
              <c:strCache>
                <c:ptCount val="1"/>
                <c:pt idx="0">
                  <c:v>Sprzedaż</c:v>
                </c:pt>
              </c:strCache>
            </c:strRef>
          </c:tx>
          <c:dPt>
            <c:idx val="0"/>
            <c:bubble3D val="0"/>
            <c:spPr>
              <a:solidFill>
                <a:srgbClr val="00799B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29B6-445A-B36D-EBA8A25D98D9}"/>
              </c:ext>
            </c:extLst>
          </c:dPt>
          <c:dPt>
            <c:idx val="1"/>
            <c:bubble3D val="0"/>
            <c:spPr>
              <a:solidFill>
                <a:srgbClr val="81E4FF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29B6-445A-B36D-EBA8A25D98D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rgbClr val="4A4A4A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Arkusz1!$A$2:$A$3</c:f>
              <c:strCache>
                <c:ptCount val="2"/>
                <c:pt idx="0">
                  <c:v>kobieta</c:v>
                </c:pt>
                <c:pt idx="1">
                  <c:v>mężczyzna</c:v>
                </c:pt>
              </c:strCache>
            </c:strRef>
          </c:cat>
          <c:val>
            <c:numRef>
              <c:f>Arkusz1!$B$2:$B$3</c:f>
              <c:numCache>
                <c:formatCode>0%</c:formatCode>
                <c:ptCount val="2"/>
                <c:pt idx="0">
                  <c:v>0.49</c:v>
                </c:pt>
                <c:pt idx="1">
                  <c:v>0.51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9B6-445A-B36D-EBA8A25D98D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2810486784960626"/>
          <c:y val="0.79376465485862868"/>
          <c:w val="0.5437899323438582"/>
          <c:h val="0.1113786683516797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0" i="0" u="none" strike="noStrike" kern="1200" baseline="0">
              <a:solidFill>
                <a:srgbClr val="4A4A4A"/>
              </a:solidFill>
              <a:latin typeface="+mn-lt"/>
              <a:ea typeface="+mn-ea"/>
              <a:cs typeface="+mn-cs"/>
            </a:defRPr>
          </a:pPr>
          <a:endParaRPr lang="pl-PL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28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Arkusz1!$B$2:$B$8</c:f>
              <c:numCache>
                <c:formatCode>0%</c:formatCode>
                <c:ptCount val="7"/>
                <c:pt idx="0">
                  <c:v>0.28000000000000003</c:v>
                </c:pt>
                <c:pt idx="1">
                  <c:v>0.6</c:v>
                </c:pt>
                <c:pt idx="2">
                  <c:v>0.17</c:v>
                </c:pt>
                <c:pt idx="3">
                  <c:v>0.28999999999999998</c:v>
                </c:pt>
                <c:pt idx="4">
                  <c:v>0.31</c:v>
                </c:pt>
                <c:pt idx="5">
                  <c:v>0.08</c:v>
                </c:pt>
                <c:pt idx="6">
                  <c:v>0.05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Arkusz1!$C$2:$C$8</c:f>
              <c:numCache>
                <c:formatCode>0%</c:formatCode>
                <c:ptCount val="7"/>
                <c:pt idx="0">
                  <c:v>0.2</c:v>
                </c:pt>
                <c:pt idx="1">
                  <c:v>0.65</c:v>
                </c:pt>
                <c:pt idx="2">
                  <c:v>0.21</c:v>
                </c:pt>
                <c:pt idx="3">
                  <c:v>0.28000000000000003</c:v>
                </c:pt>
                <c:pt idx="4">
                  <c:v>0.38</c:v>
                </c:pt>
                <c:pt idx="5">
                  <c:v>0.06</c:v>
                </c:pt>
                <c:pt idx="6">
                  <c:v>0.01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Arkusz1!$D$2:$D$8</c:f>
              <c:numCache>
                <c:formatCode>0%</c:formatCode>
                <c:ptCount val="7"/>
                <c:pt idx="0">
                  <c:v>0.27</c:v>
                </c:pt>
                <c:pt idx="1">
                  <c:v>0.56000000000000005</c:v>
                </c:pt>
                <c:pt idx="2">
                  <c:v>0.18</c:v>
                </c:pt>
                <c:pt idx="3">
                  <c:v>0.28999999999999998</c:v>
                </c:pt>
                <c:pt idx="4">
                  <c:v>0.39</c:v>
                </c:pt>
                <c:pt idx="5">
                  <c:v>7.0000000000000007E-2</c:v>
                </c:pt>
                <c:pt idx="6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739-4E28-9CA0-7EC49D37E916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Arkusz1!$E$2:$E$8</c:f>
              <c:numCache>
                <c:formatCode>0%</c:formatCode>
                <c:ptCount val="7"/>
                <c:pt idx="0">
                  <c:v>0.28999999999999998</c:v>
                </c:pt>
                <c:pt idx="1">
                  <c:v>0.52</c:v>
                </c:pt>
                <c:pt idx="2">
                  <c:v>0.19</c:v>
                </c:pt>
                <c:pt idx="3">
                  <c:v>0.36</c:v>
                </c:pt>
                <c:pt idx="4">
                  <c:v>0.39</c:v>
                </c:pt>
                <c:pt idx="5">
                  <c:v>0.04</c:v>
                </c:pt>
                <c:pt idx="6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59B-45D5-AA6C-51CB5C9C778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379029560"/>
        <c:axId val="379027208"/>
      </c:barChart>
      <c:catAx>
        <c:axId val="379029560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79027208"/>
        <c:crosses val="autoZero"/>
        <c:auto val="1"/>
        <c:lblAlgn val="ctr"/>
        <c:lblOffset val="100"/>
        <c:noMultiLvlLbl val="0"/>
      </c:catAx>
      <c:valAx>
        <c:axId val="379027208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3790295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28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 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Arkusz1!$B$2:$B$8</c:f>
              <c:numCache>
                <c:formatCode>0%</c:formatCode>
                <c:ptCount val="7"/>
                <c:pt idx="0">
                  <c:v>0.26</c:v>
                </c:pt>
                <c:pt idx="1">
                  <c:v>0.48</c:v>
                </c:pt>
                <c:pt idx="2">
                  <c:v>0.2</c:v>
                </c:pt>
                <c:pt idx="3">
                  <c:v>0.35</c:v>
                </c:pt>
                <c:pt idx="4">
                  <c:v>0.4</c:v>
                </c:pt>
                <c:pt idx="5">
                  <c:v>0.06</c:v>
                </c:pt>
                <c:pt idx="6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Arkusz1!$C$2:$C$8</c:f>
              <c:numCache>
                <c:formatCode>0%</c:formatCode>
                <c:ptCount val="7"/>
                <c:pt idx="0">
                  <c:v>0.2</c:v>
                </c:pt>
                <c:pt idx="1">
                  <c:v>0.52</c:v>
                </c:pt>
                <c:pt idx="2">
                  <c:v>0.13</c:v>
                </c:pt>
                <c:pt idx="3">
                  <c:v>0.35</c:v>
                </c:pt>
                <c:pt idx="4">
                  <c:v>0.38</c:v>
                </c:pt>
                <c:pt idx="5">
                  <c:v>0.08</c:v>
                </c:pt>
                <c:pt idx="6">
                  <c:v>0.08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Arkusz1!$D$2:$D$8</c:f>
              <c:numCache>
                <c:formatCode>0%</c:formatCode>
                <c:ptCount val="7"/>
                <c:pt idx="0">
                  <c:v>0.28000000000000003</c:v>
                </c:pt>
                <c:pt idx="1">
                  <c:v>0.45</c:v>
                </c:pt>
                <c:pt idx="2">
                  <c:v>0.15</c:v>
                </c:pt>
                <c:pt idx="3">
                  <c:v>0.4</c:v>
                </c:pt>
                <c:pt idx="4">
                  <c:v>0.41</c:v>
                </c:pt>
                <c:pt idx="5">
                  <c:v>0.05</c:v>
                </c:pt>
                <c:pt idx="6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78E-4DB6-81E0-86236EAB953E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Arkusz1!$E$2:$E$8</c:f>
              <c:numCache>
                <c:formatCode>0%</c:formatCode>
                <c:ptCount val="7"/>
                <c:pt idx="0">
                  <c:v>0.3</c:v>
                </c:pt>
                <c:pt idx="1">
                  <c:v>0.43</c:v>
                </c:pt>
                <c:pt idx="2">
                  <c:v>0.17</c:v>
                </c:pt>
                <c:pt idx="3">
                  <c:v>0.35</c:v>
                </c:pt>
                <c:pt idx="4">
                  <c:v>0.4</c:v>
                </c:pt>
                <c:pt idx="5">
                  <c:v>0.03</c:v>
                </c:pt>
                <c:pt idx="6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769-47CA-9362-A92B65B2881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379256360"/>
        <c:axId val="379254400"/>
      </c:barChart>
      <c:catAx>
        <c:axId val="379256360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79254400"/>
        <c:crosses val="autoZero"/>
        <c:auto val="1"/>
        <c:lblAlgn val="ctr"/>
        <c:lblOffset val="100"/>
        <c:noMultiLvlLbl val="0"/>
      </c:catAx>
      <c:valAx>
        <c:axId val="379254400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3792563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28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Arkusz1!$B$2:$B$8</c:f>
              <c:numCache>
                <c:formatCode>0%</c:formatCode>
                <c:ptCount val="7"/>
                <c:pt idx="0">
                  <c:v>0.08</c:v>
                </c:pt>
                <c:pt idx="1">
                  <c:v>0.59</c:v>
                </c:pt>
                <c:pt idx="2">
                  <c:v>0.25</c:v>
                </c:pt>
                <c:pt idx="3">
                  <c:v>0.42</c:v>
                </c:pt>
                <c:pt idx="4">
                  <c:v>0.39</c:v>
                </c:pt>
                <c:pt idx="5">
                  <c:v>0.05</c:v>
                </c:pt>
                <c:pt idx="6">
                  <c:v>0.05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Arkusz1!$C$2:$C$8</c:f>
              <c:numCache>
                <c:formatCode>0%</c:formatCode>
                <c:ptCount val="7"/>
                <c:pt idx="0">
                  <c:v>0.09</c:v>
                </c:pt>
                <c:pt idx="1">
                  <c:v>0.62</c:v>
                </c:pt>
                <c:pt idx="2">
                  <c:v>0.2</c:v>
                </c:pt>
                <c:pt idx="3">
                  <c:v>0.42</c:v>
                </c:pt>
                <c:pt idx="4">
                  <c:v>0.47</c:v>
                </c:pt>
                <c:pt idx="5">
                  <c:v>0.06</c:v>
                </c:pt>
                <c:pt idx="6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Arkusz1!$D$2:$D$8</c:f>
              <c:numCache>
                <c:formatCode>0%</c:formatCode>
                <c:ptCount val="7"/>
                <c:pt idx="0">
                  <c:v>0.08</c:v>
                </c:pt>
                <c:pt idx="1">
                  <c:v>0.52</c:v>
                </c:pt>
                <c:pt idx="2">
                  <c:v>0.27</c:v>
                </c:pt>
                <c:pt idx="3">
                  <c:v>0.45</c:v>
                </c:pt>
                <c:pt idx="4">
                  <c:v>0.35</c:v>
                </c:pt>
                <c:pt idx="5">
                  <c:v>0.05</c:v>
                </c:pt>
                <c:pt idx="6">
                  <c:v>0.05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990-41D5-834F-D813F55BFE15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Arkusz1!$E$2:$E$8</c:f>
              <c:numCache>
                <c:formatCode>0%</c:formatCode>
                <c:ptCount val="7"/>
                <c:pt idx="0">
                  <c:v>0.1</c:v>
                </c:pt>
                <c:pt idx="1">
                  <c:v>0.54</c:v>
                </c:pt>
                <c:pt idx="2">
                  <c:v>0.21</c:v>
                </c:pt>
                <c:pt idx="3">
                  <c:v>0.45</c:v>
                </c:pt>
                <c:pt idx="4">
                  <c:v>0.42</c:v>
                </c:pt>
                <c:pt idx="5">
                  <c:v>7.0000000000000007E-2</c:v>
                </c:pt>
                <c:pt idx="6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A2F-4395-8F93-64D1F780B7D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379255968"/>
        <c:axId val="379256752"/>
      </c:barChart>
      <c:catAx>
        <c:axId val="379255968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79256752"/>
        <c:crosses val="autoZero"/>
        <c:auto val="1"/>
        <c:lblAlgn val="ctr"/>
        <c:lblOffset val="100"/>
        <c:noMultiLvlLbl val="0"/>
      </c:catAx>
      <c:valAx>
        <c:axId val="379256752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3792559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28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Arkusz1!$B$2:$B$8</c:f>
              <c:numCache>
                <c:formatCode>0%</c:formatCode>
                <c:ptCount val="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Arkusz1!$C$2:$C$8</c:f>
              <c:numCache>
                <c:formatCode>0%</c:formatCode>
                <c:ptCount val="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Arkusz1!$D$2:$D$8</c:f>
              <c:numCache>
                <c:formatCode>0%</c:formatCode>
                <c:ptCount val="7"/>
                <c:pt idx="0">
                  <c:v>0.13</c:v>
                </c:pt>
                <c:pt idx="1">
                  <c:v>0.64</c:v>
                </c:pt>
                <c:pt idx="2">
                  <c:v>0.2</c:v>
                </c:pt>
                <c:pt idx="3">
                  <c:v>0.33</c:v>
                </c:pt>
                <c:pt idx="4">
                  <c:v>0.52</c:v>
                </c:pt>
                <c:pt idx="5">
                  <c:v>0.03</c:v>
                </c:pt>
                <c:pt idx="6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396-4280-A6FE-FA3848D81E40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dLbl>
              <c:idx val="1"/>
              <c:layout>
                <c:manualLayout>
                  <c:x val="-2.8161976453335392E-2"/>
                  <c:y val="3.0525030525030555E-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710-4876-8D7E-54E2C03197D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Arkusz1!$E$2:$E$8</c:f>
              <c:numCache>
                <c:formatCode>0%</c:formatCode>
                <c:ptCount val="7"/>
                <c:pt idx="0">
                  <c:v>0.22</c:v>
                </c:pt>
                <c:pt idx="1">
                  <c:v>0.59</c:v>
                </c:pt>
                <c:pt idx="2">
                  <c:v>0.19</c:v>
                </c:pt>
                <c:pt idx="3">
                  <c:v>0.44</c:v>
                </c:pt>
                <c:pt idx="4">
                  <c:v>0.47</c:v>
                </c:pt>
                <c:pt idx="5">
                  <c:v>0.05</c:v>
                </c:pt>
                <c:pt idx="6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70C-4D1A-A22D-723FD2E821D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379258320"/>
        <c:axId val="379251656"/>
      </c:barChart>
      <c:catAx>
        <c:axId val="379258320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79251656"/>
        <c:crosses val="autoZero"/>
        <c:auto val="1"/>
        <c:lblAlgn val="ctr"/>
        <c:lblOffset val="100"/>
        <c:noMultiLvlLbl val="0"/>
      </c:catAx>
      <c:valAx>
        <c:axId val="379251656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3792583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8095198861613109E-2"/>
          <c:y val="0"/>
          <c:w val="0.97190480113838695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Arkusz1!$B$2:$B$8</c:f>
              <c:numCache>
                <c:formatCode>0%</c:formatCode>
                <c:ptCount val="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Arkusz1!$C$2:$C$8</c:f>
              <c:numCache>
                <c:formatCode>0%</c:formatCode>
                <c:ptCount val="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Arkusz1!$D$2:$D$8</c:f>
              <c:numCache>
                <c:formatCode>0%</c:formatCode>
                <c:ptCount val="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7AD-448A-BB4D-1967CBAD8218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Arkusz1!$E$2:$E$8</c:f>
              <c:numCache>
                <c:formatCode>0%</c:formatCode>
                <c:ptCount val="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459-4BDC-9553-89EEACEBE6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28221128"/>
        <c:axId val="428221520"/>
      </c:barChart>
      <c:catAx>
        <c:axId val="428221128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28221520"/>
        <c:crosses val="autoZero"/>
        <c:auto val="1"/>
        <c:lblAlgn val="ctr"/>
        <c:lblOffset val="100"/>
        <c:noMultiLvlLbl val="0"/>
      </c:catAx>
      <c:valAx>
        <c:axId val="428221520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4282211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7500977344738879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dLbl>
              <c:idx val="0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2C93-4AE0-9EF9-BABD334A2230}"/>
                </c:ext>
              </c:extLst>
            </c:dLbl>
            <c:dLbl>
              <c:idx val="1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1-2C93-4AE0-9EF9-BABD334A223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Arkusz1!$B$2:$B$8</c:f>
              <c:numCache>
                <c:formatCode>0%</c:formatCode>
                <c:ptCount val="7"/>
                <c:pt idx="0">
                  <c:v>0.25</c:v>
                </c:pt>
                <c:pt idx="1">
                  <c:v>0.38</c:v>
                </c:pt>
                <c:pt idx="2">
                  <c:v>0.2</c:v>
                </c:pt>
                <c:pt idx="3">
                  <c:v>0.13</c:v>
                </c:pt>
                <c:pt idx="4">
                  <c:v>0.27</c:v>
                </c:pt>
                <c:pt idx="5">
                  <c:v>0.05</c:v>
                </c:pt>
                <c:pt idx="6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Arkusz1!$C$2:$C$8</c:f>
              <c:numCache>
                <c:formatCode>0%</c:formatCode>
                <c:ptCount val="7"/>
                <c:pt idx="0">
                  <c:v>0.28999999999999998</c:v>
                </c:pt>
                <c:pt idx="1">
                  <c:v>0.34</c:v>
                </c:pt>
                <c:pt idx="2">
                  <c:v>0.19</c:v>
                </c:pt>
                <c:pt idx="3">
                  <c:v>0.16</c:v>
                </c:pt>
                <c:pt idx="4">
                  <c:v>0.24</c:v>
                </c:pt>
                <c:pt idx="5">
                  <c:v>0.06</c:v>
                </c:pt>
                <c:pt idx="6">
                  <c:v>0.05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Arkusz1!$D$2:$D$8</c:f>
              <c:numCache>
                <c:formatCode>0%</c:formatCode>
                <c:ptCount val="7"/>
                <c:pt idx="0">
                  <c:v>0.3</c:v>
                </c:pt>
                <c:pt idx="1">
                  <c:v>0.3</c:v>
                </c:pt>
                <c:pt idx="2">
                  <c:v>0.2</c:v>
                </c:pt>
                <c:pt idx="3">
                  <c:v>0.15</c:v>
                </c:pt>
                <c:pt idx="4">
                  <c:v>0.17</c:v>
                </c:pt>
                <c:pt idx="5">
                  <c:v>7.0000000000000007E-2</c:v>
                </c:pt>
                <c:pt idx="6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E16-454F-91CF-CA286CA03EAA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Arkusz1!$E$2:$E$8</c:f>
              <c:numCache>
                <c:formatCode>0%</c:formatCode>
                <c:ptCount val="7"/>
                <c:pt idx="0">
                  <c:v>0.35</c:v>
                </c:pt>
                <c:pt idx="1">
                  <c:v>0.26</c:v>
                </c:pt>
                <c:pt idx="2">
                  <c:v>0.19</c:v>
                </c:pt>
                <c:pt idx="3">
                  <c:v>0.18</c:v>
                </c:pt>
                <c:pt idx="4">
                  <c:v>0.21</c:v>
                </c:pt>
                <c:pt idx="5">
                  <c:v>0.05</c:v>
                </c:pt>
                <c:pt idx="6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30C-4715-8A6A-B9E5E1A9153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28218384"/>
        <c:axId val="428214856"/>
      </c:barChart>
      <c:catAx>
        <c:axId val="428218384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28214856"/>
        <c:crosses val="autoZero"/>
        <c:auto val="1"/>
        <c:lblAlgn val="ctr"/>
        <c:lblOffset val="100"/>
        <c:noMultiLvlLbl val="0"/>
      </c:catAx>
      <c:valAx>
        <c:axId val="428214856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4282183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3.2964556612555554E-2"/>
          <c:w val="0.98756803547704652"/>
          <c:h val="0.8446066847023928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 2022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Arkusz1!$A$2:$A$8</c:f>
              <c:numCache>
                <c:formatCode>General</c:formatCode>
                <c:ptCount val="7"/>
              </c:numCache>
            </c:numRef>
          </c:cat>
          <c:val>
            <c:numRef>
              <c:f>Arkusz1!$B$2:$B$8</c:f>
              <c:numCache>
                <c:formatCode>General</c:formatCode>
                <c:ptCount val="7"/>
              </c:numCache>
            </c:numRef>
          </c:val>
          <c:extLst>
            <c:ext xmlns:c16="http://schemas.microsoft.com/office/drawing/2014/chart" uri="{C3380CC4-5D6E-409C-BE32-E72D297353CC}">
              <c16:uniqueId val="{00000000-5FA3-40E8-9EDF-8AEA23DB18C9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 2022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Arkusz1!$A$2:$A$8</c:f>
              <c:numCache>
                <c:formatCode>General</c:formatCode>
                <c:ptCount val="7"/>
              </c:numCache>
            </c:numRef>
          </c:cat>
          <c:val>
            <c:numRef>
              <c:f>Arkusz1!$C$2:$C$8</c:f>
              <c:numCache>
                <c:formatCode>General</c:formatCode>
                <c:ptCount val="7"/>
              </c:numCache>
            </c:numRef>
          </c:val>
          <c:extLst>
            <c:ext xmlns:c16="http://schemas.microsoft.com/office/drawing/2014/chart" uri="{C3380CC4-5D6E-409C-BE32-E72D297353CC}">
              <c16:uniqueId val="{00000001-5FA3-40E8-9EDF-8AEA23DB18C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 2022</c:v>
                </c:pt>
              </c:strCache>
            </c:strRef>
          </c:tx>
          <c:spPr>
            <a:solidFill>
              <a:schemeClr val="accent6">
                <a:tint val="86000"/>
              </a:schemeClr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Arkusz1!$A$2:$A$8</c:f>
              <c:numCache>
                <c:formatCode>General</c:formatCode>
                <c:ptCount val="7"/>
              </c:numCache>
            </c:numRef>
          </c:cat>
          <c:val>
            <c:numRef>
              <c:f>Arkusz1!$D$2:$D$8</c:f>
              <c:numCache>
                <c:formatCode>General</c:formatCode>
                <c:ptCount val="7"/>
              </c:numCache>
            </c:numRef>
          </c:val>
          <c:extLst>
            <c:ext xmlns:c16="http://schemas.microsoft.com/office/drawing/2014/chart" uri="{C3380CC4-5D6E-409C-BE32-E72D297353CC}">
              <c16:uniqueId val="{00000000-A8F2-4598-B9B4-3E916423067C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Q4 2021</c:v>
                </c:pt>
              </c:strCache>
            </c:strRef>
          </c:tx>
          <c:spPr>
            <a:solidFill>
              <a:schemeClr val="accent6">
                <a:tint val="58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Arkusz1!$A$2:$A$8</c:f>
              <c:numCache>
                <c:formatCode>General</c:formatCode>
                <c:ptCount val="7"/>
              </c:numCache>
            </c:numRef>
          </c:cat>
          <c:val>
            <c:numRef>
              <c:f>Arkusz1!$E$2:$E$8</c:f>
              <c:numCache>
                <c:formatCode>General</c:formatCode>
                <c:ptCount val="7"/>
              </c:numCache>
            </c:numRef>
          </c:val>
          <c:extLst>
            <c:ext xmlns:c16="http://schemas.microsoft.com/office/drawing/2014/chart" uri="{C3380CC4-5D6E-409C-BE32-E72D297353CC}">
              <c16:uniqueId val="{00000000-EE44-4DF3-B864-CB030F68C34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428219168"/>
        <c:axId val="428216816"/>
      </c:barChart>
      <c:catAx>
        <c:axId val="42821916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428216816"/>
        <c:crosses val="autoZero"/>
        <c:auto val="1"/>
        <c:lblAlgn val="ctr"/>
        <c:lblOffset val="100"/>
        <c:noMultiLvlLbl val="0"/>
      </c:catAx>
      <c:valAx>
        <c:axId val="42821681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one"/>
        <c:crossAx val="4282191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4.0502516325550457E-2"/>
          <c:y val="0.54668064052255727"/>
          <c:w val="0.85955990188582554"/>
          <c:h val="0.3790304418825708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l-PL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050"/>
      </a:pPr>
      <a:endParaRPr lang="pl-PL"/>
    </a:p>
  </c:txPr>
  <c:externalData r:id="rId3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28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dLbl>
              <c:idx val="5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90FE-4AC0-85CD-0345F69494D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Arkusz1!$B$2:$B$8</c:f>
              <c:numCache>
                <c:formatCode>0%</c:formatCode>
                <c:ptCount val="7"/>
                <c:pt idx="0">
                  <c:v>0.3</c:v>
                </c:pt>
                <c:pt idx="1">
                  <c:v>0.32</c:v>
                </c:pt>
                <c:pt idx="2">
                  <c:v>0.18</c:v>
                </c:pt>
                <c:pt idx="3">
                  <c:v>0.17</c:v>
                </c:pt>
                <c:pt idx="4">
                  <c:v>0.2</c:v>
                </c:pt>
                <c:pt idx="5">
                  <c:v>0.03</c:v>
                </c:pt>
                <c:pt idx="6">
                  <c:v>7.0000000000000007E-2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Arkusz1!$C$2:$C$8</c:f>
              <c:numCache>
                <c:formatCode>0%</c:formatCode>
                <c:ptCount val="7"/>
                <c:pt idx="0">
                  <c:v>0.3</c:v>
                </c:pt>
                <c:pt idx="1">
                  <c:v>0.36</c:v>
                </c:pt>
                <c:pt idx="2">
                  <c:v>0.19</c:v>
                </c:pt>
                <c:pt idx="3">
                  <c:v>0.16</c:v>
                </c:pt>
                <c:pt idx="4">
                  <c:v>0.19</c:v>
                </c:pt>
                <c:pt idx="5">
                  <c:v>0.04</c:v>
                </c:pt>
                <c:pt idx="6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Arkusz1!$D$2:$D$8</c:f>
              <c:numCache>
                <c:formatCode>0%</c:formatCode>
                <c:ptCount val="7"/>
                <c:pt idx="0">
                  <c:v>0.33</c:v>
                </c:pt>
                <c:pt idx="1">
                  <c:v>0.32</c:v>
                </c:pt>
                <c:pt idx="2">
                  <c:v>0.16</c:v>
                </c:pt>
                <c:pt idx="3">
                  <c:v>0.17</c:v>
                </c:pt>
                <c:pt idx="4">
                  <c:v>0.16</c:v>
                </c:pt>
                <c:pt idx="5">
                  <c:v>0.09</c:v>
                </c:pt>
                <c:pt idx="6">
                  <c:v>7.0000000000000007E-2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55C-4293-8751-1151D9CDD45F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Arkusz1!$E$2:$E$8</c:f>
              <c:numCache>
                <c:formatCode>0%</c:formatCode>
                <c:ptCount val="7"/>
                <c:pt idx="0">
                  <c:v>0.39</c:v>
                </c:pt>
                <c:pt idx="1">
                  <c:v>0.28999999999999998</c:v>
                </c:pt>
                <c:pt idx="2">
                  <c:v>0.19</c:v>
                </c:pt>
                <c:pt idx="3">
                  <c:v>0.17</c:v>
                </c:pt>
                <c:pt idx="4">
                  <c:v>0.17</c:v>
                </c:pt>
                <c:pt idx="5">
                  <c:v>0.08</c:v>
                </c:pt>
                <c:pt idx="6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2DF-476E-BC47-0A9596546A4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28216032"/>
        <c:axId val="428219952"/>
      </c:barChart>
      <c:catAx>
        <c:axId val="428216032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28219952"/>
        <c:crosses val="autoZero"/>
        <c:auto val="1"/>
        <c:lblAlgn val="ctr"/>
        <c:lblOffset val="100"/>
        <c:noMultiLvlLbl val="0"/>
      </c:catAx>
      <c:valAx>
        <c:axId val="428219952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4282160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9742461369205379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 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Arkusz1!$B$2:$B$8</c:f>
              <c:numCache>
                <c:formatCode>0%</c:formatCode>
                <c:ptCount val="7"/>
                <c:pt idx="0">
                  <c:v>0.32</c:v>
                </c:pt>
                <c:pt idx="1">
                  <c:v>0.28999999999999998</c:v>
                </c:pt>
                <c:pt idx="2">
                  <c:v>0.15</c:v>
                </c:pt>
                <c:pt idx="3">
                  <c:v>0.16</c:v>
                </c:pt>
                <c:pt idx="4">
                  <c:v>0.23</c:v>
                </c:pt>
                <c:pt idx="5">
                  <c:v>0.06</c:v>
                </c:pt>
                <c:pt idx="6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Arkusz1!$C$2:$C$8</c:f>
              <c:numCache>
                <c:formatCode>0%</c:formatCode>
                <c:ptCount val="7"/>
                <c:pt idx="0">
                  <c:v>0.28000000000000003</c:v>
                </c:pt>
                <c:pt idx="1">
                  <c:v>0.32</c:v>
                </c:pt>
                <c:pt idx="2">
                  <c:v>0.19</c:v>
                </c:pt>
                <c:pt idx="3">
                  <c:v>0.16</c:v>
                </c:pt>
                <c:pt idx="4">
                  <c:v>0.18</c:v>
                </c:pt>
                <c:pt idx="5">
                  <c:v>0.05</c:v>
                </c:pt>
                <c:pt idx="6">
                  <c:v>7.0000000000000007E-2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Arkusz1!$D$2:$D$8</c:f>
              <c:numCache>
                <c:formatCode>0%</c:formatCode>
                <c:ptCount val="7"/>
                <c:pt idx="0">
                  <c:v>0.32</c:v>
                </c:pt>
                <c:pt idx="1">
                  <c:v>0.3</c:v>
                </c:pt>
                <c:pt idx="2">
                  <c:v>0.19</c:v>
                </c:pt>
                <c:pt idx="3">
                  <c:v>0.14000000000000001</c:v>
                </c:pt>
                <c:pt idx="4">
                  <c:v>0.21</c:v>
                </c:pt>
                <c:pt idx="5">
                  <c:v>0.06</c:v>
                </c:pt>
                <c:pt idx="6">
                  <c:v>0.06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9C8-414C-9617-7B62F94AE7D7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Arkusz1!$E$2:$E$8</c:f>
              <c:numCache>
                <c:formatCode>0%</c:formatCode>
                <c:ptCount val="7"/>
                <c:pt idx="0">
                  <c:v>0.32</c:v>
                </c:pt>
                <c:pt idx="1">
                  <c:v>0.25</c:v>
                </c:pt>
                <c:pt idx="2">
                  <c:v>0.17</c:v>
                </c:pt>
                <c:pt idx="3">
                  <c:v>0.19</c:v>
                </c:pt>
                <c:pt idx="4">
                  <c:v>0.16</c:v>
                </c:pt>
                <c:pt idx="5">
                  <c:v>7.0000000000000007E-2</c:v>
                </c:pt>
                <c:pt idx="6">
                  <c:v>0.06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0D2-4F6F-9BB4-5F333E4BDB0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28220344"/>
        <c:axId val="401293232"/>
      </c:barChart>
      <c:catAx>
        <c:axId val="428220344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01293232"/>
        <c:crosses val="autoZero"/>
        <c:auto val="1"/>
        <c:lblAlgn val="ctr"/>
        <c:lblOffset val="100"/>
        <c:noMultiLvlLbl val="0"/>
      </c:catAx>
      <c:valAx>
        <c:axId val="401293232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4282203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28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invertIfNegative val="0"/>
          <c:dLbls>
            <c:dLbl>
              <c:idx val="1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2D0B-4C46-AEBD-8A4C0254862D}"/>
                </c:ext>
              </c:extLst>
            </c:dLbl>
            <c:dLbl>
              <c:idx val="6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1-2D0B-4C46-AEBD-8A4C0254862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Arkusz1!$B$2:$B$8</c:f>
              <c:numCache>
                <c:formatCode>0%</c:formatCode>
                <c:ptCount val="7"/>
                <c:pt idx="0">
                  <c:v>0.15</c:v>
                </c:pt>
                <c:pt idx="1">
                  <c:v>0.46</c:v>
                </c:pt>
                <c:pt idx="2">
                  <c:v>0.08</c:v>
                </c:pt>
                <c:pt idx="3">
                  <c:v>0.15</c:v>
                </c:pt>
                <c:pt idx="4">
                  <c:v>0.18</c:v>
                </c:pt>
                <c:pt idx="5">
                  <c:v>0.05</c:v>
                </c:pt>
                <c:pt idx="6">
                  <c:v>0.09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Arkusz1!$C$2:$C$8</c:f>
              <c:numCache>
                <c:formatCode>0%</c:formatCode>
                <c:ptCount val="7"/>
                <c:pt idx="0">
                  <c:v>0.1</c:v>
                </c:pt>
                <c:pt idx="1">
                  <c:v>0.51</c:v>
                </c:pt>
                <c:pt idx="2">
                  <c:v>0.1</c:v>
                </c:pt>
                <c:pt idx="3">
                  <c:v>0.11</c:v>
                </c:pt>
                <c:pt idx="4">
                  <c:v>0.22</c:v>
                </c:pt>
                <c:pt idx="5">
                  <c:v>0.05</c:v>
                </c:pt>
                <c:pt idx="6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Arkusz1!$D$2:$D$8</c:f>
              <c:numCache>
                <c:formatCode>0%</c:formatCode>
                <c:ptCount val="7"/>
                <c:pt idx="0">
                  <c:v>0.14000000000000001</c:v>
                </c:pt>
                <c:pt idx="1">
                  <c:v>0.45</c:v>
                </c:pt>
                <c:pt idx="2">
                  <c:v>0.12</c:v>
                </c:pt>
                <c:pt idx="3">
                  <c:v>0.1</c:v>
                </c:pt>
                <c:pt idx="4">
                  <c:v>0.25</c:v>
                </c:pt>
                <c:pt idx="5">
                  <c:v>0.05</c:v>
                </c:pt>
                <c:pt idx="6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739-4E28-9CA0-7EC49D37E916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Arkusz1!$E$2:$E$8</c:f>
              <c:numCache>
                <c:formatCode>0%</c:formatCode>
                <c:ptCount val="7"/>
                <c:pt idx="0">
                  <c:v>0.2</c:v>
                </c:pt>
                <c:pt idx="1">
                  <c:v>0.37</c:v>
                </c:pt>
                <c:pt idx="2">
                  <c:v>0.1</c:v>
                </c:pt>
                <c:pt idx="3">
                  <c:v>0.17</c:v>
                </c:pt>
                <c:pt idx="4">
                  <c:v>0.24</c:v>
                </c:pt>
                <c:pt idx="5">
                  <c:v>0.04</c:v>
                </c:pt>
                <c:pt idx="6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59B-45D5-AA6C-51CB5C9C778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31210160"/>
        <c:axId val="431211728"/>
      </c:barChart>
      <c:catAx>
        <c:axId val="431210160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31211728"/>
        <c:crosses val="autoZero"/>
        <c:auto val="1"/>
        <c:lblAlgn val="ctr"/>
        <c:lblOffset val="100"/>
        <c:noMultiLvlLbl val="0"/>
      </c:catAx>
      <c:valAx>
        <c:axId val="431211728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4312101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6029928142442017E-2"/>
          <c:y val="0"/>
          <c:w val="0.97025770056353522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zazwyczaj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non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rgbClr val="4A4A4A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Arkusz1!$A$2:$A$8</c:f>
              <c:numCache>
                <c:formatCode>General</c:formatCode>
                <c:ptCount val="7"/>
              </c:numCache>
            </c:numRef>
          </c:cat>
          <c:val>
            <c:numRef>
              <c:f>Arkusz1!$B$2:$B$8</c:f>
              <c:numCache>
                <c:formatCode>0%</c:formatCode>
                <c:ptCount val="7"/>
                <c:pt idx="0">
                  <c:v>0.17</c:v>
                </c:pt>
                <c:pt idx="1">
                  <c:v>0.17</c:v>
                </c:pt>
                <c:pt idx="2">
                  <c:v>0.21</c:v>
                </c:pt>
                <c:pt idx="3">
                  <c:v>0.12</c:v>
                </c:pt>
                <c:pt idx="4">
                  <c:v>0.14000000000000001</c:v>
                </c:pt>
                <c:pt idx="5">
                  <c:v>0.18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97F-4E93-B2EB-3C13E3A8EB8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7"/>
        <c:overlap val="15"/>
        <c:axId val="375713272"/>
        <c:axId val="375716800"/>
      </c:barChart>
      <c:catAx>
        <c:axId val="375713272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75716800"/>
        <c:crosses val="autoZero"/>
        <c:auto val="1"/>
        <c:lblAlgn val="ctr"/>
        <c:lblOffset val="100"/>
        <c:noMultiLvlLbl val="0"/>
      </c:catAx>
      <c:valAx>
        <c:axId val="375716800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extTo"/>
        <c:crossAx val="3757132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28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 </c:v>
                </c:pt>
              </c:strCache>
            </c:strRef>
          </c:tx>
          <c:invertIfNegative val="0"/>
          <c:dLbls>
            <c:dLbl>
              <c:idx val="5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2527-4DA7-B6D7-F291AA52138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Arkusz1!$B$2:$B$8</c:f>
              <c:numCache>
                <c:formatCode>0%</c:formatCode>
                <c:ptCount val="7"/>
                <c:pt idx="0">
                  <c:v>0.15</c:v>
                </c:pt>
                <c:pt idx="1">
                  <c:v>0.33</c:v>
                </c:pt>
                <c:pt idx="2">
                  <c:v>0.08</c:v>
                </c:pt>
                <c:pt idx="3">
                  <c:v>0.19</c:v>
                </c:pt>
                <c:pt idx="4">
                  <c:v>0.27</c:v>
                </c:pt>
                <c:pt idx="5">
                  <c:v>0.06</c:v>
                </c:pt>
                <c:pt idx="6">
                  <c:v>0.05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Arkusz1!$C$2:$C$8</c:f>
              <c:numCache>
                <c:formatCode>0%</c:formatCode>
                <c:ptCount val="7"/>
                <c:pt idx="0">
                  <c:v>0.11</c:v>
                </c:pt>
                <c:pt idx="1">
                  <c:v>0.37</c:v>
                </c:pt>
                <c:pt idx="2">
                  <c:v>0.09</c:v>
                </c:pt>
                <c:pt idx="3">
                  <c:v>0.2</c:v>
                </c:pt>
                <c:pt idx="4">
                  <c:v>0.28999999999999998</c:v>
                </c:pt>
                <c:pt idx="5">
                  <c:v>7.0000000000000007E-2</c:v>
                </c:pt>
                <c:pt idx="6">
                  <c:v>0.09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Arkusz1!$D$2:$D$8</c:f>
              <c:numCache>
                <c:formatCode>0%</c:formatCode>
                <c:ptCount val="7"/>
                <c:pt idx="0">
                  <c:v>0.16</c:v>
                </c:pt>
                <c:pt idx="1">
                  <c:v>0.34</c:v>
                </c:pt>
                <c:pt idx="2">
                  <c:v>0.11</c:v>
                </c:pt>
                <c:pt idx="3">
                  <c:v>0.19</c:v>
                </c:pt>
                <c:pt idx="4">
                  <c:v>0.28000000000000003</c:v>
                </c:pt>
                <c:pt idx="5">
                  <c:v>0.04</c:v>
                </c:pt>
                <c:pt idx="6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78E-4DB6-81E0-86236EAB953E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Arkusz1!$E$2:$E$8</c:f>
              <c:numCache>
                <c:formatCode>0%</c:formatCode>
                <c:ptCount val="7"/>
                <c:pt idx="0">
                  <c:v>0.2</c:v>
                </c:pt>
                <c:pt idx="1">
                  <c:v>0.28999999999999998</c:v>
                </c:pt>
                <c:pt idx="2">
                  <c:v>0.11</c:v>
                </c:pt>
                <c:pt idx="3">
                  <c:v>0.22</c:v>
                </c:pt>
                <c:pt idx="4">
                  <c:v>0.23</c:v>
                </c:pt>
                <c:pt idx="5">
                  <c:v>0.02</c:v>
                </c:pt>
                <c:pt idx="6">
                  <c:v>0.05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769-47CA-9362-A92B65B2881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31208200"/>
        <c:axId val="431211336"/>
      </c:barChart>
      <c:catAx>
        <c:axId val="431208200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31211336"/>
        <c:crosses val="autoZero"/>
        <c:auto val="1"/>
        <c:lblAlgn val="ctr"/>
        <c:lblOffset val="100"/>
        <c:noMultiLvlLbl val="0"/>
      </c:catAx>
      <c:valAx>
        <c:axId val="431211336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4312082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28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invertIfNegative val="0"/>
          <c:dLbls>
            <c:dLbl>
              <c:idx val="4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711F-484C-B7A3-A655D38DE73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Arkusz1!$B$2:$B$8</c:f>
              <c:numCache>
                <c:formatCode>0%</c:formatCode>
                <c:ptCount val="7"/>
                <c:pt idx="0">
                  <c:v>0.05</c:v>
                </c:pt>
                <c:pt idx="1">
                  <c:v>0.45</c:v>
                </c:pt>
                <c:pt idx="2">
                  <c:v>0.16</c:v>
                </c:pt>
                <c:pt idx="3">
                  <c:v>0.27</c:v>
                </c:pt>
                <c:pt idx="4">
                  <c:v>0.17</c:v>
                </c:pt>
                <c:pt idx="5">
                  <c:v>0.02</c:v>
                </c:pt>
                <c:pt idx="6">
                  <c:v>0.08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Arkusz1!$C$2:$C$8</c:f>
              <c:numCache>
                <c:formatCode>0%</c:formatCode>
                <c:ptCount val="7"/>
                <c:pt idx="0">
                  <c:v>0.06</c:v>
                </c:pt>
                <c:pt idx="1">
                  <c:v>0.44</c:v>
                </c:pt>
                <c:pt idx="2">
                  <c:v>0.13</c:v>
                </c:pt>
                <c:pt idx="3">
                  <c:v>0.24</c:v>
                </c:pt>
                <c:pt idx="4">
                  <c:v>0.27</c:v>
                </c:pt>
                <c:pt idx="5">
                  <c:v>0.05</c:v>
                </c:pt>
                <c:pt idx="6">
                  <c:v>0.05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Arkusz1!$D$2:$D$8</c:f>
              <c:numCache>
                <c:formatCode>0%</c:formatCode>
                <c:ptCount val="7"/>
                <c:pt idx="0">
                  <c:v>0.05</c:v>
                </c:pt>
                <c:pt idx="1">
                  <c:v>0.42</c:v>
                </c:pt>
                <c:pt idx="2">
                  <c:v>0.18</c:v>
                </c:pt>
                <c:pt idx="3">
                  <c:v>0.31</c:v>
                </c:pt>
                <c:pt idx="4">
                  <c:v>0.23</c:v>
                </c:pt>
                <c:pt idx="5">
                  <c:v>0.04</c:v>
                </c:pt>
                <c:pt idx="6">
                  <c:v>0.08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990-41D5-834F-D813F55BFE15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Arkusz1!$E$2:$E$8</c:f>
              <c:numCache>
                <c:formatCode>0%</c:formatCode>
                <c:ptCount val="7"/>
                <c:pt idx="0">
                  <c:v>0.06</c:v>
                </c:pt>
                <c:pt idx="1">
                  <c:v>0.45</c:v>
                </c:pt>
                <c:pt idx="2">
                  <c:v>0.11</c:v>
                </c:pt>
                <c:pt idx="3">
                  <c:v>0.26</c:v>
                </c:pt>
                <c:pt idx="4">
                  <c:v>0.28000000000000003</c:v>
                </c:pt>
                <c:pt idx="5">
                  <c:v>0.06</c:v>
                </c:pt>
                <c:pt idx="6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A2F-4395-8F93-64D1F780B7D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31201928"/>
        <c:axId val="431206240"/>
      </c:barChart>
      <c:catAx>
        <c:axId val="431201928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31206240"/>
        <c:crosses val="autoZero"/>
        <c:auto val="1"/>
        <c:lblAlgn val="ctr"/>
        <c:lblOffset val="100"/>
        <c:noMultiLvlLbl val="0"/>
      </c:catAx>
      <c:valAx>
        <c:axId val="431206240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4312019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28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Arkusz1!$B$2:$B$8</c:f>
              <c:numCache>
                <c:formatCode>0%</c:formatCode>
                <c:ptCount val="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Arkusz1!$C$2:$C$8</c:f>
              <c:numCache>
                <c:formatCode>0%</c:formatCode>
                <c:ptCount val="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Arkusz1!$D$2:$D$8</c:f>
              <c:numCache>
                <c:formatCode>0%</c:formatCode>
                <c:ptCount val="7"/>
                <c:pt idx="0">
                  <c:v>0.11</c:v>
                </c:pt>
                <c:pt idx="1">
                  <c:v>0.55000000000000004</c:v>
                </c:pt>
                <c:pt idx="2">
                  <c:v>0.12</c:v>
                </c:pt>
                <c:pt idx="3">
                  <c:v>0.23</c:v>
                </c:pt>
                <c:pt idx="4">
                  <c:v>0.43</c:v>
                </c:pt>
                <c:pt idx="5">
                  <c:v>0.03</c:v>
                </c:pt>
                <c:pt idx="6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396-4280-A6FE-FA3848D81E40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dLbl>
              <c:idx val="1"/>
              <c:layout>
                <c:manualLayout>
                  <c:x val="-2.8161976453335392E-2"/>
                  <c:y val="3.0525030525030555E-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710-4876-8D7E-54E2C03197D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Arkusz1!$A$2:$A$8</c:f>
              <c:strCache>
                <c:ptCount val="7"/>
                <c:pt idx="0">
                  <c:v>Specjalistyczny sklep mięsny</c:v>
                </c:pt>
                <c:pt idx="1">
                  <c:v>Biedronka</c:v>
                </c:pt>
                <c:pt idx="2">
                  <c:v>Mały sklep ogólnospożywczy</c:v>
                </c:pt>
                <c:pt idx="3">
                  <c:v>Hipermarket\supermarket (np. Carrefour, Tesco, Auchan)</c:v>
                </c:pt>
                <c:pt idx="4">
                  <c:v>Lidl</c:v>
                </c:pt>
                <c:pt idx="5">
                  <c:v>w innym miejscu</c:v>
                </c:pt>
                <c:pt idx="6">
                  <c:v>nie wiem, trudno powiedzieć</c:v>
                </c:pt>
              </c:strCache>
            </c:strRef>
          </c:cat>
          <c:val>
            <c:numRef>
              <c:f>Arkusz1!$E$2:$E$8</c:f>
              <c:numCache>
                <c:formatCode>0%</c:formatCode>
                <c:ptCount val="7"/>
                <c:pt idx="0">
                  <c:v>0.17</c:v>
                </c:pt>
                <c:pt idx="1">
                  <c:v>0.51</c:v>
                </c:pt>
                <c:pt idx="2">
                  <c:v>0.16</c:v>
                </c:pt>
                <c:pt idx="3">
                  <c:v>0.28000000000000003</c:v>
                </c:pt>
                <c:pt idx="4">
                  <c:v>0.41</c:v>
                </c:pt>
                <c:pt idx="5">
                  <c:v>0.03</c:v>
                </c:pt>
                <c:pt idx="6">
                  <c:v>0.06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70C-4D1A-A22D-723FD2E821D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31210552"/>
        <c:axId val="431212120"/>
      </c:barChart>
      <c:catAx>
        <c:axId val="431210552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31212120"/>
        <c:crosses val="autoZero"/>
        <c:auto val="1"/>
        <c:lblAlgn val="ctr"/>
        <c:lblOffset val="100"/>
        <c:noMultiLvlLbl val="0"/>
      </c:catAx>
      <c:valAx>
        <c:axId val="431212120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4312105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3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8095198861613109E-2"/>
          <c:y val="0"/>
          <c:w val="0.97190480113838695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Arkusz1!$A$2:$A$10</c:f>
              <c:strCache>
                <c:ptCount val="9"/>
                <c:pt idx="0">
                  <c:v>Na śniadanie</c:v>
                </c:pt>
                <c:pt idx="1">
                  <c:v>Na kolację</c:v>
                </c:pt>
                <c:pt idx="2">
                  <c:v>W szkole\pracy</c:v>
                </c:pt>
                <c:pt idx="3">
                  <c:v>Na drugie śniadanie\lunch przygotowany w domu do zjedzenia poza domem</c:v>
                </c:pt>
                <c:pt idx="4">
                  <c:v>Na drogę, w trakcie podróży</c:v>
                </c:pt>
                <c:pt idx="5">
                  <c:v>W trakcie (rodzinnej) imprezy przy stole</c:v>
                </c:pt>
                <c:pt idx="6">
                  <c:v>Na drugie śniadanie jedzone w domu</c:v>
                </c:pt>
                <c:pt idx="7">
                  <c:v>Jako przekąskę między posiłkami</c:v>
                </c:pt>
                <c:pt idx="8">
                  <c:v>W trakcie spędzania czasu na zewnątrz (wycieczki, pikniki, itp.)</c:v>
                </c:pt>
              </c:strCache>
            </c:strRef>
          </c:cat>
          <c:val>
            <c:numRef>
              <c:f>Arkusz1!$B$2:$B$10</c:f>
              <c:numCache>
                <c:formatCode>0%</c:formatCode>
                <c:ptCount val="9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Arkusz1!$A$2:$A$10</c:f>
              <c:strCache>
                <c:ptCount val="9"/>
                <c:pt idx="0">
                  <c:v>Na śniadanie</c:v>
                </c:pt>
                <c:pt idx="1">
                  <c:v>Na kolację</c:v>
                </c:pt>
                <c:pt idx="2">
                  <c:v>W szkole\pracy</c:v>
                </c:pt>
                <c:pt idx="3">
                  <c:v>Na drugie śniadanie\lunch przygotowany w domu do zjedzenia poza domem</c:v>
                </c:pt>
                <c:pt idx="4">
                  <c:v>Na drogę, w trakcie podróży</c:v>
                </c:pt>
                <c:pt idx="5">
                  <c:v>W trakcie (rodzinnej) imprezy przy stole</c:v>
                </c:pt>
                <c:pt idx="6">
                  <c:v>Na drugie śniadanie jedzone w domu</c:v>
                </c:pt>
                <c:pt idx="7">
                  <c:v>Jako przekąskę między posiłkami</c:v>
                </c:pt>
                <c:pt idx="8">
                  <c:v>W trakcie spędzania czasu na zewnątrz (wycieczki, pikniki, itp.)</c:v>
                </c:pt>
              </c:strCache>
            </c:strRef>
          </c:cat>
          <c:val>
            <c:numRef>
              <c:f>Arkusz1!$C$2:$C$10</c:f>
              <c:numCache>
                <c:formatCode>0%</c:formatCode>
                <c:ptCount val="9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Arkusz1!$A$2:$A$10</c:f>
              <c:strCache>
                <c:ptCount val="9"/>
                <c:pt idx="0">
                  <c:v>Na śniadanie</c:v>
                </c:pt>
                <c:pt idx="1">
                  <c:v>Na kolację</c:v>
                </c:pt>
                <c:pt idx="2">
                  <c:v>W szkole\pracy</c:v>
                </c:pt>
                <c:pt idx="3">
                  <c:v>Na drugie śniadanie\lunch przygotowany w domu do zjedzenia poza domem</c:v>
                </c:pt>
                <c:pt idx="4">
                  <c:v>Na drogę, w trakcie podróży</c:v>
                </c:pt>
                <c:pt idx="5">
                  <c:v>W trakcie (rodzinnej) imprezy przy stole</c:v>
                </c:pt>
                <c:pt idx="6">
                  <c:v>Na drugie śniadanie jedzone w domu</c:v>
                </c:pt>
                <c:pt idx="7">
                  <c:v>Jako przekąskę między posiłkami</c:v>
                </c:pt>
                <c:pt idx="8">
                  <c:v>W trakcie spędzania czasu na zewnątrz (wycieczki, pikniki, itp.)</c:v>
                </c:pt>
              </c:strCache>
            </c:strRef>
          </c:cat>
          <c:val>
            <c:numRef>
              <c:f>Arkusz1!$D$2:$D$10</c:f>
              <c:numCache>
                <c:formatCode>0%</c:formatCode>
                <c:ptCount val="9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7AD-448A-BB4D-1967CBAD8218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Arkusz1!$A$2:$A$10</c:f>
              <c:strCache>
                <c:ptCount val="9"/>
                <c:pt idx="0">
                  <c:v>Na śniadanie</c:v>
                </c:pt>
                <c:pt idx="1">
                  <c:v>Na kolację</c:v>
                </c:pt>
                <c:pt idx="2">
                  <c:v>W szkole\pracy</c:v>
                </c:pt>
                <c:pt idx="3">
                  <c:v>Na drugie śniadanie\lunch przygotowany w domu do zjedzenia poza domem</c:v>
                </c:pt>
                <c:pt idx="4">
                  <c:v>Na drogę, w trakcie podróży</c:v>
                </c:pt>
                <c:pt idx="5">
                  <c:v>W trakcie (rodzinnej) imprezy przy stole</c:v>
                </c:pt>
                <c:pt idx="6">
                  <c:v>Na drugie śniadanie jedzone w domu</c:v>
                </c:pt>
                <c:pt idx="7">
                  <c:v>Jako przekąskę między posiłkami</c:v>
                </c:pt>
                <c:pt idx="8">
                  <c:v>W trakcie spędzania czasu na zewnątrz (wycieczki, pikniki, itp.)</c:v>
                </c:pt>
              </c:strCache>
            </c:strRef>
          </c:cat>
          <c:val>
            <c:numRef>
              <c:f>Arkusz1!$E$2:$E$10</c:f>
              <c:numCache>
                <c:formatCode>0%</c:formatCode>
                <c:ptCount val="9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459-4BDC-9553-89EEACEBE6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32276904"/>
        <c:axId val="432269064"/>
      </c:barChart>
      <c:catAx>
        <c:axId val="432276904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32269064"/>
        <c:crosses val="autoZero"/>
        <c:auto val="1"/>
        <c:lblAlgn val="ctr"/>
        <c:lblOffset val="100"/>
        <c:noMultiLvlLbl val="0"/>
      </c:catAx>
      <c:valAx>
        <c:axId val="432269064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4322769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3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7500977344738879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Arkusz1!$A$2:$A$10</c:f>
              <c:strCache>
                <c:ptCount val="9"/>
                <c:pt idx="0">
                  <c:v>Na śniadanie</c:v>
                </c:pt>
                <c:pt idx="1">
                  <c:v>Na kolację</c:v>
                </c:pt>
                <c:pt idx="2">
                  <c:v>W szkole\pracy</c:v>
                </c:pt>
                <c:pt idx="3">
                  <c:v>Na drugie śniadanie\lunch przygotowany w domu do zjedzenia poza domem</c:v>
                </c:pt>
                <c:pt idx="4">
                  <c:v>Na drogę, w trakcie podróży</c:v>
                </c:pt>
                <c:pt idx="5">
                  <c:v>W trakcie (rodzinnej) imprezy przy stole</c:v>
                </c:pt>
                <c:pt idx="6">
                  <c:v>Na drugie śniadanie jedzone w domu</c:v>
                </c:pt>
                <c:pt idx="7">
                  <c:v>Jako przekąskę między posiłkami</c:v>
                </c:pt>
                <c:pt idx="8">
                  <c:v>W trakcie spędzania czasu na zewnątrz (wycieczki, pikniki, itp.)</c:v>
                </c:pt>
              </c:strCache>
            </c:strRef>
          </c:cat>
          <c:val>
            <c:numRef>
              <c:f>Arkusz1!$B$2:$B$10</c:f>
              <c:numCache>
                <c:formatCode>0%</c:formatCode>
                <c:ptCount val="9"/>
                <c:pt idx="0">
                  <c:v>0.78</c:v>
                </c:pt>
                <c:pt idx="1">
                  <c:v>0.64</c:v>
                </c:pt>
                <c:pt idx="2">
                  <c:v>0.28000000000000003</c:v>
                </c:pt>
                <c:pt idx="3">
                  <c:v>0.2</c:v>
                </c:pt>
                <c:pt idx="4">
                  <c:v>0.17</c:v>
                </c:pt>
                <c:pt idx="5">
                  <c:v>0.14000000000000001</c:v>
                </c:pt>
                <c:pt idx="6">
                  <c:v>0.19</c:v>
                </c:pt>
                <c:pt idx="7">
                  <c:v>0.13</c:v>
                </c:pt>
                <c:pt idx="8">
                  <c:v>0.13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Arkusz1!$A$2:$A$10</c:f>
              <c:strCache>
                <c:ptCount val="9"/>
                <c:pt idx="0">
                  <c:v>Na śniadanie</c:v>
                </c:pt>
                <c:pt idx="1">
                  <c:v>Na kolację</c:v>
                </c:pt>
                <c:pt idx="2">
                  <c:v>W szkole\pracy</c:v>
                </c:pt>
                <c:pt idx="3">
                  <c:v>Na drugie śniadanie\lunch przygotowany w domu do zjedzenia poza domem</c:v>
                </c:pt>
                <c:pt idx="4">
                  <c:v>Na drogę, w trakcie podróży</c:v>
                </c:pt>
                <c:pt idx="5">
                  <c:v>W trakcie (rodzinnej) imprezy przy stole</c:v>
                </c:pt>
                <c:pt idx="6">
                  <c:v>Na drugie śniadanie jedzone w domu</c:v>
                </c:pt>
                <c:pt idx="7">
                  <c:v>Jako przekąskę między posiłkami</c:v>
                </c:pt>
                <c:pt idx="8">
                  <c:v>W trakcie spędzania czasu na zewnątrz (wycieczki, pikniki, itp.)</c:v>
                </c:pt>
              </c:strCache>
            </c:strRef>
          </c:cat>
          <c:val>
            <c:numRef>
              <c:f>Arkusz1!$C$2:$C$10</c:f>
              <c:numCache>
                <c:formatCode>0%</c:formatCode>
                <c:ptCount val="9"/>
                <c:pt idx="0">
                  <c:v>0.71</c:v>
                </c:pt>
                <c:pt idx="1">
                  <c:v>0.59</c:v>
                </c:pt>
                <c:pt idx="2">
                  <c:v>0.24</c:v>
                </c:pt>
                <c:pt idx="3">
                  <c:v>0.31</c:v>
                </c:pt>
                <c:pt idx="4">
                  <c:v>0.21</c:v>
                </c:pt>
                <c:pt idx="5">
                  <c:v>0.17</c:v>
                </c:pt>
                <c:pt idx="6">
                  <c:v>0.26</c:v>
                </c:pt>
                <c:pt idx="7">
                  <c:v>0.1</c:v>
                </c:pt>
                <c:pt idx="8">
                  <c:v>0.17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Arkusz1!$A$2:$A$10</c:f>
              <c:strCache>
                <c:ptCount val="9"/>
                <c:pt idx="0">
                  <c:v>Na śniadanie</c:v>
                </c:pt>
                <c:pt idx="1">
                  <c:v>Na kolację</c:v>
                </c:pt>
                <c:pt idx="2">
                  <c:v>W szkole\pracy</c:v>
                </c:pt>
                <c:pt idx="3">
                  <c:v>Na drugie śniadanie\lunch przygotowany w domu do zjedzenia poza domem</c:v>
                </c:pt>
                <c:pt idx="4">
                  <c:v>Na drogę, w trakcie podróży</c:v>
                </c:pt>
                <c:pt idx="5">
                  <c:v>W trakcie (rodzinnej) imprezy przy stole</c:v>
                </c:pt>
                <c:pt idx="6">
                  <c:v>Na drugie śniadanie jedzone w domu</c:v>
                </c:pt>
                <c:pt idx="7">
                  <c:v>Jako przekąskę między posiłkami</c:v>
                </c:pt>
                <c:pt idx="8">
                  <c:v>W trakcie spędzania czasu na zewnątrz (wycieczki, pikniki, itp.)</c:v>
                </c:pt>
              </c:strCache>
            </c:strRef>
          </c:cat>
          <c:val>
            <c:numRef>
              <c:f>Arkusz1!$D$2:$D$10</c:f>
              <c:numCache>
                <c:formatCode>0%</c:formatCode>
                <c:ptCount val="9"/>
                <c:pt idx="0">
                  <c:v>0.71</c:v>
                </c:pt>
                <c:pt idx="1">
                  <c:v>0.56999999999999995</c:v>
                </c:pt>
                <c:pt idx="2">
                  <c:v>0.19</c:v>
                </c:pt>
                <c:pt idx="3">
                  <c:v>0.21</c:v>
                </c:pt>
                <c:pt idx="4">
                  <c:v>0.15</c:v>
                </c:pt>
                <c:pt idx="5">
                  <c:v>0.17</c:v>
                </c:pt>
                <c:pt idx="6">
                  <c:v>0.17</c:v>
                </c:pt>
                <c:pt idx="7">
                  <c:v>0.11</c:v>
                </c:pt>
                <c:pt idx="8">
                  <c:v>7.0000000000000007E-2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E16-454F-91CF-CA286CA03EAA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Arkusz1!$A$2:$A$10</c:f>
              <c:strCache>
                <c:ptCount val="9"/>
                <c:pt idx="0">
                  <c:v>Na śniadanie</c:v>
                </c:pt>
                <c:pt idx="1">
                  <c:v>Na kolację</c:v>
                </c:pt>
                <c:pt idx="2">
                  <c:v>W szkole\pracy</c:v>
                </c:pt>
                <c:pt idx="3">
                  <c:v>Na drugie śniadanie\lunch przygotowany w domu do zjedzenia poza domem</c:v>
                </c:pt>
                <c:pt idx="4">
                  <c:v>Na drogę, w trakcie podróży</c:v>
                </c:pt>
                <c:pt idx="5">
                  <c:v>W trakcie (rodzinnej) imprezy przy stole</c:v>
                </c:pt>
                <c:pt idx="6">
                  <c:v>Na drugie śniadanie jedzone w domu</c:v>
                </c:pt>
                <c:pt idx="7">
                  <c:v>Jako przekąskę między posiłkami</c:v>
                </c:pt>
                <c:pt idx="8">
                  <c:v>W trakcie spędzania czasu na zewnątrz (wycieczki, pikniki, itp.)</c:v>
                </c:pt>
              </c:strCache>
            </c:strRef>
          </c:cat>
          <c:val>
            <c:numRef>
              <c:f>Arkusz1!$E$2:$E$10</c:f>
              <c:numCache>
                <c:formatCode>0%</c:formatCode>
                <c:ptCount val="9"/>
                <c:pt idx="0">
                  <c:v>0.73</c:v>
                </c:pt>
                <c:pt idx="1">
                  <c:v>0.61</c:v>
                </c:pt>
                <c:pt idx="2">
                  <c:v>0.22</c:v>
                </c:pt>
                <c:pt idx="3">
                  <c:v>0.27</c:v>
                </c:pt>
                <c:pt idx="4">
                  <c:v>0.17</c:v>
                </c:pt>
                <c:pt idx="5">
                  <c:v>0.16</c:v>
                </c:pt>
                <c:pt idx="6">
                  <c:v>0.25</c:v>
                </c:pt>
                <c:pt idx="7">
                  <c:v>0.08</c:v>
                </c:pt>
                <c:pt idx="8">
                  <c:v>0.08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30C-4715-8A6A-B9E5E1A9153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32271024"/>
        <c:axId val="432271808"/>
      </c:barChart>
      <c:catAx>
        <c:axId val="432271024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32271808"/>
        <c:crosses val="autoZero"/>
        <c:auto val="1"/>
        <c:lblAlgn val="ctr"/>
        <c:lblOffset val="100"/>
        <c:noMultiLvlLbl val="0"/>
      </c:catAx>
      <c:valAx>
        <c:axId val="432271808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4322710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3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3.2964556612555554E-2"/>
          <c:w val="0.98756803547704652"/>
          <c:h val="0.8446066847023928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 2022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Arkusz1!$A$2:$A$8</c:f>
              <c:numCache>
                <c:formatCode>General</c:formatCode>
                <c:ptCount val="7"/>
              </c:numCache>
            </c:numRef>
          </c:cat>
          <c:val>
            <c:numRef>
              <c:f>Arkusz1!$B$2:$B$8</c:f>
              <c:numCache>
                <c:formatCode>General</c:formatCode>
                <c:ptCount val="7"/>
              </c:numCache>
            </c:numRef>
          </c:val>
          <c:extLst>
            <c:ext xmlns:c16="http://schemas.microsoft.com/office/drawing/2014/chart" uri="{C3380CC4-5D6E-409C-BE32-E72D297353CC}">
              <c16:uniqueId val="{00000000-5FA3-40E8-9EDF-8AEA23DB18C9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 2022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Arkusz1!$A$2:$A$8</c:f>
              <c:numCache>
                <c:formatCode>General</c:formatCode>
                <c:ptCount val="7"/>
              </c:numCache>
            </c:numRef>
          </c:cat>
          <c:val>
            <c:numRef>
              <c:f>Arkusz1!$C$2:$C$8</c:f>
              <c:numCache>
                <c:formatCode>General</c:formatCode>
                <c:ptCount val="7"/>
              </c:numCache>
            </c:numRef>
          </c:val>
          <c:extLst>
            <c:ext xmlns:c16="http://schemas.microsoft.com/office/drawing/2014/chart" uri="{C3380CC4-5D6E-409C-BE32-E72D297353CC}">
              <c16:uniqueId val="{00000001-5FA3-40E8-9EDF-8AEA23DB18C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 2022</c:v>
                </c:pt>
              </c:strCache>
            </c:strRef>
          </c:tx>
          <c:spPr>
            <a:solidFill>
              <a:schemeClr val="accent6">
                <a:tint val="86000"/>
              </a:schemeClr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Arkusz1!$A$2:$A$8</c:f>
              <c:numCache>
                <c:formatCode>General</c:formatCode>
                <c:ptCount val="7"/>
              </c:numCache>
            </c:numRef>
          </c:cat>
          <c:val>
            <c:numRef>
              <c:f>Arkusz1!$D$2:$D$8</c:f>
              <c:numCache>
                <c:formatCode>General</c:formatCode>
                <c:ptCount val="7"/>
              </c:numCache>
            </c:numRef>
          </c:val>
          <c:extLst>
            <c:ext xmlns:c16="http://schemas.microsoft.com/office/drawing/2014/chart" uri="{C3380CC4-5D6E-409C-BE32-E72D297353CC}">
              <c16:uniqueId val="{00000000-A8F2-4598-B9B4-3E916423067C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Q4 2021</c:v>
                </c:pt>
              </c:strCache>
            </c:strRef>
          </c:tx>
          <c:spPr>
            <a:solidFill>
              <a:schemeClr val="accent6">
                <a:tint val="58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Arkusz1!$A$2:$A$8</c:f>
              <c:numCache>
                <c:formatCode>General</c:formatCode>
                <c:ptCount val="7"/>
              </c:numCache>
            </c:numRef>
          </c:cat>
          <c:val>
            <c:numRef>
              <c:f>Arkusz1!$E$2:$E$8</c:f>
              <c:numCache>
                <c:formatCode>General</c:formatCode>
                <c:ptCount val="7"/>
              </c:numCache>
            </c:numRef>
          </c:val>
          <c:extLst>
            <c:ext xmlns:c16="http://schemas.microsoft.com/office/drawing/2014/chart" uri="{C3380CC4-5D6E-409C-BE32-E72D297353CC}">
              <c16:uniqueId val="{00000000-EE44-4DF3-B864-CB030F68C34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432278080"/>
        <c:axId val="432271416"/>
      </c:barChart>
      <c:catAx>
        <c:axId val="43227808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432271416"/>
        <c:crosses val="autoZero"/>
        <c:auto val="1"/>
        <c:lblAlgn val="ctr"/>
        <c:lblOffset val="100"/>
        <c:noMultiLvlLbl val="0"/>
      </c:catAx>
      <c:valAx>
        <c:axId val="43227141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one"/>
        <c:crossAx val="4322780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4.0502516325550457E-2"/>
          <c:y val="0.54668064052255727"/>
          <c:w val="0.85955990188582554"/>
          <c:h val="0.3790304418825708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l-PL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050"/>
      </a:pPr>
      <a:endParaRPr lang="pl-PL"/>
    </a:p>
  </c:txPr>
  <c:externalData r:id="rId3">
    <c:autoUpdate val="0"/>
  </c:externalData>
</c:chartSpace>
</file>

<file path=ppt/charts/chart3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28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dLbl>
              <c:idx val="7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1402-4408-9A30-08DA423738A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Arkusz1!$A$2:$A$10</c:f>
              <c:strCache>
                <c:ptCount val="9"/>
                <c:pt idx="0">
                  <c:v>Na śniadanie</c:v>
                </c:pt>
                <c:pt idx="1">
                  <c:v>Na kolację</c:v>
                </c:pt>
                <c:pt idx="2">
                  <c:v>W szkole\pracy</c:v>
                </c:pt>
                <c:pt idx="3">
                  <c:v>Na drugie śniadanie\lunch przygotowany w domu do zjedzenia poza domem</c:v>
                </c:pt>
                <c:pt idx="4">
                  <c:v>Na drogę, w trakcie podróży</c:v>
                </c:pt>
                <c:pt idx="5">
                  <c:v>W trakcie (rodzinnej) imprezy przy stole</c:v>
                </c:pt>
                <c:pt idx="6">
                  <c:v>Na drugie śniadanie jedzone w domu</c:v>
                </c:pt>
                <c:pt idx="7">
                  <c:v>Jako przekąskę między posiłkami</c:v>
                </c:pt>
                <c:pt idx="8">
                  <c:v>W trakcie spędzania czasu na zewnątrz (wycieczki, pikniki, itp.)</c:v>
                </c:pt>
              </c:strCache>
            </c:strRef>
          </c:cat>
          <c:val>
            <c:numRef>
              <c:f>Arkusz1!$B$2:$B$10</c:f>
              <c:numCache>
                <c:formatCode>0%</c:formatCode>
                <c:ptCount val="9"/>
                <c:pt idx="0">
                  <c:v>0.48</c:v>
                </c:pt>
                <c:pt idx="1">
                  <c:v>0.61</c:v>
                </c:pt>
                <c:pt idx="2">
                  <c:v>0.12</c:v>
                </c:pt>
                <c:pt idx="3">
                  <c:v>0.16</c:v>
                </c:pt>
                <c:pt idx="4">
                  <c:v>0.09</c:v>
                </c:pt>
                <c:pt idx="5">
                  <c:v>0.21</c:v>
                </c:pt>
                <c:pt idx="6">
                  <c:v>0.14000000000000001</c:v>
                </c:pt>
                <c:pt idx="7">
                  <c:v>0.19</c:v>
                </c:pt>
                <c:pt idx="8">
                  <c:v>0.14000000000000001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Arkusz1!$A$2:$A$10</c:f>
              <c:strCache>
                <c:ptCount val="9"/>
                <c:pt idx="0">
                  <c:v>Na śniadanie</c:v>
                </c:pt>
                <c:pt idx="1">
                  <c:v>Na kolację</c:v>
                </c:pt>
                <c:pt idx="2">
                  <c:v>W szkole\pracy</c:v>
                </c:pt>
                <c:pt idx="3">
                  <c:v>Na drugie śniadanie\lunch przygotowany w domu do zjedzenia poza domem</c:v>
                </c:pt>
                <c:pt idx="4">
                  <c:v>Na drogę, w trakcie podróży</c:v>
                </c:pt>
                <c:pt idx="5">
                  <c:v>W trakcie (rodzinnej) imprezy przy stole</c:v>
                </c:pt>
                <c:pt idx="6">
                  <c:v>Na drugie śniadanie jedzone w domu</c:v>
                </c:pt>
                <c:pt idx="7">
                  <c:v>Jako przekąskę między posiłkami</c:v>
                </c:pt>
                <c:pt idx="8">
                  <c:v>W trakcie spędzania czasu na zewnątrz (wycieczki, pikniki, itp.)</c:v>
                </c:pt>
              </c:strCache>
            </c:strRef>
          </c:cat>
          <c:val>
            <c:numRef>
              <c:f>Arkusz1!$C$2:$C$10</c:f>
              <c:numCache>
                <c:formatCode>0%</c:formatCode>
                <c:ptCount val="9"/>
                <c:pt idx="0">
                  <c:v>0.53</c:v>
                </c:pt>
                <c:pt idx="1">
                  <c:v>0.6</c:v>
                </c:pt>
                <c:pt idx="2">
                  <c:v>0.11</c:v>
                </c:pt>
                <c:pt idx="3">
                  <c:v>0.09</c:v>
                </c:pt>
                <c:pt idx="4">
                  <c:v>0.12</c:v>
                </c:pt>
                <c:pt idx="5">
                  <c:v>0.26</c:v>
                </c:pt>
                <c:pt idx="6">
                  <c:v>0.14000000000000001</c:v>
                </c:pt>
                <c:pt idx="7">
                  <c:v>0.11</c:v>
                </c:pt>
                <c:pt idx="8">
                  <c:v>0.19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Arkusz1!$A$2:$A$10</c:f>
              <c:strCache>
                <c:ptCount val="9"/>
                <c:pt idx="0">
                  <c:v>Na śniadanie</c:v>
                </c:pt>
                <c:pt idx="1">
                  <c:v>Na kolację</c:v>
                </c:pt>
                <c:pt idx="2">
                  <c:v>W szkole\pracy</c:v>
                </c:pt>
                <c:pt idx="3">
                  <c:v>Na drugie śniadanie\lunch przygotowany w domu do zjedzenia poza domem</c:v>
                </c:pt>
                <c:pt idx="4">
                  <c:v>Na drogę, w trakcie podróży</c:v>
                </c:pt>
                <c:pt idx="5">
                  <c:v>W trakcie (rodzinnej) imprezy przy stole</c:v>
                </c:pt>
                <c:pt idx="6">
                  <c:v>Na drugie śniadanie jedzone w domu</c:v>
                </c:pt>
                <c:pt idx="7">
                  <c:v>Jako przekąskę między posiłkami</c:v>
                </c:pt>
                <c:pt idx="8">
                  <c:v>W trakcie spędzania czasu na zewnątrz (wycieczki, pikniki, itp.)</c:v>
                </c:pt>
              </c:strCache>
            </c:strRef>
          </c:cat>
          <c:val>
            <c:numRef>
              <c:f>Arkusz1!$D$2:$D$10</c:f>
              <c:numCache>
                <c:formatCode>0%</c:formatCode>
                <c:ptCount val="9"/>
                <c:pt idx="0">
                  <c:v>0.5</c:v>
                </c:pt>
                <c:pt idx="1">
                  <c:v>0.47</c:v>
                </c:pt>
                <c:pt idx="2">
                  <c:v>0.11</c:v>
                </c:pt>
                <c:pt idx="3">
                  <c:v>0.15</c:v>
                </c:pt>
                <c:pt idx="4">
                  <c:v>0.11</c:v>
                </c:pt>
                <c:pt idx="5">
                  <c:v>0.2</c:v>
                </c:pt>
                <c:pt idx="6">
                  <c:v>0.13</c:v>
                </c:pt>
                <c:pt idx="7">
                  <c:v>0.1</c:v>
                </c:pt>
                <c:pt idx="8">
                  <c:v>0.17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55C-4293-8751-1151D9CDD45F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Arkusz1!$A$2:$A$10</c:f>
              <c:strCache>
                <c:ptCount val="9"/>
                <c:pt idx="0">
                  <c:v>Na śniadanie</c:v>
                </c:pt>
                <c:pt idx="1">
                  <c:v>Na kolację</c:v>
                </c:pt>
                <c:pt idx="2">
                  <c:v>W szkole\pracy</c:v>
                </c:pt>
                <c:pt idx="3">
                  <c:v>Na drugie śniadanie\lunch przygotowany w domu do zjedzenia poza domem</c:v>
                </c:pt>
                <c:pt idx="4">
                  <c:v>Na drogę, w trakcie podróży</c:v>
                </c:pt>
                <c:pt idx="5">
                  <c:v>W trakcie (rodzinnej) imprezy przy stole</c:v>
                </c:pt>
                <c:pt idx="6">
                  <c:v>Na drugie śniadanie jedzone w domu</c:v>
                </c:pt>
                <c:pt idx="7">
                  <c:v>Jako przekąskę między posiłkami</c:v>
                </c:pt>
                <c:pt idx="8">
                  <c:v>W trakcie spędzania czasu na zewnątrz (wycieczki, pikniki, itp.)</c:v>
                </c:pt>
              </c:strCache>
            </c:strRef>
          </c:cat>
          <c:val>
            <c:numRef>
              <c:f>Arkusz1!$E$2:$E$10</c:f>
              <c:numCache>
                <c:formatCode>0%</c:formatCode>
                <c:ptCount val="9"/>
                <c:pt idx="0">
                  <c:v>0.52</c:v>
                </c:pt>
                <c:pt idx="1">
                  <c:v>0.54</c:v>
                </c:pt>
                <c:pt idx="2">
                  <c:v>0.14000000000000001</c:v>
                </c:pt>
                <c:pt idx="3">
                  <c:v>0.11</c:v>
                </c:pt>
                <c:pt idx="4">
                  <c:v>0.13</c:v>
                </c:pt>
                <c:pt idx="5">
                  <c:v>0.18</c:v>
                </c:pt>
                <c:pt idx="6">
                  <c:v>0.18</c:v>
                </c:pt>
                <c:pt idx="7">
                  <c:v>0.09</c:v>
                </c:pt>
                <c:pt idx="8">
                  <c:v>0.18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2DF-476E-BC47-0A9596546A4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32272200"/>
        <c:axId val="432278864"/>
      </c:barChart>
      <c:catAx>
        <c:axId val="432272200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32278864"/>
        <c:crosses val="autoZero"/>
        <c:auto val="1"/>
        <c:lblAlgn val="ctr"/>
        <c:lblOffset val="100"/>
        <c:noMultiLvlLbl val="0"/>
      </c:catAx>
      <c:valAx>
        <c:axId val="432278864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4322722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3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9742461369205379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 </c:v>
                </c:pt>
              </c:strCache>
            </c:strRef>
          </c:tx>
          <c:invertIfNegative val="0"/>
          <c:dLbls>
            <c:dLbl>
              <c:idx val="4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DF03-4862-AF4E-19ADAAF23E0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Arkusz1!$A$2:$A$10</c:f>
              <c:strCache>
                <c:ptCount val="9"/>
                <c:pt idx="0">
                  <c:v>Na śniadanie</c:v>
                </c:pt>
                <c:pt idx="1">
                  <c:v>Na kolację</c:v>
                </c:pt>
                <c:pt idx="2">
                  <c:v>W szkole\pracy</c:v>
                </c:pt>
                <c:pt idx="3">
                  <c:v>Na drugie śniadanie\lunch przygotowany w domu do zjedzenia poza domem</c:v>
                </c:pt>
                <c:pt idx="4">
                  <c:v>Na drogę, w trakcie podróży</c:v>
                </c:pt>
                <c:pt idx="5">
                  <c:v>W trakcie (rodzinnej) imprezy przy stole</c:v>
                </c:pt>
                <c:pt idx="6">
                  <c:v>Na drugie śniadanie jedzone w domu</c:v>
                </c:pt>
                <c:pt idx="7">
                  <c:v>Jako przekąskę między posiłkami</c:v>
                </c:pt>
                <c:pt idx="8">
                  <c:v>W trakcie spędzania czasu na zewnątrz (wycieczki, pikniki, itp.)</c:v>
                </c:pt>
              </c:strCache>
            </c:strRef>
          </c:cat>
          <c:val>
            <c:numRef>
              <c:f>Arkusz1!$B$2:$B$10</c:f>
              <c:numCache>
                <c:formatCode>0%</c:formatCode>
                <c:ptCount val="9"/>
                <c:pt idx="0">
                  <c:v>0.54</c:v>
                </c:pt>
                <c:pt idx="1">
                  <c:v>0.55000000000000004</c:v>
                </c:pt>
                <c:pt idx="2">
                  <c:v>0.14000000000000001</c:v>
                </c:pt>
                <c:pt idx="3">
                  <c:v>0.23</c:v>
                </c:pt>
                <c:pt idx="4">
                  <c:v>0.15</c:v>
                </c:pt>
                <c:pt idx="5">
                  <c:v>0.19</c:v>
                </c:pt>
                <c:pt idx="6">
                  <c:v>0.22</c:v>
                </c:pt>
                <c:pt idx="7">
                  <c:v>0.18</c:v>
                </c:pt>
                <c:pt idx="8">
                  <c:v>0.13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Arkusz1!$A$2:$A$10</c:f>
              <c:strCache>
                <c:ptCount val="9"/>
                <c:pt idx="0">
                  <c:v>Na śniadanie</c:v>
                </c:pt>
                <c:pt idx="1">
                  <c:v>Na kolację</c:v>
                </c:pt>
                <c:pt idx="2">
                  <c:v>W szkole\pracy</c:v>
                </c:pt>
                <c:pt idx="3">
                  <c:v>Na drugie śniadanie\lunch przygotowany w domu do zjedzenia poza domem</c:v>
                </c:pt>
                <c:pt idx="4">
                  <c:v>Na drogę, w trakcie podróży</c:v>
                </c:pt>
                <c:pt idx="5">
                  <c:v>W trakcie (rodzinnej) imprezy przy stole</c:v>
                </c:pt>
                <c:pt idx="6">
                  <c:v>Na drugie śniadanie jedzone w domu</c:v>
                </c:pt>
                <c:pt idx="7">
                  <c:v>Jako przekąskę między posiłkami</c:v>
                </c:pt>
                <c:pt idx="8">
                  <c:v>W trakcie spędzania czasu na zewnątrz (wycieczki, pikniki, itp.)</c:v>
                </c:pt>
              </c:strCache>
            </c:strRef>
          </c:cat>
          <c:val>
            <c:numRef>
              <c:f>Arkusz1!$C$2:$C$10</c:f>
              <c:numCache>
                <c:formatCode>0%</c:formatCode>
                <c:ptCount val="9"/>
                <c:pt idx="0">
                  <c:v>0.55000000000000004</c:v>
                </c:pt>
                <c:pt idx="1">
                  <c:v>0.56000000000000005</c:v>
                </c:pt>
                <c:pt idx="2">
                  <c:v>0.16</c:v>
                </c:pt>
                <c:pt idx="3">
                  <c:v>0.21</c:v>
                </c:pt>
                <c:pt idx="4">
                  <c:v>0.14000000000000001</c:v>
                </c:pt>
                <c:pt idx="5">
                  <c:v>0.14000000000000001</c:v>
                </c:pt>
                <c:pt idx="6">
                  <c:v>0.18</c:v>
                </c:pt>
                <c:pt idx="7">
                  <c:v>0.19</c:v>
                </c:pt>
                <c:pt idx="8">
                  <c:v>0.09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Arkusz1!$A$2:$A$10</c:f>
              <c:strCache>
                <c:ptCount val="9"/>
                <c:pt idx="0">
                  <c:v>Na śniadanie</c:v>
                </c:pt>
                <c:pt idx="1">
                  <c:v>Na kolację</c:v>
                </c:pt>
                <c:pt idx="2">
                  <c:v>W szkole\pracy</c:v>
                </c:pt>
                <c:pt idx="3">
                  <c:v>Na drugie śniadanie\lunch przygotowany w domu do zjedzenia poza domem</c:v>
                </c:pt>
                <c:pt idx="4">
                  <c:v>Na drogę, w trakcie podróży</c:v>
                </c:pt>
                <c:pt idx="5">
                  <c:v>W trakcie (rodzinnej) imprezy przy stole</c:v>
                </c:pt>
                <c:pt idx="6">
                  <c:v>Na drugie śniadanie jedzone w domu</c:v>
                </c:pt>
                <c:pt idx="7">
                  <c:v>Jako przekąskę między posiłkami</c:v>
                </c:pt>
                <c:pt idx="8">
                  <c:v>W trakcie spędzania czasu na zewnątrz (wycieczki, pikniki, itp.)</c:v>
                </c:pt>
              </c:strCache>
            </c:strRef>
          </c:cat>
          <c:val>
            <c:numRef>
              <c:f>Arkusz1!$D$2:$D$10</c:f>
              <c:numCache>
                <c:formatCode>0%</c:formatCode>
                <c:ptCount val="9"/>
                <c:pt idx="0">
                  <c:v>0.54</c:v>
                </c:pt>
                <c:pt idx="1">
                  <c:v>0.5</c:v>
                </c:pt>
                <c:pt idx="2">
                  <c:v>0.17</c:v>
                </c:pt>
                <c:pt idx="3">
                  <c:v>0.19</c:v>
                </c:pt>
                <c:pt idx="4">
                  <c:v>0.2</c:v>
                </c:pt>
                <c:pt idx="5">
                  <c:v>0.17</c:v>
                </c:pt>
                <c:pt idx="6">
                  <c:v>0.21</c:v>
                </c:pt>
                <c:pt idx="7">
                  <c:v>0.15</c:v>
                </c:pt>
                <c:pt idx="8">
                  <c:v>0.14000000000000001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9C8-414C-9617-7B62F94AE7D7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Arkusz1!$A$2:$A$10</c:f>
              <c:strCache>
                <c:ptCount val="9"/>
                <c:pt idx="0">
                  <c:v>Na śniadanie</c:v>
                </c:pt>
                <c:pt idx="1">
                  <c:v>Na kolację</c:v>
                </c:pt>
                <c:pt idx="2">
                  <c:v>W szkole\pracy</c:v>
                </c:pt>
                <c:pt idx="3">
                  <c:v>Na drugie śniadanie\lunch przygotowany w domu do zjedzenia poza domem</c:v>
                </c:pt>
                <c:pt idx="4">
                  <c:v>Na drogę, w trakcie podróży</c:v>
                </c:pt>
                <c:pt idx="5">
                  <c:v>W trakcie (rodzinnej) imprezy przy stole</c:v>
                </c:pt>
                <c:pt idx="6">
                  <c:v>Na drugie śniadanie jedzone w domu</c:v>
                </c:pt>
                <c:pt idx="7">
                  <c:v>Jako przekąskę między posiłkami</c:v>
                </c:pt>
                <c:pt idx="8">
                  <c:v>W trakcie spędzania czasu na zewnątrz (wycieczki, pikniki, itp.)</c:v>
                </c:pt>
              </c:strCache>
            </c:strRef>
          </c:cat>
          <c:val>
            <c:numRef>
              <c:f>Arkusz1!$E$2:$E$10</c:f>
              <c:numCache>
                <c:formatCode>0%</c:formatCode>
                <c:ptCount val="9"/>
                <c:pt idx="0">
                  <c:v>0.56000000000000005</c:v>
                </c:pt>
                <c:pt idx="1">
                  <c:v>0.56999999999999995</c:v>
                </c:pt>
                <c:pt idx="2">
                  <c:v>0.21</c:v>
                </c:pt>
                <c:pt idx="3">
                  <c:v>0.25</c:v>
                </c:pt>
                <c:pt idx="4">
                  <c:v>0.24</c:v>
                </c:pt>
                <c:pt idx="5">
                  <c:v>0.2</c:v>
                </c:pt>
                <c:pt idx="6">
                  <c:v>0.22</c:v>
                </c:pt>
                <c:pt idx="7">
                  <c:v>0.17</c:v>
                </c:pt>
                <c:pt idx="8">
                  <c:v>0.17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0D2-4F6F-9BB4-5F333E4BDB0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395230472"/>
        <c:axId val="395228904"/>
      </c:barChart>
      <c:catAx>
        <c:axId val="395230472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95228904"/>
        <c:crosses val="autoZero"/>
        <c:auto val="1"/>
        <c:lblAlgn val="ctr"/>
        <c:lblOffset val="100"/>
        <c:noMultiLvlLbl val="0"/>
      </c:catAx>
      <c:valAx>
        <c:axId val="395228904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3952304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3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28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invertIfNegative val="0"/>
          <c:dLbls>
            <c:dLbl>
              <c:idx val="7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8CA4-4DF5-8322-959947F1357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Arkusz1!$A$2:$A$10</c:f>
              <c:strCache>
                <c:ptCount val="9"/>
                <c:pt idx="0">
                  <c:v>Na śniadanie</c:v>
                </c:pt>
                <c:pt idx="1">
                  <c:v>Na kolację</c:v>
                </c:pt>
                <c:pt idx="2">
                  <c:v>W szkole\pracy</c:v>
                </c:pt>
                <c:pt idx="3">
                  <c:v>Na drugie śniadanie\lunch przygotowany w domu do zjedzenia poza domem</c:v>
                </c:pt>
                <c:pt idx="4">
                  <c:v>Na drogę, w trakcie podróży</c:v>
                </c:pt>
                <c:pt idx="5">
                  <c:v>W trakcie (rodzinnej) imprezy przy stole</c:v>
                </c:pt>
                <c:pt idx="6">
                  <c:v>Na drugie śniadanie jedzone w domu</c:v>
                </c:pt>
                <c:pt idx="7">
                  <c:v>Jako przekąskę między posiłkami</c:v>
                </c:pt>
                <c:pt idx="8">
                  <c:v>W trakcie spędzania czasu na zewnątrz (wycieczki, pikniki, itp.)</c:v>
                </c:pt>
              </c:strCache>
            </c:strRef>
          </c:cat>
          <c:val>
            <c:numRef>
              <c:f>Arkusz1!$B$2:$B$10</c:f>
              <c:numCache>
                <c:formatCode>0%</c:formatCode>
                <c:ptCount val="9"/>
                <c:pt idx="0">
                  <c:v>0.68</c:v>
                </c:pt>
                <c:pt idx="1">
                  <c:v>0.49</c:v>
                </c:pt>
                <c:pt idx="2">
                  <c:v>0.05</c:v>
                </c:pt>
                <c:pt idx="3">
                  <c:v>0.08</c:v>
                </c:pt>
                <c:pt idx="4">
                  <c:v>0.08</c:v>
                </c:pt>
                <c:pt idx="5">
                  <c:v>0.04</c:v>
                </c:pt>
                <c:pt idx="6">
                  <c:v>0.17</c:v>
                </c:pt>
                <c:pt idx="7">
                  <c:v>0.17</c:v>
                </c:pt>
                <c:pt idx="8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Arkusz1!$A$2:$A$10</c:f>
              <c:strCache>
                <c:ptCount val="9"/>
                <c:pt idx="0">
                  <c:v>Na śniadanie</c:v>
                </c:pt>
                <c:pt idx="1">
                  <c:v>Na kolację</c:v>
                </c:pt>
                <c:pt idx="2">
                  <c:v>W szkole\pracy</c:v>
                </c:pt>
                <c:pt idx="3">
                  <c:v>Na drugie śniadanie\lunch przygotowany w domu do zjedzenia poza domem</c:v>
                </c:pt>
                <c:pt idx="4">
                  <c:v>Na drogę, w trakcie podróży</c:v>
                </c:pt>
                <c:pt idx="5">
                  <c:v>W trakcie (rodzinnej) imprezy przy stole</c:v>
                </c:pt>
                <c:pt idx="6">
                  <c:v>Na drugie śniadanie jedzone w domu</c:v>
                </c:pt>
                <c:pt idx="7">
                  <c:v>Jako przekąskę między posiłkami</c:v>
                </c:pt>
                <c:pt idx="8">
                  <c:v>W trakcie spędzania czasu na zewnątrz (wycieczki, pikniki, itp.)</c:v>
                </c:pt>
              </c:strCache>
            </c:strRef>
          </c:cat>
          <c:val>
            <c:numRef>
              <c:f>Arkusz1!$C$2:$C$10</c:f>
              <c:numCache>
                <c:formatCode>0%</c:formatCode>
                <c:ptCount val="9"/>
                <c:pt idx="0">
                  <c:v>0.67</c:v>
                </c:pt>
                <c:pt idx="1">
                  <c:v>0.54</c:v>
                </c:pt>
                <c:pt idx="2">
                  <c:v>0.05</c:v>
                </c:pt>
                <c:pt idx="3">
                  <c:v>0.05</c:v>
                </c:pt>
                <c:pt idx="4">
                  <c:v>0.05</c:v>
                </c:pt>
                <c:pt idx="5">
                  <c:v>0.04</c:v>
                </c:pt>
                <c:pt idx="6">
                  <c:v>0.14000000000000001</c:v>
                </c:pt>
                <c:pt idx="7">
                  <c:v>0.13</c:v>
                </c:pt>
                <c:pt idx="8">
                  <c:v>0.05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Arkusz1!$A$2:$A$10</c:f>
              <c:strCache>
                <c:ptCount val="9"/>
                <c:pt idx="0">
                  <c:v>Na śniadanie</c:v>
                </c:pt>
                <c:pt idx="1">
                  <c:v>Na kolację</c:v>
                </c:pt>
                <c:pt idx="2">
                  <c:v>W szkole\pracy</c:v>
                </c:pt>
                <c:pt idx="3">
                  <c:v>Na drugie śniadanie\lunch przygotowany w domu do zjedzenia poza domem</c:v>
                </c:pt>
                <c:pt idx="4">
                  <c:v>Na drogę, w trakcie podróży</c:v>
                </c:pt>
                <c:pt idx="5">
                  <c:v>W trakcie (rodzinnej) imprezy przy stole</c:v>
                </c:pt>
                <c:pt idx="6">
                  <c:v>Na drugie śniadanie jedzone w domu</c:v>
                </c:pt>
                <c:pt idx="7">
                  <c:v>Jako przekąskę między posiłkami</c:v>
                </c:pt>
                <c:pt idx="8">
                  <c:v>W trakcie spędzania czasu na zewnątrz (wycieczki, pikniki, itp.)</c:v>
                </c:pt>
              </c:strCache>
            </c:strRef>
          </c:cat>
          <c:val>
            <c:numRef>
              <c:f>Arkusz1!$D$2:$D$10</c:f>
              <c:numCache>
                <c:formatCode>0%</c:formatCode>
                <c:ptCount val="9"/>
                <c:pt idx="0">
                  <c:v>0.73</c:v>
                </c:pt>
                <c:pt idx="1">
                  <c:v>0.43</c:v>
                </c:pt>
                <c:pt idx="2">
                  <c:v>0.05</c:v>
                </c:pt>
                <c:pt idx="3">
                  <c:v>0.06</c:v>
                </c:pt>
                <c:pt idx="4">
                  <c:v>0.05</c:v>
                </c:pt>
                <c:pt idx="5">
                  <c:v>0.03</c:v>
                </c:pt>
                <c:pt idx="6">
                  <c:v>0.13</c:v>
                </c:pt>
                <c:pt idx="7">
                  <c:v>0.12</c:v>
                </c:pt>
                <c:pt idx="8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739-4E28-9CA0-7EC49D37E916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Arkusz1!$A$2:$A$10</c:f>
              <c:strCache>
                <c:ptCount val="9"/>
                <c:pt idx="0">
                  <c:v>Na śniadanie</c:v>
                </c:pt>
                <c:pt idx="1">
                  <c:v>Na kolację</c:v>
                </c:pt>
                <c:pt idx="2">
                  <c:v>W szkole\pracy</c:v>
                </c:pt>
                <c:pt idx="3">
                  <c:v>Na drugie śniadanie\lunch przygotowany w domu do zjedzenia poza domem</c:v>
                </c:pt>
                <c:pt idx="4">
                  <c:v>Na drogę, w trakcie podróży</c:v>
                </c:pt>
                <c:pt idx="5">
                  <c:v>W trakcie (rodzinnej) imprezy przy stole</c:v>
                </c:pt>
                <c:pt idx="6">
                  <c:v>Na drugie śniadanie jedzone w domu</c:v>
                </c:pt>
                <c:pt idx="7">
                  <c:v>Jako przekąskę między posiłkami</c:v>
                </c:pt>
                <c:pt idx="8">
                  <c:v>W trakcie spędzania czasu na zewnątrz (wycieczki, pikniki, itp.)</c:v>
                </c:pt>
              </c:strCache>
            </c:strRef>
          </c:cat>
          <c:val>
            <c:numRef>
              <c:f>Arkusz1!$E$2:$E$10</c:f>
              <c:numCache>
                <c:formatCode>0%</c:formatCode>
                <c:ptCount val="9"/>
                <c:pt idx="0">
                  <c:v>0.69</c:v>
                </c:pt>
                <c:pt idx="1">
                  <c:v>0.53</c:v>
                </c:pt>
                <c:pt idx="2">
                  <c:v>0.04</c:v>
                </c:pt>
                <c:pt idx="3">
                  <c:v>0.09</c:v>
                </c:pt>
                <c:pt idx="4">
                  <c:v>0.04</c:v>
                </c:pt>
                <c:pt idx="5">
                  <c:v>0.04</c:v>
                </c:pt>
                <c:pt idx="6">
                  <c:v>0.2</c:v>
                </c:pt>
                <c:pt idx="7">
                  <c:v>0.1</c:v>
                </c:pt>
                <c:pt idx="8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59B-45D5-AA6C-51CB5C9C778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395228120"/>
        <c:axId val="395229296"/>
      </c:barChart>
      <c:catAx>
        <c:axId val="395228120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95229296"/>
        <c:crosses val="autoZero"/>
        <c:auto val="1"/>
        <c:lblAlgn val="ctr"/>
        <c:lblOffset val="100"/>
        <c:noMultiLvlLbl val="0"/>
      </c:catAx>
      <c:valAx>
        <c:axId val="395229296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3952281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3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28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 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Arkusz1!$A$2:$A$10</c:f>
              <c:strCache>
                <c:ptCount val="9"/>
                <c:pt idx="0">
                  <c:v>Na śniadanie</c:v>
                </c:pt>
                <c:pt idx="1">
                  <c:v>Na kolację</c:v>
                </c:pt>
                <c:pt idx="2">
                  <c:v>W szkole\pracy</c:v>
                </c:pt>
                <c:pt idx="3">
                  <c:v>Na drugie śniadanie\lunch przygotowany w domu do zjedzenia poza domem</c:v>
                </c:pt>
                <c:pt idx="4">
                  <c:v>Na drogę, w trakcie podróży</c:v>
                </c:pt>
                <c:pt idx="5">
                  <c:v>W trakcie (rodzinnej) imprezy przy stole</c:v>
                </c:pt>
                <c:pt idx="6">
                  <c:v>Na drugie śniadanie jedzone w domu</c:v>
                </c:pt>
                <c:pt idx="7">
                  <c:v>Jako przekąskę między posiłkami</c:v>
                </c:pt>
                <c:pt idx="8">
                  <c:v>W trakcie spędzania czasu na zewnątrz (wycieczki, pikniki, itp.)</c:v>
                </c:pt>
              </c:strCache>
            </c:strRef>
          </c:cat>
          <c:val>
            <c:numRef>
              <c:f>Arkusz1!$B$2:$B$10</c:f>
              <c:numCache>
                <c:formatCode>0%</c:formatCode>
                <c:ptCount val="9"/>
                <c:pt idx="0">
                  <c:v>0.24</c:v>
                </c:pt>
                <c:pt idx="1">
                  <c:v>0.28999999999999998</c:v>
                </c:pt>
                <c:pt idx="2">
                  <c:v>0.1</c:v>
                </c:pt>
                <c:pt idx="3">
                  <c:v>0.17</c:v>
                </c:pt>
                <c:pt idx="4">
                  <c:v>0.33</c:v>
                </c:pt>
                <c:pt idx="5">
                  <c:v>0.19</c:v>
                </c:pt>
                <c:pt idx="6">
                  <c:v>0.19</c:v>
                </c:pt>
                <c:pt idx="7">
                  <c:v>0.5</c:v>
                </c:pt>
                <c:pt idx="8">
                  <c:v>0.21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Arkusz1!$A$2:$A$10</c:f>
              <c:strCache>
                <c:ptCount val="9"/>
                <c:pt idx="0">
                  <c:v>Na śniadanie</c:v>
                </c:pt>
                <c:pt idx="1">
                  <c:v>Na kolację</c:v>
                </c:pt>
                <c:pt idx="2">
                  <c:v>W szkole\pracy</c:v>
                </c:pt>
                <c:pt idx="3">
                  <c:v>Na drugie śniadanie\lunch przygotowany w domu do zjedzenia poza domem</c:v>
                </c:pt>
                <c:pt idx="4">
                  <c:v>Na drogę, w trakcie podróży</c:v>
                </c:pt>
                <c:pt idx="5">
                  <c:v>W trakcie (rodzinnej) imprezy przy stole</c:v>
                </c:pt>
                <c:pt idx="6">
                  <c:v>Na drugie śniadanie jedzone w domu</c:v>
                </c:pt>
                <c:pt idx="7">
                  <c:v>Jako przekąskę między posiłkami</c:v>
                </c:pt>
                <c:pt idx="8">
                  <c:v>W trakcie spędzania czasu na zewnątrz (wycieczki, pikniki, itp.)</c:v>
                </c:pt>
              </c:strCache>
            </c:strRef>
          </c:cat>
          <c:val>
            <c:numRef>
              <c:f>Arkusz1!$C$2:$C$10</c:f>
              <c:numCache>
                <c:formatCode>0%</c:formatCode>
                <c:ptCount val="9"/>
                <c:pt idx="0">
                  <c:v>0.22</c:v>
                </c:pt>
                <c:pt idx="1">
                  <c:v>0.3</c:v>
                </c:pt>
                <c:pt idx="2">
                  <c:v>0.15</c:v>
                </c:pt>
                <c:pt idx="3">
                  <c:v>0.11</c:v>
                </c:pt>
                <c:pt idx="4">
                  <c:v>0.28000000000000003</c:v>
                </c:pt>
                <c:pt idx="5">
                  <c:v>0.21</c:v>
                </c:pt>
                <c:pt idx="6">
                  <c:v>0.11</c:v>
                </c:pt>
                <c:pt idx="7">
                  <c:v>0.42</c:v>
                </c:pt>
                <c:pt idx="8">
                  <c:v>0.24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Arkusz1!$A$2:$A$10</c:f>
              <c:strCache>
                <c:ptCount val="9"/>
                <c:pt idx="0">
                  <c:v>Na śniadanie</c:v>
                </c:pt>
                <c:pt idx="1">
                  <c:v>Na kolację</c:v>
                </c:pt>
                <c:pt idx="2">
                  <c:v>W szkole\pracy</c:v>
                </c:pt>
                <c:pt idx="3">
                  <c:v>Na drugie śniadanie\lunch przygotowany w domu do zjedzenia poza domem</c:v>
                </c:pt>
                <c:pt idx="4">
                  <c:v>Na drogę, w trakcie podróży</c:v>
                </c:pt>
                <c:pt idx="5">
                  <c:v>W trakcie (rodzinnej) imprezy przy stole</c:v>
                </c:pt>
                <c:pt idx="6">
                  <c:v>Na drugie śniadanie jedzone w domu</c:v>
                </c:pt>
                <c:pt idx="7">
                  <c:v>Jako przekąskę między posiłkami</c:v>
                </c:pt>
                <c:pt idx="8">
                  <c:v>W trakcie spędzania czasu na zewnątrz (wycieczki, pikniki, itp.)</c:v>
                </c:pt>
              </c:strCache>
            </c:strRef>
          </c:cat>
          <c:val>
            <c:numRef>
              <c:f>Arkusz1!$D$2:$D$10</c:f>
              <c:numCache>
                <c:formatCode>0%</c:formatCode>
                <c:ptCount val="9"/>
                <c:pt idx="0">
                  <c:v>0.15</c:v>
                </c:pt>
                <c:pt idx="1">
                  <c:v>0.28999999999999998</c:v>
                </c:pt>
                <c:pt idx="2">
                  <c:v>0.11</c:v>
                </c:pt>
                <c:pt idx="3">
                  <c:v>0.13</c:v>
                </c:pt>
                <c:pt idx="4">
                  <c:v>0.27</c:v>
                </c:pt>
                <c:pt idx="5">
                  <c:v>0.2</c:v>
                </c:pt>
                <c:pt idx="6">
                  <c:v>0.1</c:v>
                </c:pt>
                <c:pt idx="7">
                  <c:v>0.37</c:v>
                </c:pt>
                <c:pt idx="8">
                  <c:v>0.18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78E-4DB6-81E0-86236EAB953E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Arkusz1!$A$2:$A$10</c:f>
              <c:strCache>
                <c:ptCount val="9"/>
                <c:pt idx="0">
                  <c:v>Na śniadanie</c:v>
                </c:pt>
                <c:pt idx="1">
                  <c:v>Na kolację</c:v>
                </c:pt>
                <c:pt idx="2">
                  <c:v>W szkole\pracy</c:v>
                </c:pt>
                <c:pt idx="3">
                  <c:v>Na drugie śniadanie\lunch przygotowany w domu do zjedzenia poza domem</c:v>
                </c:pt>
                <c:pt idx="4">
                  <c:v>Na drogę, w trakcie podróży</c:v>
                </c:pt>
                <c:pt idx="5">
                  <c:v>W trakcie (rodzinnej) imprezy przy stole</c:v>
                </c:pt>
                <c:pt idx="6">
                  <c:v>Na drugie śniadanie jedzone w domu</c:v>
                </c:pt>
                <c:pt idx="7">
                  <c:v>Jako przekąskę między posiłkami</c:v>
                </c:pt>
                <c:pt idx="8">
                  <c:v>W trakcie spędzania czasu na zewnątrz (wycieczki, pikniki, itp.)</c:v>
                </c:pt>
              </c:strCache>
            </c:strRef>
          </c:cat>
          <c:val>
            <c:numRef>
              <c:f>Arkusz1!$E$2:$E$10</c:f>
              <c:numCache>
                <c:formatCode>0%</c:formatCode>
                <c:ptCount val="9"/>
                <c:pt idx="0">
                  <c:v>0.18</c:v>
                </c:pt>
                <c:pt idx="1">
                  <c:v>0.31</c:v>
                </c:pt>
                <c:pt idx="2">
                  <c:v>0.13</c:v>
                </c:pt>
                <c:pt idx="3">
                  <c:v>0.13</c:v>
                </c:pt>
                <c:pt idx="4">
                  <c:v>0.34</c:v>
                </c:pt>
                <c:pt idx="5">
                  <c:v>0.26</c:v>
                </c:pt>
                <c:pt idx="6">
                  <c:v>0.17</c:v>
                </c:pt>
                <c:pt idx="7">
                  <c:v>0.48</c:v>
                </c:pt>
                <c:pt idx="8">
                  <c:v>0.22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769-47CA-9362-A92B65B2881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395227728"/>
        <c:axId val="395229688"/>
      </c:barChart>
      <c:catAx>
        <c:axId val="395227728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95229688"/>
        <c:crosses val="autoZero"/>
        <c:auto val="1"/>
        <c:lblAlgn val="ctr"/>
        <c:lblOffset val="100"/>
        <c:noMultiLvlLbl val="0"/>
      </c:catAx>
      <c:valAx>
        <c:axId val="395229688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395227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6029928142442017E-2"/>
          <c:y val="0"/>
          <c:w val="0.97025770056353522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zazwyczaj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non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rgbClr val="4A4A4A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Arkusz1!$A$2:$A$6</c:f>
              <c:numCache>
                <c:formatCode>General</c:formatCode>
                <c:ptCount val="5"/>
              </c:numCache>
            </c:numRef>
          </c:cat>
          <c:val>
            <c:numRef>
              <c:f>Arkusz1!$B$2:$B$6</c:f>
              <c:numCache>
                <c:formatCode>0%</c:formatCode>
                <c:ptCount val="5"/>
                <c:pt idx="0">
                  <c:v>0.03</c:v>
                </c:pt>
                <c:pt idx="1">
                  <c:v>0.33</c:v>
                </c:pt>
                <c:pt idx="2">
                  <c:v>0.22</c:v>
                </c:pt>
                <c:pt idx="3">
                  <c:v>0.15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4A1-41A4-A0D5-60A3EA3626C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6"/>
        <c:axId val="375714056"/>
        <c:axId val="375712096"/>
      </c:barChart>
      <c:catAx>
        <c:axId val="375714056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75712096"/>
        <c:crosses val="autoZero"/>
        <c:auto val="1"/>
        <c:lblAlgn val="ctr"/>
        <c:lblOffset val="100"/>
        <c:noMultiLvlLbl val="0"/>
      </c:catAx>
      <c:valAx>
        <c:axId val="375712096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extTo"/>
        <c:crossAx val="3757140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4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28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Arkusz1!$A$2:$A$10</c:f>
              <c:strCache>
                <c:ptCount val="9"/>
                <c:pt idx="0">
                  <c:v>Na śniadanie</c:v>
                </c:pt>
                <c:pt idx="1">
                  <c:v>Na kolację</c:v>
                </c:pt>
                <c:pt idx="2">
                  <c:v>W szkole\pracy</c:v>
                </c:pt>
                <c:pt idx="3">
                  <c:v>Na drugie śniadanie\lunch przygotowany w domu do zjedzenia poza domem</c:v>
                </c:pt>
                <c:pt idx="4">
                  <c:v>Na drogę, w trakcie podróży</c:v>
                </c:pt>
                <c:pt idx="5">
                  <c:v>W trakcie (rodzinnej) imprezy przy stole</c:v>
                </c:pt>
                <c:pt idx="6">
                  <c:v>Na drugie śniadanie jedzone w domu</c:v>
                </c:pt>
                <c:pt idx="7">
                  <c:v>Jako przekąskę między posiłkami</c:v>
                </c:pt>
                <c:pt idx="8">
                  <c:v>W trakcie spędzania czasu na zewnątrz (wycieczki, pikniki, itp.)</c:v>
                </c:pt>
              </c:strCache>
            </c:strRef>
          </c:cat>
          <c:val>
            <c:numRef>
              <c:f>Arkusz1!$B$2:$B$10</c:f>
              <c:numCache>
                <c:formatCode>0%</c:formatCode>
                <c:ptCount val="9"/>
                <c:pt idx="0">
                  <c:v>0.44</c:v>
                </c:pt>
                <c:pt idx="1">
                  <c:v>0.5</c:v>
                </c:pt>
                <c:pt idx="2">
                  <c:v>0.14000000000000001</c:v>
                </c:pt>
                <c:pt idx="3">
                  <c:v>0.12</c:v>
                </c:pt>
                <c:pt idx="4">
                  <c:v>0.19</c:v>
                </c:pt>
                <c:pt idx="5">
                  <c:v>0.06</c:v>
                </c:pt>
                <c:pt idx="6">
                  <c:v>0.2</c:v>
                </c:pt>
                <c:pt idx="7">
                  <c:v>0.1</c:v>
                </c:pt>
                <c:pt idx="8">
                  <c:v>0.22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Arkusz1!$A$2:$A$10</c:f>
              <c:strCache>
                <c:ptCount val="9"/>
                <c:pt idx="0">
                  <c:v>Na śniadanie</c:v>
                </c:pt>
                <c:pt idx="1">
                  <c:v>Na kolację</c:v>
                </c:pt>
                <c:pt idx="2">
                  <c:v>W szkole\pracy</c:v>
                </c:pt>
                <c:pt idx="3">
                  <c:v>Na drugie śniadanie\lunch przygotowany w domu do zjedzenia poza domem</c:v>
                </c:pt>
                <c:pt idx="4">
                  <c:v>Na drogę, w trakcie podróży</c:v>
                </c:pt>
                <c:pt idx="5">
                  <c:v>W trakcie (rodzinnej) imprezy przy stole</c:v>
                </c:pt>
                <c:pt idx="6">
                  <c:v>Na drugie śniadanie jedzone w domu</c:v>
                </c:pt>
                <c:pt idx="7">
                  <c:v>Jako przekąskę między posiłkami</c:v>
                </c:pt>
                <c:pt idx="8">
                  <c:v>W trakcie spędzania czasu na zewnątrz (wycieczki, pikniki, itp.)</c:v>
                </c:pt>
              </c:strCache>
            </c:strRef>
          </c:cat>
          <c:val>
            <c:numRef>
              <c:f>Arkusz1!$C$2:$C$10</c:f>
              <c:numCache>
                <c:formatCode>0%</c:formatCode>
                <c:ptCount val="9"/>
                <c:pt idx="0">
                  <c:v>0.43</c:v>
                </c:pt>
                <c:pt idx="1">
                  <c:v>0.54</c:v>
                </c:pt>
                <c:pt idx="2">
                  <c:v>7.0000000000000007E-2</c:v>
                </c:pt>
                <c:pt idx="3">
                  <c:v>0.14000000000000001</c:v>
                </c:pt>
                <c:pt idx="4">
                  <c:v>0.18</c:v>
                </c:pt>
                <c:pt idx="5">
                  <c:v>0.05</c:v>
                </c:pt>
                <c:pt idx="6">
                  <c:v>0.15</c:v>
                </c:pt>
                <c:pt idx="7">
                  <c:v>0.1</c:v>
                </c:pt>
                <c:pt idx="8">
                  <c:v>0.15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Arkusz1!$A$2:$A$10</c:f>
              <c:strCache>
                <c:ptCount val="9"/>
                <c:pt idx="0">
                  <c:v>Na śniadanie</c:v>
                </c:pt>
                <c:pt idx="1">
                  <c:v>Na kolację</c:v>
                </c:pt>
                <c:pt idx="2">
                  <c:v>W szkole\pracy</c:v>
                </c:pt>
                <c:pt idx="3">
                  <c:v>Na drugie śniadanie\lunch przygotowany w domu do zjedzenia poza domem</c:v>
                </c:pt>
                <c:pt idx="4">
                  <c:v>Na drogę, w trakcie podróży</c:v>
                </c:pt>
                <c:pt idx="5">
                  <c:v>W trakcie (rodzinnej) imprezy przy stole</c:v>
                </c:pt>
                <c:pt idx="6">
                  <c:v>Na drugie śniadanie jedzone w domu</c:v>
                </c:pt>
                <c:pt idx="7">
                  <c:v>Jako przekąskę między posiłkami</c:v>
                </c:pt>
                <c:pt idx="8">
                  <c:v>W trakcie spędzania czasu na zewnątrz (wycieczki, pikniki, itp.)</c:v>
                </c:pt>
              </c:strCache>
            </c:strRef>
          </c:cat>
          <c:val>
            <c:numRef>
              <c:f>Arkusz1!$D$2:$D$10</c:f>
              <c:numCache>
                <c:formatCode>0%</c:formatCode>
                <c:ptCount val="9"/>
                <c:pt idx="0">
                  <c:v>0.35</c:v>
                </c:pt>
                <c:pt idx="1">
                  <c:v>0.56000000000000005</c:v>
                </c:pt>
                <c:pt idx="2">
                  <c:v>0.11</c:v>
                </c:pt>
                <c:pt idx="3">
                  <c:v>0.14000000000000001</c:v>
                </c:pt>
                <c:pt idx="4">
                  <c:v>0.26</c:v>
                </c:pt>
                <c:pt idx="5">
                  <c:v>0.02</c:v>
                </c:pt>
                <c:pt idx="6">
                  <c:v>0.21</c:v>
                </c:pt>
                <c:pt idx="7">
                  <c:v>7.0000000000000007E-2</c:v>
                </c:pt>
                <c:pt idx="8">
                  <c:v>0.17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990-41D5-834F-D813F55BFE15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Arkusz1!$A$2:$A$10</c:f>
              <c:strCache>
                <c:ptCount val="9"/>
                <c:pt idx="0">
                  <c:v>Na śniadanie</c:v>
                </c:pt>
                <c:pt idx="1">
                  <c:v>Na kolację</c:v>
                </c:pt>
                <c:pt idx="2">
                  <c:v>W szkole\pracy</c:v>
                </c:pt>
                <c:pt idx="3">
                  <c:v>Na drugie śniadanie\lunch przygotowany w domu do zjedzenia poza domem</c:v>
                </c:pt>
                <c:pt idx="4">
                  <c:v>Na drogę, w trakcie podróży</c:v>
                </c:pt>
                <c:pt idx="5">
                  <c:v>W trakcie (rodzinnej) imprezy przy stole</c:v>
                </c:pt>
                <c:pt idx="6">
                  <c:v>Na drugie śniadanie jedzone w domu</c:v>
                </c:pt>
                <c:pt idx="7">
                  <c:v>Jako przekąskę między posiłkami</c:v>
                </c:pt>
                <c:pt idx="8">
                  <c:v>W trakcie spędzania czasu na zewnątrz (wycieczki, pikniki, itp.)</c:v>
                </c:pt>
              </c:strCache>
            </c:strRef>
          </c:cat>
          <c:val>
            <c:numRef>
              <c:f>Arkusz1!$E$2:$E$10</c:f>
              <c:numCache>
                <c:formatCode>0%</c:formatCode>
                <c:ptCount val="9"/>
                <c:pt idx="0">
                  <c:v>0.47</c:v>
                </c:pt>
                <c:pt idx="1">
                  <c:v>0.52</c:v>
                </c:pt>
                <c:pt idx="2">
                  <c:v>0.11</c:v>
                </c:pt>
                <c:pt idx="3">
                  <c:v>0.16</c:v>
                </c:pt>
                <c:pt idx="4">
                  <c:v>0.18</c:v>
                </c:pt>
                <c:pt idx="5">
                  <c:v>0.03</c:v>
                </c:pt>
                <c:pt idx="6">
                  <c:v>0.23</c:v>
                </c:pt>
                <c:pt idx="7">
                  <c:v>0.14000000000000001</c:v>
                </c:pt>
                <c:pt idx="8">
                  <c:v>0.19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A2F-4395-8F93-64D1F780B7D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395597064"/>
        <c:axId val="395597848"/>
      </c:barChart>
      <c:catAx>
        <c:axId val="395597064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95597848"/>
        <c:crosses val="autoZero"/>
        <c:auto val="1"/>
        <c:lblAlgn val="ctr"/>
        <c:lblOffset val="100"/>
        <c:noMultiLvlLbl val="0"/>
      </c:catAx>
      <c:valAx>
        <c:axId val="395597848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3955970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4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28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Arkusz1!$A$2:$A$10</c:f>
              <c:strCache>
                <c:ptCount val="9"/>
                <c:pt idx="0">
                  <c:v>Na śniadanie</c:v>
                </c:pt>
                <c:pt idx="1">
                  <c:v>Na kolację</c:v>
                </c:pt>
                <c:pt idx="2">
                  <c:v>W szkole\pracy</c:v>
                </c:pt>
                <c:pt idx="3">
                  <c:v>Na drugie śniadanie\lunch przygotowany w domu do zjedzenia poza domem</c:v>
                </c:pt>
                <c:pt idx="4">
                  <c:v>Na drogę, w trakcie podróży</c:v>
                </c:pt>
                <c:pt idx="5">
                  <c:v>W trakcie (rodzinnej) imprezy przy stole</c:v>
                </c:pt>
                <c:pt idx="6">
                  <c:v>Na drugie śniadanie jedzone w domu</c:v>
                </c:pt>
                <c:pt idx="7">
                  <c:v>Jako przekąskę między posiłkami</c:v>
                </c:pt>
                <c:pt idx="8">
                  <c:v>W trakcie spędzania czasu na zewnątrz (wycieczki, pikniki, itp.)</c:v>
                </c:pt>
              </c:strCache>
            </c:strRef>
          </c:cat>
          <c:val>
            <c:numRef>
              <c:f>Arkusz1!$B$2:$B$10</c:f>
              <c:numCache>
                <c:formatCode>0%</c:formatCode>
                <c:ptCount val="9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Arkusz1!$A$2:$A$10</c:f>
              <c:strCache>
                <c:ptCount val="9"/>
                <c:pt idx="0">
                  <c:v>Na śniadanie</c:v>
                </c:pt>
                <c:pt idx="1">
                  <c:v>Na kolację</c:v>
                </c:pt>
                <c:pt idx="2">
                  <c:v>W szkole\pracy</c:v>
                </c:pt>
                <c:pt idx="3">
                  <c:v>Na drugie śniadanie\lunch przygotowany w domu do zjedzenia poza domem</c:v>
                </c:pt>
                <c:pt idx="4">
                  <c:v>Na drogę, w trakcie podróży</c:v>
                </c:pt>
                <c:pt idx="5">
                  <c:v>W trakcie (rodzinnej) imprezy przy stole</c:v>
                </c:pt>
                <c:pt idx="6">
                  <c:v>Na drugie śniadanie jedzone w domu</c:v>
                </c:pt>
                <c:pt idx="7">
                  <c:v>Jako przekąskę między posiłkami</c:v>
                </c:pt>
                <c:pt idx="8">
                  <c:v>W trakcie spędzania czasu na zewnątrz (wycieczki, pikniki, itp.)</c:v>
                </c:pt>
              </c:strCache>
            </c:strRef>
          </c:cat>
          <c:val>
            <c:numRef>
              <c:f>Arkusz1!$C$2:$C$10</c:f>
              <c:numCache>
                <c:formatCode>0%</c:formatCode>
                <c:ptCount val="9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Arkusz1!$A$2:$A$10</c:f>
              <c:strCache>
                <c:ptCount val="9"/>
                <c:pt idx="0">
                  <c:v>Na śniadanie</c:v>
                </c:pt>
                <c:pt idx="1">
                  <c:v>Na kolację</c:v>
                </c:pt>
                <c:pt idx="2">
                  <c:v>W szkole\pracy</c:v>
                </c:pt>
                <c:pt idx="3">
                  <c:v>Na drugie śniadanie\lunch przygotowany w domu do zjedzenia poza domem</c:v>
                </c:pt>
                <c:pt idx="4">
                  <c:v>Na drogę, w trakcie podróży</c:v>
                </c:pt>
                <c:pt idx="5">
                  <c:v>W trakcie (rodzinnej) imprezy przy stole</c:v>
                </c:pt>
                <c:pt idx="6">
                  <c:v>Na drugie śniadanie jedzone w domu</c:v>
                </c:pt>
                <c:pt idx="7">
                  <c:v>Jako przekąskę między posiłkami</c:v>
                </c:pt>
                <c:pt idx="8">
                  <c:v>W trakcie spędzania czasu na zewnątrz (wycieczki, pikniki, itp.)</c:v>
                </c:pt>
              </c:strCache>
            </c:strRef>
          </c:cat>
          <c:val>
            <c:numRef>
              <c:f>Arkusz1!$D$2:$D$10</c:f>
              <c:numCache>
                <c:formatCode>0%</c:formatCode>
                <c:ptCount val="9"/>
                <c:pt idx="0">
                  <c:v>0.14000000000000001</c:v>
                </c:pt>
                <c:pt idx="1">
                  <c:v>0.3</c:v>
                </c:pt>
                <c:pt idx="2">
                  <c:v>0.09</c:v>
                </c:pt>
                <c:pt idx="3">
                  <c:v>0.09</c:v>
                </c:pt>
                <c:pt idx="4">
                  <c:v>0.14000000000000001</c:v>
                </c:pt>
                <c:pt idx="5">
                  <c:v>0.18</c:v>
                </c:pt>
                <c:pt idx="6">
                  <c:v>0.08</c:v>
                </c:pt>
                <c:pt idx="7">
                  <c:v>0.18</c:v>
                </c:pt>
                <c:pt idx="8">
                  <c:v>0.15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396-4280-A6FE-FA3848D81E40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dLbl>
              <c:idx val="1"/>
              <c:layout>
                <c:manualLayout>
                  <c:x val="-2.8161976453335392E-2"/>
                  <c:y val="3.0525030525030555E-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710-4876-8D7E-54E2C03197D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Arkusz1!$A$2:$A$10</c:f>
              <c:strCache>
                <c:ptCount val="9"/>
                <c:pt idx="0">
                  <c:v>Na śniadanie</c:v>
                </c:pt>
                <c:pt idx="1">
                  <c:v>Na kolację</c:v>
                </c:pt>
                <c:pt idx="2">
                  <c:v>W szkole\pracy</c:v>
                </c:pt>
                <c:pt idx="3">
                  <c:v>Na drugie śniadanie\lunch przygotowany w domu do zjedzenia poza domem</c:v>
                </c:pt>
                <c:pt idx="4">
                  <c:v>Na drogę, w trakcie podróży</c:v>
                </c:pt>
                <c:pt idx="5">
                  <c:v>W trakcie (rodzinnej) imprezy przy stole</c:v>
                </c:pt>
                <c:pt idx="6">
                  <c:v>Na drugie śniadanie jedzone w domu</c:v>
                </c:pt>
                <c:pt idx="7">
                  <c:v>Jako przekąskę między posiłkami</c:v>
                </c:pt>
                <c:pt idx="8">
                  <c:v>W trakcie spędzania czasu na zewnątrz (wycieczki, pikniki, itp.)</c:v>
                </c:pt>
              </c:strCache>
            </c:strRef>
          </c:cat>
          <c:val>
            <c:numRef>
              <c:f>Arkusz1!$E$2:$E$10</c:f>
              <c:numCache>
                <c:formatCode>0%</c:formatCode>
                <c:ptCount val="9"/>
                <c:pt idx="0">
                  <c:v>0.15</c:v>
                </c:pt>
                <c:pt idx="1">
                  <c:v>0.43</c:v>
                </c:pt>
                <c:pt idx="2">
                  <c:v>0.12</c:v>
                </c:pt>
                <c:pt idx="3">
                  <c:v>0.1</c:v>
                </c:pt>
                <c:pt idx="4">
                  <c:v>0.08</c:v>
                </c:pt>
                <c:pt idx="5">
                  <c:v>0.12</c:v>
                </c:pt>
                <c:pt idx="6">
                  <c:v>0.06</c:v>
                </c:pt>
                <c:pt idx="7">
                  <c:v>0.11</c:v>
                </c:pt>
                <c:pt idx="8">
                  <c:v>0.09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70C-4D1A-A22D-723FD2E821D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395598632"/>
        <c:axId val="57699992"/>
      </c:barChart>
      <c:catAx>
        <c:axId val="395598632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57699992"/>
        <c:crosses val="autoZero"/>
        <c:auto val="1"/>
        <c:lblAlgn val="ctr"/>
        <c:lblOffset val="100"/>
        <c:noMultiLvlLbl val="0"/>
      </c:catAx>
      <c:valAx>
        <c:axId val="57699992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3955986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4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8095198861613109E-2"/>
          <c:y val="0"/>
          <c:w val="0.97190480113838695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Arkusz1!$A$2:$A$9</c:f>
              <c:strCache>
                <c:ptCount val="8"/>
                <c:pt idx="0">
                  <c:v>Dałam dziecku</c:v>
                </c:pt>
                <c:pt idx="1">
                  <c:v>Na podwieczorek</c:v>
                </c:pt>
                <c:pt idx="2">
                  <c:v>Jako przekąska w trakcie spotkania ze znajomymi</c:v>
                </c:pt>
                <c:pt idx="3">
                  <c:v>W trakcie pracy\gry na komputerze</c:v>
                </c:pt>
                <c:pt idx="4">
                  <c:v>W czasie oglądania TV lub filmów ze znajomymi</c:v>
                </c:pt>
                <c:pt idx="5">
                  <c:v>Gdy oglądam sam(a) TV lub filmy</c:v>
                </c:pt>
                <c:pt idx="6">
                  <c:v>Podczas czytania gazet\czasopism\książek</c:v>
                </c:pt>
                <c:pt idx="7">
                  <c:v>Na obiad</c:v>
                </c:pt>
              </c:strCache>
            </c:strRef>
          </c:cat>
          <c:val>
            <c:numRef>
              <c:f>Arkusz1!$B$2:$B$9</c:f>
              <c:numCache>
                <c:formatCode>0%</c:formatCode>
                <c:ptCount val="8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Arkusz1!$A$2:$A$9</c:f>
              <c:strCache>
                <c:ptCount val="8"/>
                <c:pt idx="0">
                  <c:v>Dałam dziecku</c:v>
                </c:pt>
                <c:pt idx="1">
                  <c:v>Na podwieczorek</c:v>
                </c:pt>
                <c:pt idx="2">
                  <c:v>Jako przekąska w trakcie spotkania ze znajomymi</c:v>
                </c:pt>
                <c:pt idx="3">
                  <c:v>W trakcie pracy\gry na komputerze</c:v>
                </c:pt>
                <c:pt idx="4">
                  <c:v>W czasie oglądania TV lub filmów ze znajomymi</c:v>
                </c:pt>
                <c:pt idx="5">
                  <c:v>Gdy oglądam sam(a) TV lub filmy</c:v>
                </c:pt>
                <c:pt idx="6">
                  <c:v>Podczas czytania gazet\czasopism\książek</c:v>
                </c:pt>
                <c:pt idx="7">
                  <c:v>Na obiad</c:v>
                </c:pt>
              </c:strCache>
            </c:strRef>
          </c:cat>
          <c:val>
            <c:numRef>
              <c:f>Arkusz1!$C$2:$C$9</c:f>
              <c:numCache>
                <c:formatCode>0%</c:formatCode>
                <c:ptCount val="8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Arkusz1!$A$2:$A$9</c:f>
              <c:strCache>
                <c:ptCount val="8"/>
                <c:pt idx="0">
                  <c:v>Dałam dziecku</c:v>
                </c:pt>
                <c:pt idx="1">
                  <c:v>Na podwieczorek</c:v>
                </c:pt>
                <c:pt idx="2">
                  <c:v>Jako przekąska w trakcie spotkania ze znajomymi</c:v>
                </c:pt>
                <c:pt idx="3">
                  <c:v>W trakcie pracy\gry na komputerze</c:v>
                </c:pt>
                <c:pt idx="4">
                  <c:v>W czasie oglądania TV lub filmów ze znajomymi</c:v>
                </c:pt>
                <c:pt idx="5">
                  <c:v>Gdy oglądam sam(a) TV lub filmy</c:v>
                </c:pt>
                <c:pt idx="6">
                  <c:v>Podczas czytania gazet\czasopism\książek</c:v>
                </c:pt>
                <c:pt idx="7">
                  <c:v>Na obiad</c:v>
                </c:pt>
              </c:strCache>
            </c:strRef>
          </c:cat>
          <c:val>
            <c:numRef>
              <c:f>Arkusz1!$D$2:$D$9</c:f>
              <c:numCache>
                <c:formatCode>0%</c:formatCode>
                <c:ptCount val="8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7AD-448A-BB4D-1967CBAD8218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Arkusz1!$A$2:$A$9</c:f>
              <c:strCache>
                <c:ptCount val="8"/>
                <c:pt idx="0">
                  <c:v>Dałam dziecku</c:v>
                </c:pt>
                <c:pt idx="1">
                  <c:v>Na podwieczorek</c:v>
                </c:pt>
                <c:pt idx="2">
                  <c:v>Jako przekąska w trakcie spotkania ze znajomymi</c:v>
                </c:pt>
                <c:pt idx="3">
                  <c:v>W trakcie pracy\gry na komputerze</c:v>
                </c:pt>
                <c:pt idx="4">
                  <c:v>W czasie oglądania TV lub filmów ze znajomymi</c:v>
                </c:pt>
                <c:pt idx="5">
                  <c:v>Gdy oglądam sam(a) TV lub filmy</c:v>
                </c:pt>
                <c:pt idx="6">
                  <c:v>Podczas czytania gazet\czasopism\książek</c:v>
                </c:pt>
                <c:pt idx="7">
                  <c:v>Na obiad</c:v>
                </c:pt>
              </c:strCache>
            </c:strRef>
          </c:cat>
          <c:val>
            <c:numRef>
              <c:f>Arkusz1!$E$2:$E$9</c:f>
              <c:numCache>
                <c:formatCode>0%</c:formatCode>
                <c:ptCount val="8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459-4BDC-9553-89EEACEBE6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395596280"/>
        <c:axId val="402619352"/>
      </c:barChart>
      <c:catAx>
        <c:axId val="395596280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02619352"/>
        <c:crosses val="autoZero"/>
        <c:auto val="1"/>
        <c:lblAlgn val="ctr"/>
        <c:lblOffset val="100"/>
        <c:noMultiLvlLbl val="0"/>
      </c:catAx>
      <c:valAx>
        <c:axId val="402619352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3955962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4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7500977344738879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Arkusz1!$A$2:$A$9</c:f>
              <c:strCache>
                <c:ptCount val="8"/>
                <c:pt idx="0">
                  <c:v>Dałam dziecku</c:v>
                </c:pt>
                <c:pt idx="1">
                  <c:v>Na podwieczorek</c:v>
                </c:pt>
                <c:pt idx="2">
                  <c:v>Jako przekąska w trakcie spotkania ze znajomymi</c:v>
                </c:pt>
                <c:pt idx="3">
                  <c:v>W trakcie pracy\gry na komputerze</c:v>
                </c:pt>
                <c:pt idx="4">
                  <c:v>W czasie oglądania TV lub filmów ze znajomymi</c:v>
                </c:pt>
                <c:pt idx="5">
                  <c:v>Gdy oglądam sam(a) TV lub filmy</c:v>
                </c:pt>
                <c:pt idx="6">
                  <c:v>Podczas czytania gazet\czasopism\książek</c:v>
                </c:pt>
                <c:pt idx="7">
                  <c:v>Na obiad</c:v>
                </c:pt>
              </c:strCache>
            </c:strRef>
          </c:cat>
          <c:val>
            <c:numRef>
              <c:f>Arkusz1!$B$2:$B$9</c:f>
              <c:numCache>
                <c:formatCode>0%</c:formatCode>
                <c:ptCount val="8"/>
                <c:pt idx="0">
                  <c:v>7.0000000000000007E-2</c:v>
                </c:pt>
                <c:pt idx="1">
                  <c:v>0.13</c:v>
                </c:pt>
                <c:pt idx="2">
                  <c:v>0.1</c:v>
                </c:pt>
                <c:pt idx="3">
                  <c:v>0.05</c:v>
                </c:pt>
                <c:pt idx="4">
                  <c:v>7.0000000000000007E-2</c:v>
                </c:pt>
                <c:pt idx="5">
                  <c:v>7.0000000000000007E-2</c:v>
                </c:pt>
                <c:pt idx="6">
                  <c:v>0.02</c:v>
                </c:pt>
                <c:pt idx="7">
                  <c:v>0.05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Arkusz1!$A$2:$A$9</c:f>
              <c:strCache>
                <c:ptCount val="8"/>
                <c:pt idx="0">
                  <c:v>Dałam dziecku</c:v>
                </c:pt>
                <c:pt idx="1">
                  <c:v>Na podwieczorek</c:v>
                </c:pt>
                <c:pt idx="2">
                  <c:v>Jako przekąska w trakcie spotkania ze znajomymi</c:v>
                </c:pt>
                <c:pt idx="3">
                  <c:v>W trakcie pracy\gry na komputerze</c:v>
                </c:pt>
                <c:pt idx="4">
                  <c:v>W czasie oglądania TV lub filmów ze znajomymi</c:v>
                </c:pt>
                <c:pt idx="5">
                  <c:v>Gdy oglądam sam(a) TV lub filmy</c:v>
                </c:pt>
                <c:pt idx="6">
                  <c:v>Podczas czytania gazet\czasopism\książek</c:v>
                </c:pt>
                <c:pt idx="7">
                  <c:v>Na obiad</c:v>
                </c:pt>
              </c:strCache>
            </c:strRef>
          </c:cat>
          <c:val>
            <c:numRef>
              <c:f>Arkusz1!$C$2:$C$9</c:f>
              <c:numCache>
                <c:formatCode>0%</c:formatCode>
                <c:ptCount val="8"/>
                <c:pt idx="0">
                  <c:v>0.1</c:v>
                </c:pt>
                <c:pt idx="1">
                  <c:v>0.14000000000000001</c:v>
                </c:pt>
                <c:pt idx="2">
                  <c:v>0.08</c:v>
                </c:pt>
                <c:pt idx="3">
                  <c:v>7.0000000000000007E-2</c:v>
                </c:pt>
                <c:pt idx="4">
                  <c:v>0.05</c:v>
                </c:pt>
                <c:pt idx="5">
                  <c:v>0.08</c:v>
                </c:pt>
                <c:pt idx="6">
                  <c:v>0.04</c:v>
                </c:pt>
                <c:pt idx="7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Arkusz1!$A$2:$A$9</c:f>
              <c:strCache>
                <c:ptCount val="8"/>
                <c:pt idx="0">
                  <c:v>Dałam dziecku</c:v>
                </c:pt>
                <c:pt idx="1">
                  <c:v>Na podwieczorek</c:v>
                </c:pt>
                <c:pt idx="2">
                  <c:v>Jako przekąska w trakcie spotkania ze znajomymi</c:v>
                </c:pt>
                <c:pt idx="3">
                  <c:v>W trakcie pracy\gry na komputerze</c:v>
                </c:pt>
                <c:pt idx="4">
                  <c:v>W czasie oglądania TV lub filmów ze znajomymi</c:v>
                </c:pt>
                <c:pt idx="5">
                  <c:v>Gdy oglądam sam(a) TV lub filmy</c:v>
                </c:pt>
                <c:pt idx="6">
                  <c:v>Podczas czytania gazet\czasopism\książek</c:v>
                </c:pt>
                <c:pt idx="7">
                  <c:v>Na obiad</c:v>
                </c:pt>
              </c:strCache>
            </c:strRef>
          </c:cat>
          <c:val>
            <c:numRef>
              <c:f>Arkusz1!$D$2:$D$9</c:f>
              <c:numCache>
                <c:formatCode>0%</c:formatCode>
                <c:ptCount val="8"/>
                <c:pt idx="0">
                  <c:v>0.06</c:v>
                </c:pt>
                <c:pt idx="1">
                  <c:v>0.11</c:v>
                </c:pt>
                <c:pt idx="2">
                  <c:v>7.0000000000000007E-2</c:v>
                </c:pt>
                <c:pt idx="3">
                  <c:v>0.05</c:v>
                </c:pt>
                <c:pt idx="4">
                  <c:v>0.04</c:v>
                </c:pt>
                <c:pt idx="5">
                  <c:v>0.05</c:v>
                </c:pt>
                <c:pt idx="6">
                  <c:v>0.01</c:v>
                </c:pt>
                <c:pt idx="7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E16-454F-91CF-CA286CA03EAA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Arkusz1!$A$2:$A$9</c:f>
              <c:strCache>
                <c:ptCount val="8"/>
                <c:pt idx="0">
                  <c:v>Dałam dziecku</c:v>
                </c:pt>
                <c:pt idx="1">
                  <c:v>Na podwieczorek</c:v>
                </c:pt>
                <c:pt idx="2">
                  <c:v>Jako przekąska w trakcie spotkania ze znajomymi</c:v>
                </c:pt>
                <c:pt idx="3">
                  <c:v>W trakcie pracy\gry na komputerze</c:v>
                </c:pt>
                <c:pt idx="4">
                  <c:v>W czasie oglądania TV lub filmów ze znajomymi</c:v>
                </c:pt>
                <c:pt idx="5">
                  <c:v>Gdy oglądam sam(a) TV lub filmy</c:v>
                </c:pt>
                <c:pt idx="6">
                  <c:v>Podczas czytania gazet\czasopism\książek</c:v>
                </c:pt>
                <c:pt idx="7">
                  <c:v>Na obiad</c:v>
                </c:pt>
              </c:strCache>
            </c:strRef>
          </c:cat>
          <c:val>
            <c:numRef>
              <c:f>Arkusz1!$E$2:$E$9</c:f>
              <c:numCache>
                <c:formatCode>0%</c:formatCode>
                <c:ptCount val="8"/>
                <c:pt idx="0">
                  <c:v>0.06</c:v>
                </c:pt>
                <c:pt idx="1">
                  <c:v>0.08</c:v>
                </c:pt>
                <c:pt idx="2">
                  <c:v>0.06</c:v>
                </c:pt>
                <c:pt idx="3">
                  <c:v>0.05</c:v>
                </c:pt>
                <c:pt idx="4">
                  <c:v>0.04</c:v>
                </c:pt>
                <c:pt idx="5">
                  <c:v>0.06</c:v>
                </c:pt>
                <c:pt idx="6">
                  <c:v>0.03</c:v>
                </c:pt>
                <c:pt idx="7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30C-4715-8A6A-B9E5E1A9153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01521304"/>
        <c:axId val="401522480"/>
      </c:barChart>
      <c:catAx>
        <c:axId val="401521304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01522480"/>
        <c:crosses val="autoZero"/>
        <c:auto val="1"/>
        <c:lblAlgn val="ctr"/>
        <c:lblOffset val="100"/>
        <c:noMultiLvlLbl val="0"/>
      </c:catAx>
      <c:valAx>
        <c:axId val="401522480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4015213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4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3.2964556612555554E-2"/>
          <c:w val="0.98756803547704652"/>
          <c:h val="0.8446066847023928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 2022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Arkusz1!$A$2:$A$8</c:f>
              <c:numCache>
                <c:formatCode>General</c:formatCode>
                <c:ptCount val="7"/>
              </c:numCache>
            </c:numRef>
          </c:cat>
          <c:val>
            <c:numRef>
              <c:f>Arkusz1!$B$2:$B$8</c:f>
              <c:numCache>
                <c:formatCode>General</c:formatCode>
                <c:ptCount val="7"/>
              </c:numCache>
            </c:numRef>
          </c:val>
          <c:extLst>
            <c:ext xmlns:c16="http://schemas.microsoft.com/office/drawing/2014/chart" uri="{C3380CC4-5D6E-409C-BE32-E72D297353CC}">
              <c16:uniqueId val="{00000000-5FA3-40E8-9EDF-8AEA23DB18C9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 2022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Arkusz1!$A$2:$A$8</c:f>
              <c:numCache>
                <c:formatCode>General</c:formatCode>
                <c:ptCount val="7"/>
              </c:numCache>
            </c:numRef>
          </c:cat>
          <c:val>
            <c:numRef>
              <c:f>Arkusz1!$C$2:$C$8</c:f>
              <c:numCache>
                <c:formatCode>General</c:formatCode>
                <c:ptCount val="7"/>
              </c:numCache>
            </c:numRef>
          </c:val>
          <c:extLst>
            <c:ext xmlns:c16="http://schemas.microsoft.com/office/drawing/2014/chart" uri="{C3380CC4-5D6E-409C-BE32-E72D297353CC}">
              <c16:uniqueId val="{00000001-5FA3-40E8-9EDF-8AEA23DB18C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 2022</c:v>
                </c:pt>
              </c:strCache>
            </c:strRef>
          </c:tx>
          <c:spPr>
            <a:solidFill>
              <a:schemeClr val="accent6">
                <a:tint val="86000"/>
              </a:schemeClr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Arkusz1!$A$2:$A$8</c:f>
              <c:numCache>
                <c:formatCode>General</c:formatCode>
                <c:ptCount val="7"/>
              </c:numCache>
            </c:numRef>
          </c:cat>
          <c:val>
            <c:numRef>
              <c:f>Arkusz1!$D$2:$D$8</c:f>
              <c:numCache>
                <c:formatCode>General</c:formatCode>
                <c:ptCount val="7"/>
              </c:numCache>
            </c:numRef>
          </c:val>
          <c:extLst>
            <c:ext xmlns:c16="http://schemas.microsoft.com/office/drawing/2014/chart" uri="{C3380CC4-5D6E-409C-BE32-E72D297353CC}">
              <c16:uniqueId val="{00000000-A8F2-4598-B9B4-3E916423067C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Q4 2021</c:v>
                </c:pt>
              </c:strCache>
            </c:strRef>
          </c:tx>
          <c:spPr>
            <a:solidFill>
              <a:schemeClr val="accent6">
                <a:tint val="58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Arkusz1!$A$2:$A$8</c:f>
              <c:numCache>
                <c:formatCode>General</c:formatCode>
                <c:ptCount val="7"/>
              </c:numCache>
            </c:numRef>
          </c:cat>
          <c:val>
            <c:numRef>
              <c:f>Arkusz1!$E$2:$E$8</c:f>
              <c:numCache>
                <c:formatCode>General</c:formatCode>
                <c:ptCount val="7"/>
              </c:numCache>
            </c:numRef>
          </c:val>
          <c:extLst>
            <c:ext xmlns:c16="http://schemas.microsoft.com/office/drawing/2014/chart" uri="{C3380CC4-5D6E-409C-BE32-E72D297353CC}">
              <c16:uniqueId val="{00000000-EE44-4DF3-B864-CB030F68C34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401521696"/>
        <c:axId val="401522872"/>
      </c:barChart>
      <c:catAx>
        <c:axId val="40152169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401522872"/>
        <c:crosses val="autoZero"/>
        <c:auto val="1"/>
        <c:lblAlgn val="ctr"/>
        <c:lblOffset val="100"/>
        <c:noMultiLvlLbl val="0"/>
      </c:catAx>
      <c:valAx>
        <c:axId val="40152287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one"/>
        <c:crossAx val="4015216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4.0502516325550457E-2"/>
          <c:y val="0.54668064052255727"/>
          <c:w val="0.85955990188582554"/>
          <c:h val="0.3790304418825708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l-PL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050"/>
      </a:pPr>
      <a:endParaRPr lang="pl-PL"/>
    </a:p>
  </c:txPr>
  <c:externalData r:id="rId3">
    <c:autoUpdate val="0"/>
  </c:externalData>
</c:chartSpace>
</file>

<file path=ppt/charts/chart4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28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Arkusz1!$A$2:$A$9</c:f>
              <c:strCache>
                <c:ptCount val="8"/>
                <c:pt idx="0">
                  <c:v>Dałam dziecku</c:v>
                </c:pt>
                <c:pt idx="1">
                  <c:v>Na podwieczorek</c:v>
                </c:pt>
                <c:pt idx="2">
                  <c:v>Jako przekąska w trakcie spotkania ze znajomymi</c:v>
                </c:pt>
                <c:pt idx="3">
                  <c:v>W trakcie pracy\gry na komputerze</c:v>
                </c:pt>
                <c:pt idx="4">
                  <c:v>W czasie oglądania TV lub filmów ze znajomymi</c:v>
                </c:pt>
                <c:pt idx="5">
                  <c:v>Gdy oglądam sam(a) TV lub filmy</c:v>
                </c:pt>
                <c:pt idx="6">
                  <c:v>Podczas czytania gazet\czasopism\książek</c:v>
                </c:pt>
                <c:pt idx="7">
                  <c:v>Na obiad</c:v>
                </c:pt>
              </c:strCache>
            </c:strRef>
          </c:cat>
          <c:val>
            <c:numRef>
              <c:f>Arkusz1!$B$2:$B$9</c:f>
              <c:numCache>
                <c:formatCode>0%</c:formatCode>
                <c:ptCount val="8"/>
                <c:pt idx="0">
                  <c:v>0.01</c:v>
                </c:pt>
                <c:pt idx="1">
                  <c:v>0.08</c:v>
                </c:pt>
                <c:pt idx="2">
                  <c:v>0.11</c:v>
                </c:pt>
                <c:pt idx="3">
                  <c:v>0.05</c:v>
                </c:pt>
                <c:pt idx="4">
                  <c:v>0.05</c:v>
                </c:pt>
                <c:pt idx="5">
                  <c:v>0.06</c:v>
                </c:pt>
                <c:pt idx="6">
                  <c:v>0.04</c:v>
                </c:pt>
                <c:pt idx="7">
                  <c:v>0.2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Arkusz1!$A$2:$A$9</c:f>
              <c:strCache>
                <c:ptCount val="8"/>
                <c:pt idx="0">
                  <c:v>Dałam dziecku</c:v>
                </c:pt>
                <c:pt idx="1">
                  <c:v>Na podwieczorek</c:v>
                </c:pt>
                <c:pt idx="2">
                  <c:v>Jako przekąska w trakcie spotkania ze znajomymi</c:v>
                </c:pt>
                <c:pt idx="3">
                  <c:v>W trakcie pracy\gry na komputerze</c:v>
                </c:pt>
                <c:pt idx="4">
                  <c:v>W czasie oglądania TV lub filmów ze znajomymi</c:v>
                </c:pt>
                <c:pt idx="5">
                  <c:v>Gdy oglądam sam(a) TV lub filmy</c:v>
                </c:pt>
                <c:pt idx="6">
                  <c:v>Podczas czytania gazet\czasopism\książek</c:v>
                </c:pt>
                <c:pt idx="7">
                  <c:v>Na obiad</c:v>
                </c:pt>
              </c:strCache>
            </c:strRef>
          </c:cat>
          <c:val>
            <c:numRef>
              <c:f>Arkusz1!$C$2:$C$9</c:f>
              <c:numCache>
                <c:formatCode>0%</c:formatCode>
                <c:ptCount val="8"/>
                <c:pt idx="0">
                  <c:v>0.02</c:v>
                </c:pt>
                <c:pt idx="1">
                  <c:v>0.11</c:v>
                </c:pt>
                <c:pt idx="2">
                  <c:v>0.12</c:v>
                </c:pt>
                <c:pt idx="3">
                  <c:v>0.05</c:v>
                </c:pt>
                <c:pt idx="4">
                  <c:v>0.05</c:v>
                </c:pt>
                <c:pt idx="5">
                  <c:v>0.09</c:v>
                </c:pt>
                <c:pt idx="6">
                  <c:v>0.02</c:v>
                </c:pt>
                <c:pt idx="7">
                  <c:v>0.22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Arkusz1!$A$2:$A$9</c:f>
              <c:strCache>
                <c:ptCount val="8"/>
                <c:pt idx="0">
                  <c:v>Dałam dziecku</c:v>
                </c:pt>
                <c:pt idx="1">
                  <c:v>Na podwieczorek</c:v>
                </c:pt>
                <c:pt idx="2">
                  <c:v>Jako przekąska w trakcie spotkania ze znajomymi</c:v>
                </c:pt>
                <c:pt idx="3">
                  <c:v>W trakcie pracy\gry na komputerze</c:v>
                </c:pt>
                <c:pt idx="4">
                  <c:v>W czasie oglądania TV lub filmów ze znajomymi</c:v>
                </c:pt>
                <c:pt idx="5">
                  <c:v>Gdy oglądam sam(a) TV lub filmy</c:v>
                </c:pt>
                <c:pt idx="6">
                  <c:v>Podczas czytania gazet\czasopism\książek</c:v>
                </c:pt>
                <c:pt idx="7">
                  <c:v>Na obiad</c:v>
                </c:pt>
              </c:strCache>
            </c:strRef>
          </c:cat>
          <c:val>
            <c:numRef>
              <c:f>Arkusz1!$D$2:$D$9</c:f>
              <c:numCache>
                <c:formatCode>0%</c:formatCode>
                <c:ptCount val="8"/>
                <c:pt idx="0">
                  <c:v>0.04</c:v>
                </c:pt>
                <c:pt idx="1">
                  <c:v>0.06</c:v>
                </c:pt>
                <c:pt idx="2">
                  <c:v>0.14000000000000001</c:v>
                </c:pt>
                <c:pt idx="3">
                  <c:v>7.0000000000000007E-2</c:v>
                </c:pt>
                <c:pt idx="4">
                  <c:v>0.06</c:v>
                </c:pt>
                <c:pt idx="5">
                  <c:v>7.0000000000000007E-2</c:v>
                </c:pt>
                <c:pt idx="6">
                  <c:v>0.04</c:v>
                </c:pt>
                <c:pt idx="7">
                  <c:v>0.18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55C-4293-8751-1151D9CDD45F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Arkusz1!$A$2:$A$9</c:f>
              <c:strCache>
                <c:ptCount val="8"/>
                <c:pt idx="0">
                  <c:v>Dałam dziecku</c:v>
                </c:pt>
                <c:pt idx="1">
                  <c:v>Na podwieczorek</c:v>
                </c:pt>
                <c:pt idx="2">
                  <c:v>Jako przekąska w trakcie spotkania ze znajomymi</c:v>
                </c:pt>
                <c:pt idx="3">
                  <c:v>W trakcie pracy\gry na komputerze</c:v>
                </c:pt>
                <c:pt idx="4">
                  <c:v>W czasie oglądania TV lub filmów ze znajomymi</c:v>
                </c:pt>
                <c:pt idx="5">
                  <c:v>Gdy oglądam sam(a) TV lub filmy</c:v>
                </c:pt>
                <c:pt idx="6">
                  <c:v>Podczas czytania gazet\czasopism\książek</c:v>
                </c:pt>
                <c:pt idx="7">
                  <c:v>Na obiad</c:v>
                </c:pt>
              </c:strCache>
            </c:strRef>
          </c:cat>
          <c:val>
            <c:numRef>
              <c:f>Arkusz1!$E$2:$E$9</c:f>
              <c:numCache>
                <c:formatCode>0%</c:formatCode>
                <c:ptCount val="8"/>
                <c:pt idx="0">
                  <c:v>0.03</c:v>
                </c:pt>
                <c:pt idx="1">
                  <c:v>0.08</c:v>
                </c:pt>
                <c:pt idx="2">
                  <c:v>0.08</c:v>
                </c:pt>
                <c:pt idx="3">
                  <c:v>0.03</c:v>
                </c:pt>
                <c:pt idx="4">
                  <c:v>0.03</c:v>
                </c:pt>
                <c:pt idx="5">
                  <c:v>0.06</c:v>
                </c:pt>
                <c:pt idx="6">
                  <c:v>0.03</c:v>
                </c:pt>
                <c:pt idx="7">
                  <c:v>0.18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2DF-476E-BC47-0A9596546A4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01519344"/>
        <c:axId val="401520520"/>
      </c:barChart>
      <c:catAx>
        <c:axId val="401519344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01520520"/>
        <c:crosses val="autoZero"/>
        <c:auto val="1"/>
        <c:lblAlgn val="ctr"/>
        <c:lblOffset val="100"/>
        <c:noMultiLvlLbl val="0"/>
      </c:catAx>
      <c:valAx>
        <c:axId val="401520520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4015193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4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9742461369205379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 </c:v>
                </c:pt>
              </c:strCache>
            </c:strRef>
          </c:tx>
          <c:invertIfNegative val="0"/>
          <c:dLbls>
            <c:dLbl>
              <c:idx val="0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0EA3-4F2D-BD21-BEE0E1A7E90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Arkusz1!$A$2:$A$9</c:f>
              <c:strCache>
                <c:ptCount val="8"/>
                <c:pt idx="0">
                  <c:v>Dałam dziecku</c:v>
                </c:pt>
                <c:pt idx="1">
                  <c:v>Na podwieczorek</c:v>
                </c:pt>
                <c:pt idx="2">
                  <c:v>Jako przekąska w trakcie spotkania ze znajomymi</c:v>
                </c:pt>
                <c:pt idx="3">
                  <c:v>W trakcie pracy\gry na komputerze</c:v>
                </c:pt>
                <c:pt idx="4">
                  <c:v>W czasie oglądania TV lub filmów ze znajomymi</c:v>
                </c:pt>
                <c:pt idx="5">
                  <c:v>Gdy oglądam sam(a) TV lub filmy</c:v>
                </c:pt>
                <c:pt idx="6">
                  <c:v>Podczas czytania gazet\czasopism\książek</c:v>
                </c:pt>
                <c:pt idx="7">
                  <c:v>Na obiad</c:v>
                </c:pt>
              </c:strCache>
            </c:strRef>
          </c:cat>
          <c:val>
            <c:numRef>
              <c:f>Arkusz1!$B$2:$B$9</c:f>
              <c:numCache>
                <c:formatCode>0%</c:formatCode>
                <c:ptCount val="8"/>
                <c:pt idx="0">
                  <c:v>0.01</c:v>
                </c:pt>
                <c:pt idx="1">
                  <c:v>0.09</c:v>
                </c:pt>
                <c:pt idx="2">
                  <c:v>0.15</c:v>
                </c:pt>
                <c:pt idx="3">
                  <c:v>0.08</c:v>
                </c:pt>
                <c:pt idx="4">
                  <c:v>7.0000000000000007E-2</c:v>
                </c:pt>
                <c:pt idx="5">
                  <c:v>0.11</c:v>
                </c:pt>
                <c:pt idx="6">
                  <c:v>0.03</c:v>
                </c:pt>
                <c:pt idx="7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Arkusz1!$A$2:$A$9</c:f>
              <c:strCache>
                <c:ptCount val="8"/>
                <c:pt idx="0">
                  <c:v>Dałam dziecku</c:v>
                </c:pt>
                <c:pt idx="1">
                  <c:v>Na podwieczorek</c:v>
                </c:pt>
                <c:pt idx="2">
                  <c:v>Jako przekąska w trakcie spotkania ze znajomymi</c:v>
                </c:pt>
                <c:pt idx="3">
                  <c:v>W trakcie pracy\gry na komputerze</c:v>
                </c:pt>
                <c:pt idx="4">
                  <c:v>W czasie oglądania TV lub filmów ze znajomymi</c:v>
                </c:pt>
                <c:pt idx="5">
                  <c:v>Gdy oglądam sam(a) TV lub filmy</c:v>
                </c:pt>
                <c:pt idx="6">
                  <c:v>Podczas czytania gazet\czasopism\książek</c:v>
                </c:pt>
                <c:pt idx="7">
                  <c:v>Na obiad</c:v>
                </c:pt>
              </c:strCache>
            </c:strRef>
          </c:cat>
          <c:val>
            <c:numRef>
              <c:f>Arkusz1!$C$2:$C$9</c:f>
              <c:numCache>
                <c:formatCode>0%</c:formatCode>
                <c:ptCount val="8"/>
                <c:pt idx="0">
                  <c:v>0.04</c:v>
                </c:pt>
                <c:pt idx="1">
                  <c:v>0.06</c:v>
                </c:pt>
                <c:pt idx="2">
                  <c:v>0.12</c:v>
                </c:pt>
                <c:pt idx="3">
                  <c:v>0.04</c:v>
                </c:pt>
                <c:pt idx="4">
                  <c:v>0.08</c:v>
                </c:pt>
                <c:pt idx="5">
                  <c:v>0.11</c:v>
                </c:pt>
                <c:pt idx="6">
                  <c:v>0.05</c:v>
                </c:pt>
                <c:pt idx="7">
                  <c:v>0.06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Arkusz1!$A$2:$A$9</c:f>
              <c:strCache>
                <c:ptCount val="8"/>
                <c:pt idx="0">
                  <c:v>Dałam dziecku</c:v>
                </c:pt>
                <c:pt idx="1">
                  <c:v>Na podwieczorek</c:v>
                </c:pt>
                <c:pt idx="2">
                  <c:v>Jako przekąska w trakcie spotkania ze znajomymi</c:v>
                </c:pt>
                <c:pt idx="3">
                  <c:v>W trakcie pracy\gry na komputerze</c:v>
                </c:pt>
                <c:pt idx="4">
                  <c:v>W czasie oglądania TV lub filmów ze znajomymi</c:v>
                </c:pt>
                <c:pt idx="5">
                  <c:v>Gdy oglądam sam(a) TV lub filmy</c:v>
                </c:pt>
                <c:pt idx="6">
                  <c:v>Podczas czytania gazet\czasopism\książek</c:v>
                </c:pt>
                <c:pt idx="7">
                  <c:v>Na obiad</c:v>
                </c:pt>
              </c:strCache>
            </c:strRef>
          </c:cat>
          <c:val>
            <c:numRef>
              <c:f>Arkusz1!$D$2:$D$9</c:f>
              <c:numCache>
                <c:formatCode>0%</c:formatCode>
                <c:ptCount val="8"/>
                <c:pt idx="0">
                  <c:v>0.03</c:v>
                </c:pt>
                <c:pt idx="1">
                  <c:v>0.1</c:v>
                </c:pt>
                <c:pt idx="2">
                  <c:v>0.13</c:v>
                </c:pt>
                <c:pt idx="3">
                  <c:v>0.03</c:v>
                </c:pt>
                <c:pt idx="4">
                  <c:v>0.05</c:v>
                </c:pt>
                <c:pt idx="5">
                  <c:v>0.09</c:v>
                </c:pt>
                <c:pt idx="6">
                  <c:v>0.01</c:v>
                </c:pt>
                <c:pt idx="7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9C8-414C-9617-7B62F94AE7D7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Arkusz1!$A$2:$A$9</c:f>
              <c:strCache>
                <c:ptCount val="8"/>
                <c:pt idx="0">
                  <c:v>Dałam dziecku</c:v>
                </c:pt>
                <c:pt idx="1">
                  <c:v>Na podwieczorek</c:v>
                </c:pt>
                <c:pt idx="2">
                  <c:v>Jako przekąska w trakcie spotkania ze znajomymi</c:v>
                </c:pt>
                <c:pt idx="3">
                  <c:v>W trakcie pracy\gry na komputerze</c:v>
                </c:pt>
                <c:pt idx="4">
                  <c:v>W czasie oglądania TV lub filmów ze znajomymi</c:v>
                </c:pt>
                <c:pt idx="5">
                  <c:v>Gdy oglądam sam(a) TV lub filmy</c:v>
                </c:pt>
                <c:pt idx="6">
                  <c:v>Podczas czytania gazet\czasopism\książek</c:v>
                </c:pt>
                <c:pt idx="7">
                  <c:v>Na obiad</c:v>
                </c:pt>
              </c:strCache>
            </c:strRef>
          </c:cat>
          <c:val>
            <c:numRef>
              <c:f>Arkusz1!$E$2:$E$9</c:f>
              <c:numCache>
                <c:formatCode>0%</c:formatCode>
                <c:ptCount val="8"/>
                <c:pt idx="0">
                  <c:v>0.05</c:v>
                </c:pt>
                <c:pt idx="1">
                  <c:v>0.11</c:v>
                </c:pt>
                <c:pt idx="2">
                  <c:v>0.16</c:v>
                </c:pt>
                <c:pt idx="3">
                  <c:v>0.06</c:v>
                </c:pt>
                <c:pt idx="4">
                  <c:v>0.05</c:v>
                </c:pt>
                <c:pt idx="5">
                  <c:v>0.06</c:v>
                </c:pt>
                <c:pt idx="6">
                  <c:v>0.03</c:v>
                </c:pt>
                <c:pt idx="7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0D2-4F6F-9BB4-5F333E4BDB0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01520912"/>
        <c:axId val="431845984"/>
      </c:barChart>
      <c:catAx>
        <c:axId val="401520912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31845984"/>
        <c:crosses val="autoZero"/>
        <c:auto val="1"/>
        <c:lblAlgn val="ctr"/>
        <c:lblOffset val="100"/>
        <c:noMultiLvlLbl val="0"/>
      </c:catAx>
      <c:valAx>
        <c:axId val="431845984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4015209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4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28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invertIfNegative val="0"/>
          <c:dLbls>
            <c:dLbl>
              <c:idx val="6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4FC6-43D6-BEDB-05D49D33B6D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Arkusz1!$A$2:$A$9</c:f>
              <c:strCache>
                <c:ptCount val="8"/>
                <c:pt idx="0">
                  <c:v>Dałam dziecku</c:v>
                </c:pt>
                <c:pt idx="1">
                  <c:v>Na podwieczorek</c:v>
                </c:pt>
                <c:pt idx="2">
                  <c:v>Jako przekąska w trakcie spotkania ze znajomymi</c:v>
                </c:pt>
                <c:pt idx="3">
                  <c:v>W trakcie pracy\gry na komputerze</c:v>
                </c:pt>
                <c:pt idx="4">
                  <c:v>W czasie oglądania TV lub filmów ze znajomymi</c:v>
                </c:pt>
                <c:pt idx="5">
                  <c:v>Gdy oglądam sam(a) TV lub filmy</c:v>
                </c:pt>
                <c:pt idx="6">
                  <c:v>Podczas czytania gazet\czasopism\książek</c:v>
                </c:pt>
                <c:pt idx="7">
                  <c:v>Na obiad</c:v>
                </c:pt>
              </c:strCache>
            </c:strRef>
          </c:cat>
          <c:val>
            <c:numRef>
              <c:f>Arkusz1!$B$2:$B$9</c:f>
              <c:numCache>
                <c:formatCode>0%</c:formatCode>
                <c:ptCount val="8"/>
                <c:pt idx="0">
                  <c:v>0.06</c:v>
                </c:pt>
                <c:pt idx="1">
                  <c:v>0.09</c:v>
                </c:pt>
                <c:pt idx="2">
                  <c:v>0.03</c:v>
                </c:pt>
                <c:pt idx="3">
                  <c:v>0.04</c:v>
                </c:pt>
                <c:pt idx="4">
                  <c:v>0.03</c:v>
                </c:pt>
                <c:pt idx="5">
                  <c:v>0.06</c:v>
                </c:pt>
                <c:pt idx="6">
                  <c:v>0.05</c:v>
                </c:pt>
                <c:pt idx="7">
                  <c:v>0.12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Arkusz1!$A$2:$A$9</c:f>
              <c:strCache>
                <c:ptCount val="8"/>
                <c:pt idx="0">
                  <c:v>Dałam dziecku</c:v>
                </c:pt>
                <c:pt idx="1">
                  <c:v>Na podwieczorek</c:v>
                </c:pt>
                <c:pt idx="2">
                  <c:v>Jako przekąska w trakcie spotkania ze znajomymi</c:v>
                </c:pt>
                <c:pt idx="3">
                  <c:v>W trakcie pracy\gry na komputerze</c:v>
                </c:pt>
                <c:pt idx="4">
                  <c:v>W czasie oglądania TV lub filmów ze znajomymi</c:v>
                </c:pt>
                <c:pt idx="5">
                  <c:v>Gdy oglądam sam(a) TV lub filmy</c:v>
                </c:pt>
                <c:pt idx="6">
                  <c:v>Podczas czytania gazet\czasopism\książek</c:v>
                </c:pt>
                <c:pt idx="7">
                  <c:v>Na obiad</c:v>
                </c:pt>
              </c:strCache>
            </c:strRef>
          </c:cat>
          <c:val>
            <c:numRef>
              <c:f>Arkusz1!$C$2:$C$9</c:f>
              <c:numCache>
                <c:formatCode>0%</c:formatCode>
                <c:ptCount val="8"/>
                <c:pt idx="0">
                  <c:v>0.09</c:v>
                </c:pt>
                <c:pt idx="1">
                  <c:v>7.0000000000000007E-2</c:v>
                </c:pt>
                <c:pt idx="2">
                  <c:v>0.03</c:v>
                </c:pt>
                <c:pt idx="3">
                  <c:v>0.03</c:v>
                </c:pt>
                <c:pt idx="4">
                  <c:v>0.06</c:v>
                </c:pt>
                <c:pt idx="5">
                  <c:v>0.05</c:v>
                </c:pt>
                <c:pt idx="6">
                  <c:v>0.03</c:v>
                </c:pt>
                <c:pt idx="7">
                  <c:v>0.08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Arkusz1!$A$2:$A$9</c:f>
              <c:strCache>
                <c:ptCount val="8"/>
                <c:pt idx="0">
                  <c:v>Dałam dziecku</c:v>
                </c:pt>
                <c:pt idx="1">
                  <c:v>Na podwieczorek</c:v>
                </c:pt>
                <c:pt idx="2">
                  <c:v>Jako przekąska w trakcie spotkania ze znajomymi</c:v>
                </c:pt>
                <c:pt idx="3">
                  <c:v>W trakcie pracy\gry na komputerze</c:v>
                </c:pt>
                <c:pt idx="4">
                  <c:v>W czasie oglądania TV lub filmów ze znajomymi</c:v>
                </c:pt>
                <c:pt idx="5">
                  <c:v>Gdy oglądam sam(a) TV lub filmy</c:v>
                </c:pt>
                <c:pt idx="6">
                  <c:v>Podczas czytania gazet\czasopism\książek</c:v>
                </c:pt>
                <c:pt idx="7">
                  <c:v>Na obiad</c:v>
                </c:pt>
              </c:strCache>
            </c:strRef>
          </c:cat>
          <c:val>
            <c:numRef>
              <c:f>Arkusz1!$D$2:$D$9</c:f>
              <c:numCache>
                <c:formatCode>0%</c:formatCode>
                <c:ptCount val="8"/>
                <c:pt idx="0">
                  <c:v>0.05</c:v>
                </c:pt>
                <c:pt idx="1">
                  <c:v>0.05</c:v>
                </c:pt>
                <c:pt idx="2">
                  <c:v>0.02</c:v>
                </c:pt>
                <c:pt idx="3">
                  <c:v>0.02</c:v>
                </c:pt>
                <c:pt idx="4">
                  <c:v>0.02</c:v>
                </c:pt>
                <c:pt idx="5">
                  <c:v>0.03</c:v>
                </c:pt>
                <c:pt idx="6">
                  <c:v>0.02</c:v>
                </c:pt>
                <c:pt idx="7">
                  <c:v>0.08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739-4E28-9CA0-7EC49D37E916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Arkusz1!$A$2:$A$9</c:f>
              <c:strCache>
                <c:ptCount val="8"/>
                <c:pt idx="0">
                  <c:v>Dałam dziecku</c:v>
                </c:pt>
                <c:pt idx="1">
                  <c:v>Na podwieczorek</c:v>
                </c:pt>
                <c:pt idx="2">
                  <c:v>Jako przekąska w trakcie spotkania ze znajomymi</c:v>
                </c:pt>
                <c:pt idx="3">
                  <c:v>W trakcie pracy\gry na komputerze</c:v>
                </c:pt>
                <c:pt idx="4">
                  <c:v>W czasie oglądania TV lub filmów ze znajomymi</c:v>
                </c:pt>
                <c:pt idx="5">
                  <c:v>Gdy oglądam sam(a) TV lub filmy</c:v>
                </c:pt>
                <c:pt idx="6">
                  <c:v>Podczas czytania gazet\czasopism\książek</c:v>
                </c:pt>
                <c:pt idx="7">
                  <c:v>Na obiad</c:v>
                </c:pt>
              </c:strCache>
            </c:strRef>
          </c:cat>
          <c:val>
            <c:numRef>
              <c:f>Arkusz1!$E$2:$E$9</c:f>
              <c:numCache>
                <c:formatCode>0%</c:formatCode>
                <c:ptCount val="8"/>
                <c:pt idx="0">
                  <c:v>7.0000000000000007E-2</c:v>
                </c:pt>
                <c:pt idx="1">
                  <c:v>0.08</c:v>
                </c:pt>
                <c:pt idx="2">
                  <c:v>0.03</c:v>
                </c:pt>
                <c:pt idx="3">
                  <c:v>0.04</c:v>
                </c:pt>
                <c:pt idx="4">
                  <c:v>0.02</c:v>
                </c:pt>
                <c:pt idx="5">
                  <c:v>0.06</c:v>
                </c:pt>
                <c:pt idx="6">
                  <c:v>0.01</c:v>
                </c:pt>
                <c:pt idx="7">
                  <c:v>0.09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59B-45D5-AA6C-51CB5C9C778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31847552"/>
        <c:axId val="431847944"/>
      </c:barChart>
      <c:catAx>
        <c:axId val="431847552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31847944"/>
        <c:crosses val="autoZero"/>
        <c:auto val="1"/>
        <c:lblAlgn val="ctr"/>
        <c:lblOffset val="100"/>
        <c:noMultiLvlLbl val="0"/>
      </c:catAx>
      <c:valAx>
        <c:axId val="431847944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4318475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4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28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 </c:v>
                </c:pt>
              </c:strCache>
            </c:strRef>
          </c:tx>
          <c:invertIfNegative val="0"/>
          <c:dLbls>
            <c:dLbl>
              <c:idx val="0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794A-4AFE-B002-26137C35305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Arkusz1!$A$2:$A$9</c:f>
              <c:strCache>
                <c:ptCount val="8"/>
                <c:pt idx="0">
                  <c:v>Dałam dziecku</c:v>
                </c:pt>
                <c:pt idx="1">
                  <c:v>Na podwieczorek</c:v>
                </c:pt>
                <c:pt idx="2">
                  <c:v>Jako przekąska w trakcie spotkania ze znajomymi</c:v>
                </c:pt>
                <c:pt idx="3">
                  <c:v>W trakcie pracy\gry na komputerze</c:v>
                </c:pt>
                <c:pt idx="4">
                  <c:v>W czasie oglądania TV lub filmów ze znajomymi</c:v>
                </c:pt>
                <c:pt idx="5">
                  <c:v>Gdy oglądam sam(a) TV lub filmy</c:v>
                </c:pt>
                <c:pt idx="6">
                  <c:v>Podczas czytania gazet\czasopism\książek</c:v>
                </c:pt>
                <c:pt idx="7">
                  <c:v>Na obiad</c:v>
                </c:pt>
              </c:strCache>
            </c:strRef>
          </c:cat>
          <c:val>
            <c:numRef>
              <c:f>Arkusz1!$B$2:$B$9</c:f>
              <c:numCache>
                <c:formatCode>0%</c:formatCode>
                <c:ptCount val="8"/>
                <c:pt idx="0">
                  <c:v>0.14000000000000001</c:v>
                </c:pt>
                <c:pt idx="1">
                  <c:v>0.15</c:v>
                </c:pt>
                <c:pt idx="2">
                  <c:v>0.23</c:v>
                </c:pt>
                <c:pt idx="3">
                  <c:v>0.1</c:v>
                </c:pt>
                <c:pt idx="4">
                  <c:v>0.18</c:v>
                </c:pt>
                <c:pt idx="5">
                  <c:v>0.23</c:v>
                </c:pt>
                <c:pt idx="6">
                  <c:v>0.06</c:v>
                </c:pt>
                <c:pt idx="7">
                  <c:v>0.05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Arkusz1!$A$2:$A$9</c:f>
              <c:strCache>
                <c:ptCount val="8"/>
                <c:pt idx="0">
                  <c:v>Dałam dziecku</c:v>
                </c:pt>
                <c:pt idx="1">
                  <c:v>Na podwieczorek</c:v>
                </c:pt>
                <c:pt idx="2">
                  <c:v>Jako przekąska w trakcie spotkania ze znajomymi</c:v>
                </c:pt>
                <c:pt idx="3">
                  <c:v>W trakcie pracy\gry na komputerze</c:v>
                </c:pt>
                <c:pt idx="4">
                  <c:v>W czasie oglądania TV lub filmów ze znajomymi</c:v>
                </c:pt>
                <c:pt idx="5">
                  <c:v>Gdy oglądam sam(a) TV lub filmy</c:v>
                </c:pt>
                <c:pt idx="6">
                  <c:v>Podczas czytania gazet\czasopism\książek</c:v>
                </c:pt>
                <c:pt idx="7">
                  <c:v>Na obiad</c:v>
                </c:pt>
              </c:strCache>
            </c:strRef>
          </c:cat>
          <c:val>
            <c:numRef>
              <c:f>Arkusz1!$C$2:$C$9</c:f>
              <c:numCache>
                <c:formatCode>0%</c:formatCode>
                <c:ptCount val="8"/>
                <c:pt idx="0">
                  <c:v>0.09</c:v>
                </c:pt>
                <c:pt idx="1">
                  <c:v>0.15</c:v>
                </c:pt>
                <c:pt idx="2">
                  <c:v>0.24</c:v>
                </c:pt>
                <c:pt idx="3">
                  <c:v>0.12</c:v>
                </c:pt>
                <c:pt idx="4">
                  <c:v>0.12</c:v>
                </c:pt>
                <c:pt idx="5">
                  <c:v>0.23</c:v>
                </c:pt>
                <c:pt idx="6">
                  <c:v>0.1</c:v>
                </c:pt>
                <c:pt idx="7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Arkusz1!$A$2:$A$9</c:f>
              <c:strCache>
                <c:ptCount val="8"/>
                <c:pt idx="0">
                  <c:v>Dałam dziecku</c:v>
                </c:pt>
                <c:pt idx="1">
                  <c:v>Na podwieczorek</c:v>
                </c:pt>
                <c:pt idx="2">
                  <c:v>Jako przekąska w trakcie spotkania ze znajomymi</c:v>
                </c:pt>
                <c:pt idx="3">
                  <c:v>W trakcie pracy\gry na komputerze</c:v>
                </c:pt>
                <c:pt idx="4">
                  <c:v>W czasie oglądania TV lub filmów ze znajomymi</c:v>
                </c:pt>
                <c:pt idx="5">
                  <c:v>Gdy oglądam sam(a) TV lub filmy</c:v>
                </c:pt>
                <c:pt idx="6">
                  <c:v>Podczas czytania gazet\czasopism\książek</c:v>
                </c:pt>
                <c:pt idx="7">
                  <c:v>Na obiad</c:v>
                </c:pt>
              </c:strCache>
            </c:strRef>
          </c:cat>
          <c:val>
            <c:numRef>
              <c:f>Arkusz1!$D$2:$D$9</c:f>
              <c:numCache>
                <c:formatCode>0%</c:formatCode>
                <c:ptCount val="8"/>
                <c:pt idx="0">
                  <c:v>0.06</c:v>
                </c:pt>
                <c:pt idx="1">
                  <c:v>0.12</c:v>
                </c:pt>
                <c:pt idx="2">
                  <c:v>0.27</c:v>
                </c:pt>
                <c:pt idx="3">
                  <c:v>0.04</c:v>
                </c:pt>
                <c:pt idx="4">
                  <c:v>0.16</c:v>
                </c:pt>
                <c:pt idx="5">
                  <c:v>0.19</c:v>
                </c:pt>
                <c:pt idx="6">
                  <c:v>0.08</c:v>
                </c:pt>
                <c:pt idx="7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78E-4DB6-81E0-86236EAB953E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Arkusz1!$A$2:$A$9</c:f>
              <c:strCache>
                <c:ptCount val="8"/>
                <c:pt idx="0">
                  <c:v>Dałam dziecku</c:v>
                </c:pt>
                <c:pt idx="1">
                  <c:v>Na podwieczorek</c:v>
                </c:pt>
                <c:pt idx="2">
                  <c:v>Jako przekąska w trakcie spotkania ze znajomymi</c:v>
                </c:pt>
                <c:pt idx="3">
                  <c:v>W trakcie pracy\gry na komputerze</c:v>
                </c:pt>
                <c:pt idx="4">
                  <c:v>W czasie oglądania TV lub filmów ze znajomymi</c:v>
                </c:pt>
                <c:pt idx="5">
                  <c:v>Gdy oglądam sam(a) TV lub filmy</c:v>
                </c:pt>
                <c:pt idx="6">
                  <c:v>Podczas czytania gazet\czasopism\książek</c:v>
                </c:pt>
                <c:pt idx="7">
                  <c:v>Na obiad</c:v>
                </c:pt>
              </c:strCache>
            </c:strRef>
          </c:cat>
          <c:val>
            <c:numRef>
              <c:f>Arkusz1!$E$2:$E$9</c:f>
              <c:numCache>
                <c:formatCode>0%</c:formatCode>
                <c:ptCount val="8"/>
                <c:pt idx="0">
                  <c:v>0.05</c:v>
                </c:pt>
                <c:pt idx="1">
                  <c:v>0.13</c:v>
                </c:pt>
                <c:pt idx="2">
                  <c:v>0.28999999999999998</c:v>
                </c:pt>
                <c:pt idx="3">
                  <c:v>0.13</c:v>
                </c:pt>
                <c:pt idx="4">
                  <c:v>0.18</c:v>
                </c:pt>
                <c:pt idx="5">
                  <c:v>0.26</c:v>
                </c:pt>
                <c:pt idx="6">
                  <c:v>0.08</c:v>
                </c:pt>
                <c:pt idx="7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769-47CA-9362-A92B65B2881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31845592"/>
        <c:axId val="431846376"/>
      </c:barChart>
      <c:catAx>
        <c:axId val="431845592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31846376"/>
        <c:crosses val="autoZero"/>
        <c:auto val="1"/>
        <c:lblAlgn val="ctr"/>
        <c:lblOffset val="100"/>
        <c:noMultiLvlLbl val="0"/>
      </c:catAx>
      <c:valAx>
        <c:axId val="431846376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4318455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4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28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invertIfNegative val="0"/>
          <c:dLbls>
            <c:dLbl>
              <c:idx val="5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1485-45FA-8262-060F493C3C5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Arkusz1!$A$2:$A$9</c:f>
              <c:strCache>
                <c:ptCount val="8"/>
                <c:pt idx="0">
                  <c:v>Dałam dziecku</c:v>
                </c:pt>
                <c:pt idx="1">
                  <c:v>Na podwieczorek</c:v>
                </c:pt>
                <c:pt idx="2">
                  <c:v>Jako przekąska w trakcie spotkania ze znajomymi</c:v>
                </c:pt>
                <c:pt idx="3">
                  <c:v>W trakcie pracy\gry na komputerze</c:v>
                </c:pt>
                <c:pt idx="4">
                  <c:v>W czasie oglądania TV lub filmów ze znajomymi</c:v>
                </c:pt>
                <c:pt idx="5">
                  <c:v>Gdy oglądam sam(a) TV lub filmy</c:v>
                </c:pt>
                <c:pt idx="6">
                  <c:v>Podczas czytania gazet\czasopism\książek</c:v>
                </c:pt>
                <c:pt idx="7">
                  <c:v>Na obiad</c:v>
                </c:pt>
              </c:strCache>
            </c:strRef>
          </c:cat>
          <c:val>
            <c:numRef>
              <c:f>Arkusz1!$B$2:$B$9</c:f>
              <c:numCache>
                <c:formatCode>0%</c:formatCode>
                <c:ptCount val="8"/>
                <c:pt idx="0">
                  <c:v>0.04</c:v>
                </c:pt>
                <c:pt idx="1">
                  <c:v>0.09</c:v>
                </c:pt>
                <c:pt idx="2">
                  <c:v>7.0000000000000007E-2</c:v>
                </c:pt>
                <c:pt idx="3">
                  <c:v>0.05</c:v>
                </c:pt>
                <c:pt idx="4">
                  <c:v>0.06</c:v>
                </c:pt>
                <c:pt idx="5">
                  <c:v>0.12</c:v>
                </c:pt>
                <c:pt idx="6">
                  <c:v>0.06</c:v>
                </c:pt>
                <c:pt idx="7">
                  <c:v>0.08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Arkusz1!$A$2:$A$9</c:f>
              <c:strCache>
                <c:ptCount val="8"/>
                <c:pt idx="0">
                  <c:v>Dałam dziecku</c:v>
                </c:pt>
                <c:pt idx="1">
                  <c:v>Na podwieczorek</c:v>
                </c:pt>
                <c:pt idx="2">
                  <c:v>Jako przekąska w trakcie spotkania ze znajomymi</c:v>
                </c:pt>
                <c:pt idx="3">
                  <c:v>W trakcie pracy\gry na komputerze</c:v>
                </c:pt>
                <c:pt idx="4">
                  <c:v>W czasie oglądania TV lub filmów ze znajomymi</c:v>
                </c:pt>
                <c:pt idx="5">
                  <c:v>Gdy oglądam sam(a) TV lub filmy</c:v>
                </c:pt>
                <c:pt idx="6">
                  <c:v>Podczas czytania gazet\czasopism\książek</c:v>
                </c:pt>
                <c:pt idx="7">
                  <c:v>Na obiad</c:v>
                </c:pt>
              </c:strCache>
            </c:strRef>
          </c:cat>
          <c:val>
            <c:numRef>
              <c:f>Arkusz1!$C$2:$C$9</c:f>
              <c:numCache>
                <c:formatCode>0%</c:formatCode>
                <c:ptCount val="8"/>
                <c:pt idx="0">
                  <c:v>0.01</c:v>
                </c:pt>
                <c:pt idx="1">
                  <c:v>0.14000000000000001</c:v>
                </c:pt>
                <c:pt idx="2">
                  <c:v>0.05</c:v>
                </c:pt>
                <c:pt idx="3">
                  <c:v>0.05</c:v>
                </c:pt>
                <c:pt idx="4">
                  <c:v>0.04</c:v>
                </c:pt>
                <c:pt idx="5">
                  <c:v>0.02</c:v>
                </c:pt>
                <c:pt idx="6">
                  <c:v>0.05</c:v>
                </c:pt>
                <c:pt idx="7">
                  <c:v>7.0000000000000007E-2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Arkusz1!$A$2:$A$9</c:f>
              <c:strCache>
                <c:ptCount val="8"/>
                <c:pt idx="0">
                  <c:v>Dałam dziecku</c:v>
                </c:pt>
                <c:pt idx="1">
                  <c:v>Na podwieczorek</c:v>
                </c:pt>
                <c:pt idx="2">
                  <c:v>Jako przekąska w trakcie spotkania ze znajomymi</c:v>
                </c:pt>
                <c:pt idx="3">
                  <c:v>W trakcie pracy\gry na komputerze</c:v>
                </c:pt>
                <c:pt idx="4">
                  <c:v>W czasie oglądania TV lub filmów ze znajomymi</c:v>
                </c:pt>
                <c:pt idx="5">
                  <c:v>Gdy oglądam sam(a) TV lub filmy</c:v>
                </c:pt>
                <c:pt idx="6">
                  <c:v>Podczas czytania gazet\czasopism\książek</c:v>
                </c:pt>
                <c:pt idx="7">
                  <c:v>Na obiad</c:v>
                </c:pt>
              </c:strCache>
            </c:strRef>
          </c:cat>
          <c:val>
            <c:numRef>
              <c:f>Arkusz1!$D$2:$D$9</c:f>
              <c:numCache>
                <c:formatCode>0%</c:formatCode>
                <c:ptCount val="8"/>
                <c:pt idx="0">
                  <c:v>0.01</c:v>
                </c:pt>
                <c:pt idx="1">
                  <c:v>0.08</c:v>
                </c:pt>
                <c:pt idx="2">
                  <c:v>0.03</c:v>
                </c:pt>
                <c:pt idx="3">
                  <c:v>0.08</c:v>
                </c:pt>
                <c:pt idx="4">
                  <c:v>0.04</c:v>
                </c:pt>
                <c:pt idx="5">
                  <c:v>0.11</c:v>
                </c:pt>
                <c:pt idx="6">
                  <c:v>0.04</c:v>
                </c:pt>
                <c:pt idx="7">
                  <c:v>0.1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990-41D5-834F-D813F55BFE15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Arkusz1!$A$2:$A$9</c:f>
              <c:strCache>
                <c:ptCount val="8"/>
                <c:pt idx="0">
                  <c:v>Dałam dziecku</c:v>
                </c:pt>
                <c:pt idx="1">
                  <c:v>Na podwieczorek</c:v>
                </c:pt>
                <c:pt idx="2">
                  <c:v>Jako przekąska w trakcie spotkania ze znajomymi</c:v>
                </c:pt>
                <c:pt idx="3">
                  <c:v>W trakcie pracy\gry na komputerze</c:v>
                </c:pt>
                <c:pt idx="4">
                  <c:v>W czasie oglądania TV lub filmów ze znajomymi</c:v>
                </c:pt>
                <c:pt idx="5">
                  <c:v>Gdy oglądam sam(a) TV lub filmy</c:v>
                </c:pt>
                <c:pt idx="6">
                  <c:v>Podczas czytania gazet\czasopism\książek</c:v>
                </c:pt>
                <c:pt idx="7">
                  <c:v>Na obiad</c:v>
                </c:pt>
              </c:strCache>
            </c:strRef>
          </c:cat>
          <c:val>
            <c:numRef>
              <c:f>Arkusz1!$E$2:$E$9</c:f>
              <c:numCache>
                <c:formatCode>0%</c:formatCode>
                <c:ptCount val="8"/>
                <c:pt idx="0">
                  <c:v>0.02</c:v>
                </c:pt>
                <c:pt idx="1">
                  <c:v>0.1</c:v>
                </c:pt>
                <c:pt idx="2">
                  <c:v>0.03</c:v>
                </c:pt>
                <c:pt idx="3">
                  <c:v>7.0000000000000007E-2</c:v>
                </c:pt>
                <c:pt idx="4">
                  <c:v>0.04</c:v>
                </c:pt>
                <c:pt idx="5">
                  <c:v>0.04</c:v>
                </c:pt>
                <c:pt idx="6">
                  <c:v>0.03</c:v>
                </c:pt>
                <c:pt idx="7">
                  <c:v>0.05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A2F-4395-8F93-64D1F780B7D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29969848"/>
        <c:axId val="429971808"/>
      </c:barChart>
      <c:catAx>
        <c:axId val="429969848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29971808"/>
        <c:crosses val="autoZero"/>
        <c:auto val="1"/>
        <c:lblAlgn val="ctr"/>
        <c:lblOffset val="100"/>
        <c:noMultiLvlLbl val="0"/>
      </c:catAx>
      <c:valAx>
        <c:axId val="429971808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4299698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6029928142442017E-2"/>
          <c:y val="0"/>
          <c:w val="0.97025770056353522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zazwyczaj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non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rgbClr val="4A4A4A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Arkusz1!$A$2:$A$8</c:f>
              <c:numCache>
                <c:formatCode>General</c:formatCode>
                <c:ptCount val="7"/>
              </c:numCache>
            </c:numRef>
          </c:cat>
          <c:val>
            <c:numRef>
              <c:f>Arkusz1!$B$2:$B$8</c:f>
              <c:numCache>
                <c:formatCode>0%</c:formatCode>
                <c:ptCount val="7"/>
                <c:pt idx="0">
                  <c:v>0.13</c:v>
                </c:pt>
                <c:pt idx="1">
                  <c:v>0.23</c:v>
                </c:pt>
                <c:pt idx="2">
                  <c:v>7.0000000000000007E-2</c:v>
                </c:pt>
                <c:pt idx="3">
                  <c:v>0.19</c:v>
                </c:pt>
                <c:pt idx="4">
                  <c:v>0.14000000000000001</c:v>
                </c:pt>
                <c:pt idx="5">
                  <c:v>0.17</c:v>
                </c:pt>
                <c:pt idx="6">
                  <c:v>0.08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A41-420D-8837-F316B7BE34B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6"/>
        <c:axId val="375717584"/>
        <c:axId val="375716016"/>
      </c:barChart>
      <c:catAx>
        <c:axId val="375717584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75716016"/>
        <c:crosses val="autoZero"/>
        <c:auto val="1"/>
        <c:lblAlgn val="ctr"/>
        <c:lblOffset val="100"/>
        <c:noMultiLvlLbl val="0"/>
      </c:catAx>
      <c:valAx>
        <c:axId val="375716016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extTo"/>
        <c:crossAx val="3757175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5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28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Arkusz1!$A$2:$A$9</c:f>
              <c:strCache>
                <c:ptCount val="8"/>
                <c:pt idx="0">
                  <c:v>Dałam dziecku</c:v>
                </c:pt>
                <c:pt idx="1">
                  <c:v>Na podwieczorek</c:v>
                </c:pt>
                <c:pt idx="2">
                  <c:v>Jako przekąska w trakcie spotkania ze znajomymi</c:v>
                </c:pt>
                <c:pt idx="3">
                  <c:v>W trakcie pracy\gry na komputerze</c:v>
                </c:pt>
                <c:pt idx="4">
                  <c:v>W czasie oglądania TV lub filmów ze znajomymi</c:v>
                </c:pt>
                <c:pt idx="5">
                  <c:v>Gdy oglądam sam(a) TV lub filmy</c:v>
                </c:pt>
                <c:pt idx="6">
                  <c:v>Podczas czytania gazet\czasopism\książek</c:v>
                </c:pt>
                <c:pt idx="7">
                  <c:v>Na obiad</c:v>
                </c:pt>
              </c:strCache>
            </c:strRef>
          </c:cat>
          <c:val>
            <c:numRef>
              <c:f>Arkusz1!$B$2:$B$9</c:f>
              <c:numCache>
                <c:formatCode>0%</c:formatCode>
                <c:ptCount val="8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Arkusz1!$A$2:$A$9</c:f>
              <c:strCache>
                <c:ptCount val="8"/>
                <c:pt idx="0">
                  <c:v>Dałam dziecku</c:v>
                </c:pt>
                <c:pt idx="1">
                  <c:v>Na podwieczorek</c:v>
                </c:pt>
                <c:pt idx="2">
                  <c:v>Jako przekąska w trakcie spotkania ze znajomymi</c:v>
                </c:pt>
                <c:pt idx="3">
                  <c:v>W trakcie pracy\gry na komputerze</c:v>
                </c:pt>
                <c:pt idx="4">
                  <c:v>W czasie oglądania TV lub filmów ze znajomymi</c:v>
                </c:pt>
                <c:pt idx="5">
                  <c:v>Gdy oglądam sam(a) TV lub filmy</c:v>
                </c:pt>
                <c:pt idx="6">
                  <c:v>Podczas czytania gazet\czasopism\książek</c:v>
                </c:pt>
                <c:pt idx="7">
                  <c:v>Na obiad</c:v>
                </c:pt>
              </c:strCache>
            </c:strRef>
          </c:cat>
          <c:val>
            <c:numRef>
              <c:f>Arkusz1!$C$2:$C$9</c:f>
              <c:numCache>
                <c:formatCode>0%</c:formatCode>
                <c:ptCount val="8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Arkusz1!$A$2:$A$9</c:f>
              <c:strCache>
                <c:ptCount val="8"/>
                <c:pt idx="0">
                  <c:v>Dałam dziecku</c:v>
                </c:pt>
                <c:pt idx="1">
                  <c:v>Na podwieczorek</c:v>
                </c:pt>
                <c:pt idx="2">
                  <c:v>Jako przekąska w trakcie spotkania ze znajomymi</c:v>
                </c:pt>
                <c:pt idx="3">
                  <c:v>W trakcie pracy\gry na komputerze</c:v>
                </c:pt>
                <c:pt idx="4">
                  <c:v>W czasie oglądania TV lub filmów ze znajomymi</c:v>
                </c:pt>
                <c:pt idx="5">
                  <c:v>Gdy oglądam sam(a) TV lub filmy</c:v>
                </c:pt>
                <c:pt idx="6">
                  <c:v>Podczas czytania gazet\czasopism\książek</c:v>
                </c:pt>
                <c:pt idx="7">
                  <c:v>Na obiad</c:v>
                </c:pt>
              </c:strCache>
            </c:strRef>
          </c:cat>
          <c:val>
            <c:numRef>
              <c:f>Arkusz1!$D$2:$D$9</c:f>
              <c:numCache>
                <c:formatCode>0%</c:formatCode>
                <c:ptCount val="8"/>
                <c:pt idx="0">
                  <c:v>0.06</c:v>
                </c:pt>
                <c:pt idx="1">
                  <c:v>0.1</c:v>
                </c:pt>
                <c:pt idx="2">
                  <c:v>0.13</c:v>
                </c:pt>
                <c:pt idx="3">
                  <c:v>0.06</c:v>
                </c:pt>
                <c:pt idx="4">
                  <c:v>0.09</c:v>
                </c:pt>
                <c:pt idx="5">
                  <c:v>0.1</c:v>
                </c:pt>
                <c:pt idx="6">
                  <c:v>0.04</c:v>
                </c:pt>
                <c:pt idx="7">
                  <c:v>0.67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396-4280-A6FE-FA3848D81E40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dLbl>
              <c:idx val="1"/>
              <c:layout>
                <c:manualLayout>
                  <c:x val="-2.8161976453335392E-2"/>
                  <c:y val="3.0525030525030555E-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710-4876-8D7E-54E2C03197D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Arkusz1!$A$2:$A$9</c:f>
              <c:strCache>
                <c:ptCount val="8"/>
                <c:pt idx="0">
                  <c:v>Dałam dziecku</c:v>
                </c:pt>
                <c:pt idx="1">
                  <c:v>Na podwieczorek</c:v>
                </c:pt>
                <c:pt idx="2">
                  <c:v>Jako przekąska w trakcie spotkania ze znajomymi</c:v>
                </c:pt>
                <c:pt idx="3">
                  <c:v>W trakcie pracy\gry na komputerze</c:v>
                </c:pt>
                <c:pt idx="4">
                  <c:v>W czasie oglądania TV lub filmów ze znajomymi</c:v>
                </c:pt>
                <c:pt idx="5">
                  <c:v>Gdy oglądam sam(a) TV lub filmy</c:v>
                </c:pt>
                <c:pt idx="6">
                  <c:v>Podczas czytania gazet\czasopism\książek</c:v>
                </c:pt>
                <c:pt idx="7">
                  <c:v>Na obiad</c:v>
                </c:pt>
              </c:strCache>
            </c:strRef>
          </c:cat>
          <c:val>
            <c:numRef>
              <c:f>Arkusz1!$E$2:$E$9</c:f>
              <c:numCache>
                <c:formatCode>0%</c:formatCode>
                <c:ptCount val="8"/>
                <c:pt idx="0">
                  <c:v>0.06</c:v>
                </c:pt>
                <c:pt idx="1">
                  <c:v>0.1</c:v>
                </c:pt>
                <c:pt idx="2">
                  <c:v>0.11</c:v>
                </c:pt>
                <c:pt idx="3">
                  <c:v>7.0000000000000007E-2</c:v>
                </c:pt>
                <c:pt idx="4">
                  <c:v>0.15</c:v>
                </c:pt>
                <c:pt idx="5">
                  <c:v>0.12</c:v>
                </c:pt>
                <c:pt idx="6">
                  <c:v>0.06</c:v>
                </c:pt>
                <c:pt idx="7">
                  <c:v>0.65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70C-4D1A-A22D-723FD2E821D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29969456"/>
        <c:axId val="429972984"/>
      </c:barChart>
      <c:catAx>
        <c:axId val="429969456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29972984"/>
        <c:crosses val="autoZero"/>
        <c:auto val="1"/>
        <c:lblAlgn val="ctr"/>
        <c:lblOffset val="100"/>
        <c:noMultiLvlLbl val="0"/>
      </c:catAx>
      <c:valAx>
        <c:axId val="429972984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4299694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5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8095198861613109E-2"/>
          <c:y val="0"/>
          <c:w val="0.97190480113838695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Krojone na kanapkę</c:v>
                </c:pt>
                <c:pt idx="1">
                  <c:v>Jako składnik do jajecznicy, bigosu lub innej potrawy na ciepło</c:v>
                </c:pt>
                <c:pt idx="2">
                  <c:v>Bezpośrednio z opakowania, na zimno</c:v>
                </c:pt>
                <c:pt idx="3">
                  <c:v>Jako składnik do sałatki lub innej potrawy na zimno</c:v>
                </c:pt>
                <c:pt idx="4">
                  <c:v>Smażone na patelni</c:v>
                </c:pt>
                <c:pt idx="5">
                  <c:v>Gotowane w wodzie</c:v>
                </c:pt>
                <c:pt idx="6">
                  <c:v>Na grill</c:v>
                </c:pt>
                <c:pt idx="7">
                  <c:v>Jako składnik do zupy</c:v>
                </c:pt>
                <c:pt idx="8">
                  <c:v>Podgrzewane w mikrofalówce</c:v>
                </c:pt>
                <c:pt idx="9">
                  <c:v>W piekarniku</c:v>
                </c:pt>
                <c:pt idx="10">
                  <c:v>W inny sposób</c:v>
                </c:pt>
              </c:strCache>
            </c:strRef>
          </c:cat>
          <c:val>
            <c:numRef>
              <c:f>Arkusz1!$B$2:$B$12</c:f>
              <c:numCache>
                <c:formatCode>0%</c:formatCode>
                <c:ptCount val="1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Arkusz1!$A$2:$A$12</c:f>
              <c:strCache>
                <c:ptCount val="11"/>
                <c:pt idx="0">
                  <c:v>Krojone na kanapkę</c:v>
                </c:pt>
                <c:pt idx="1">
                  <c:v>Jako składnik do jajecznicy, bigosu lub innej potrawy na ciepło</c:v>
                </c:pt>
                <c:pt idx="2">
                  <c:v>Bezpośrednio z opakowania, na zimno</c:v>
                </c:pt>
                <c:pt idx="3">
                  <c:v>Jako składnik do sałatki lub innej potrawy na zimno</c:v>
                </c:pt>
                <c:pt idx="4">
                  <c:v>Smażone na patelni</c:v>
                </c:pt>
                <c:pt idx="5">
                  <c:v>Gotowane w wodzie</c:v>
                </c:pt>
                <c:pt idx="6">
                  <c:v>Na grill</c:v>
                </c:pt>
                <c:pt idx="7">
                  <c:v>Jako składnik do zupy</c:v>
                </c:pt>
                <c:pt idx="8">
                  <c:v>Podgrzewane w mikrofalówce</c:v>
                </c:pt>
                <c:pt idx="9">
                  <c:v>W piekarniku</c:v>
                </c:pt>
                <c:pt idx="10">
                  <c:v>W inny sposób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Krojone na kanapkę</c:v>
                </c:pt>
                <c:pt idx="1">
                  <c:v>Jako składnik do jajecznicy, bigosu lub innej potrawy na ciepło</c:v>
                </c:pt>
                <c:pt idx="2">
                  <c:v>Bezpośrednio z opakowania, na zimno</c:v>
                </c:pt>
                <c:pt idx="3">
                  <c:v>Jako składnik do sałatki lub innej potrawy na zimno</c:v>
                </c:pt>
                <c:pt idx="4">
                  <c:v>Smażone na patelni</c:v>
                </c:pt>
                <c:pt idx="5">
                  <c:v>Gotowane w wodzie</c:v>
                </c:pt>
                <c:pt idx="6">
                  <c:v>Na grill</c:v>
                </c:pt>
                <c:pt idx="7">
                  <c:v>Jako składnik do zupy</c:v>
                </c:pt>
                <c:pt idx="8">
                  <c:v>Podgrzewane w mikrofalówce</c:v>
                </c:pt>
                <c:pt idx="9">
                  <c:v>W piekarniku</c:v>
                </c:pt>
                <c:pt idx="10">
                  <c:v>W inny sposób</c:v>
                </c:pt>
              </c:strCache>
            </c:strRef>
          </c:cat>
          <c:val>
            <c:numRef>
              <c:f>Arkusz1!$D$2:$D$12</c:f>
              <c:numCache>
                <c:formatCode>0%</c:formatCode>
                <c:ptCount val="1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7AD-448A-BB4D-1967CBAD8218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Arkusz1!$A$2:$A$12</c:f>
              <c:strCache>
                <c:ptCount val="11"/>
                <c:pt idx="0">
                  <c:v>Krojone na kanapkę</c:v>
                </c:pt>
                <c:pt idx="1">
                  <c:v>Jako składnik do jajecznicy, bigosu lub innej potrawy na ciepło</c:v>
                </c:pt>
                <c:pt idx="2">
                  <c:v>Bezpośrednio z opakowania, na zimno</c:v>
                </c:pt>
                <c:pt idx="3">
                  <c:v>Jako składnik do sałatki lub innej potrawy na zimno</c:v>
                </c:pt>
                <c:pt idx="4">
                  <c:v>Smażone na patelni</c:v>
                </c:pt>
                <c:pt idx="5">
                  <c:v>Gotowane w wodzie</c:v>
                </c:pt>
                <c:pt idx="6">
                  <c:v>Na grill</c:v>
                </c:pt>
                <c:pt idx="7">
                  <c:v>Jako składnik do zupy</c:v>
                </c:pt>
                <c:pt idx="8">
                  <c:v>Podgrzewane w mikrofalówce</c:v>
                </c:pt>
                <c:pt idx="9">
                  <c:v>W piekarniku</c:v>
                </c:pt>
                <c:pt idx="10">
                  <c:v>W inny sposób</c:v>
                </c:pt>
              </c:strCache>
            </c:strRef>
          </c:cat>
          <c:val>
            <c:numRef>
              <c:f>Arkusz1!$E$2:$E$12</c:f>
              <c:numCache>
                <c:formatCode>0%</c:formatCode>
                <c:ptCount val="1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459-4BDC-9553-89EEACEBE6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29970632"/>
        <c:axId val="429971416"/>
      </c:barChart>
      <c:catAx>
        <c:axId val="429970632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29971416"/>
        <c:crosses val="autoZero"/>
        <c:auto val="1"/>
        <c:lblAlgn val="ctr"/>
        <c:lblOffset val="100"/>
        <c:noMultiLvlLbl val="0"/>
      </c:catAx>
      <c:valAx>
        <c:axId val="429971416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4299706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5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7500977344738879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Krojone na kanapkę</c:v>
                </c:pt>
                <c:pt idx="1">
                  <c:v>Jako składnik do jajecznicy, bigosu lub innej potrawy na ciepło</c:v>
                </c:pt>
                <c:pt idx="2">
                  <c:v>Bezpośrednio z opakowania, na zimno</c:v>
                </c:pt>
                <c:pt idx="3">
                  <c:v>Jako składnik do sałatki lub innej potrawy na zimno</c:v>
                </c:pt>
                <c:pt idx="4">
                  <c:v>Smażone na patelni</c:v>
                </c:pt>
                <c:pt idx="5">
                  <c:v>Gotowane w wodzie</c:v>
                </c:pt>
                <c:pt idx="6">
                  <c:v>Na grill</c:v>
                </c:pt>
                <c:pt idx="7">
                  <c:v>Jako składnik do zupy</c:v>
                </c:pt>
                <c:pt idx="8">
                  <c:v>Podgrzewane w mikrofalówce</c:v>
                </c:pt>
                <c:pt idx="9">
                  <c:v>W piekarniku</c:v>
                </c:pt>
                <c:pt idx="10">
                  <c:v>W inny sposób</c:v>
                </c:pt>
              </c:strCache>
            </c:strRef>
          </c:cat>
          <c:val>
            <c:numRef>
              <c:f>Arkusz1!$B$2:$B$12</c:f>
              <c:numCache>
                <c:formatCode>0%</c:formatCode>
                <c:ptCount val="11"/>
                <c:pt idx="0">
                  <c:v>0.87</c:v>
                </c:pt>
                <c:pt idx="1">
                  <c:v>0.36</c:v>
                </c:pt>
                <c:pt idx="2">
                  <c:v>0.32</c:v>
                </c:pt>
                <c:pt idx="3">
                  <c:v>0.16</c:v>
                </c:pt>
                <c:pt idx="4">
                  <c:v>0.16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0.01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Arkusz1!$A$2:$A$12</c:f>
              <c:strCache>
                <c:ptCount val="11"/>
                <c:pt idx="0">
                  <c:v>Krojone na kanapkę</c:v>
                </c:pt>
                <c:pt idx="1">
                  <c:v>Jako składnik do jajecznicy, bigosu lub innej potrawy na ciepło</c:v>
                </c:pt>
                <c:pt idx="2">
                  <c:v>Bezpośrednio z opakowania, na zimno</c:v>
                </c:pt>
                <c:pt idx="3">
                  <c:v>Jako składnik do sałatki lub innej potrawy na zimno</c:v>
                </c:pt>
                <c:pt idx="4">
                  <c:v>Smażone na patelni</c:v>
                </c:pt>
                <c:pt idx="5">
                  <c:v>Gotowane w wodzie</c:v>
                </c:pt>
                <c:pt idx="6">
                  <c:v>Na grill</c:v>
                </c:pt>
                <c:pt idx="7">
                  <c:v>Jako składnik do zupy</c:v>
                </c:pt>
                <c:pt idx="8">
                  <c:v>Podgrzewane w mikrofalówce</c:v>
                </c:pt>
                <c:pt idx="9">
                  <c:v>W piekarniku</c:v>
                </c:pt>
                <c:pt idx="10">
                  <c:v>W inny sposób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0.86</c:v>
                </c:pt>
                <c:pt idx="1">
                  <c:v>0.28999999999999998</c:v>
                </c:pt>
                <c:pt idx="2">
                  <c:v>0.27</c:v>
                </c:pt>
                <c:pt idx="3">
                  <c:v>0.17</c:v>
                </c:pt>
                <c:pt idx="4">
                  <c:v>0.17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0.01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Krojone na kanapkę</c:v>
                </c:pt>
                <c:pt idx="1">
                  <c:v>Jako składnik do jajecznicy, bigosu lub innej potrawy na ciepło</c:v>
                </c:pt>
                <c:pt idx="2">
                  <c:v>Bezpośrednio z opakowania, na zimno</c:v>
                </c:pt>
                <c:pt idx="3">
                  <c:v>Jako składnik do sałatki lub innej potrawy na zimno</c:v>
                </c:pt>
                <c:pt idx="4">
                  <c:v>Smażone na patelni</c:v>
                </c:pt>
                <c:pt idx="5">
                  <c:v>Gotowane w wodzie</c:v>
                </c:pt>
                <c:pt idx="6">
                  <c:v>Na grill</c:v>
                </c:pt>
                <c:pt idx="7">
                  <c:v>Jako składnik do zupy</c:v>
                </c:pt>
                <c:pt idx="8">
                  <c:v>Podgrzewane w mikrofalówce</c:v>
                </c:pt>
                <c:pt idx="9">
                  <c:v>W piekarniku</c:v>
                </c:pt>
                <c:pt idx="10">
                  <c:v>W inny sposób</c:v>
                </c:pt>
              </c:strCache>
            </c:strRef>
          </c:cat>
          <c:val>
            <c:numRef>
              <c:f>Arkusz1!$D$2:$D$12</c:f>
              <c:numCache>
                <c:formatCode>0%</c:formatCode>
                <c:ptCount val="11"/>
                <c:pt idx="0">
                  <c:v>0.88</c:v>
                </c:pt>
                <c:pt idx="1">
                  <c:v>0.24</c:v>
                </c:pt>
                <c:pt idx="2">
                  <c:v>0.18</c:v>
                </c:pt>
                <c:pt idx="3">
                  <c:v>0.15</c:v>
                </c:pt>
                <c:pt idx="4">
                  <c:v>0.08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E16-454F-91CF-CA286CA03EAA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Arkusz1!$A$2:$A$12</c:f>
              <c:strCache>
                <c:ptCount val="11"/>
                <c:pt idx="0">
                  <c:v>Krojone na kanapkę</c:v>
                </c:pt>
                <c:pt idx="1">
                  <c:v>Jako składnik do jajecznicy, bigosu lub innej potrawy na ciepło</c:v>
                </c:pt>
                <c:pt idx="2">
                  <c:v>Bezpośrednio z opakowania, na zimno</c:v>
                </c:pt>
                <c:pt idx="3">
                  <c:v>Jako składnik do sałatki lub innej potrawy na zimno</c:v>
                </c:pt>
                <c:pt idx="4">
                  <c:v>Smażone na patelni</c:v>
                </c:pt>
                <c:pt idx="5">
                  <c:v>Gotowane w wodzie</c:v>
                </c:pt>
                <c:pt idx="6">
                  <c:v>Na grill</c:v>
                </c:pt>
                <c:pt idx="7">
                  <c:v>Jako składnik do zupy</c:v>
                </c:pt>
                <c:pt idx="8">
                  <c:v>Podgrzewane w mikrofalówce</c:v>
                </c:pt>
                <c:pt idx="9">
                  <c:v>W piekarniku</c:v>
                </c:pt>
                <c:pt idx="10">
                  <c:v>W inny sposób</c:v>
                </c:pt>
              </c:strCache>
            </c:strRef>
          </c:cat>
          <c:val>
            <c:numRef>
              <c:f>Arkusz1!$E$2:$E$12</c:f>
              <c:numCache>
                <c:formatCode>0%</c:formatCode>
                <c:ptCount val="11"/>
                <c:pt idx="0">
                  <c:v>0.88</c:v>
                </c:pt>
                <c:pt idx="1">
                  <c:v>0.3</c:v>
                </c:pt>
                <c:pt idx="2">
                  <c:v>0.24</c:v>
                </c:pt>
                <c:pt idx="3">
                  <c:v>0.19</c:v>
                </c:pt>
                <c:pt idx="4">
                  <c:v>0.1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30C-4715-8A6A-B9E5E1A9153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31848728"/>
        <c:axId val="400682224"/>
      </c:barChart>
      <c:catAx>
        <c:axId val="431848728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00682224"/>
        <c:crosses val="autoZero"/>
        <c:auto val="1"/>
        <c:lblAlgn val="ctr"/>
        <c:lblOffset val="100"/>
        <c:noMultiLvlLbl val="0"/>
      </c:catAx>
      <c:valAx>
        <c:axId val="400682224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431848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5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3.2964556612555554E-2"/>
          <c:w val="0.98756803547704652"/>
          <c:h val="0.8446066847023928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 2022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Arkusz1!$A$2:$A$8</c:f>
              <c:numCache>
                <c:formatCode>General</c:formatCode>
                <c:ptCount val="7"/>
              </c:numCache>
            </c:numRef>
          </c:cat>
          <c:val>
            <c:numRef>
              <c:f>Arkusz1!$B$2:$B$8</c:f>
              <c:numCache>
                <c:formatCode>General</c:formatCode>
                <c:ptCount val="7"/>
              </c:numCache>
            </c:numRef>
          </c:val>
          <c:extLst>
            <c:ext xmlns:c16="http://schemas.microsoft.com/office/drawing/2014/chart" uri="{C3380CC4-5D6E-409C-BE32-E72D297353CC}">
              <c16:uniqueId val="{00000000-5FA3-40E8-9EDF-8AEA23DB18C9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 2022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Arkusz1!$A$2:$A$8</c:f>
              <c:numCache>
                <c:formatCode>General</c:formatCode>
                <c:ptCount val="7"/>
              </c:numCache>
            </c:numRef>
          </c:cat>
          <c:val>
            <c:numRef>
              <c:f>Arkusz1!$C$2:$C$8</c:f>
              <c:numCache>
                <c:formatCode>General</c:formatCode>
                <c:ptCount val="7"/>
              </c:numCache>
            </c:numRef>
          </c:val>
          <c:extLst>
            <c:ext xmlns:c16="http://schemas.microsoft.com/office/drawing/2014/chart" uri="{C3380CC4-5D6E-409C-BE32-E72D297353CC}">
              <c16:uniqueId val="{00000001-5FA3-40E8-9EDF-8AEA23DB18C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 2022</c:v>
                </c:pt>
              </c:strCache>
            </c:strRef>
          </c:tx>
          <c:spPr>
            <a:solidFill>
              <a:schemeClr val="accent6">
                <a:tint val="86000"/>
              </a:schemeClr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Arkusz1!$A$2:$A$8</c:f>
              <c:numCache>
                <c:formatCode>General</c:formatCode>
                <c:ptCount val="7"/>
              </c:numCache>
            </c:numRef>
          </c:cat>
          <c:val>
            <c:numRef>
              <c:f>Arkusz1!$D$2:$D$8</c:f>
              <c:numCache>
                <c:formatCode>General</c:formatCode>
                <c:ptCount val="7"/>
              </c:numCache>
            </c:numRef>
          </c:val>
          <c:extLst>
            <c:ext xmlns:c16="http://schemas.microsoft.com/office/drawing/2014/chart" uri="{C3380CC4-5D6E-409C-BE32-E72D297353CC}">
              <c16:uniqueId val="{00000000-A8F2-4598-B9B4-3E916423067C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Q4 2021</c:v>
                </c:pt>
              </c:strCache>
            </c:strRef>
          </c:tx>
          <c:spPr>
            <a:solidFill>
              <a:schemeClr val="accent6">
                <a:tint val="58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Arkusz1!$A$2:$A$8</c:f>
              <c:numCache>
                <c:formatCode>General</c:formatCode>
                <c:ptCount val="7"/>
              </c:numCache>
            </c:numRef>
          </c:cat>
          <c:val>
            <c:numRef>
              <c:f>Arkusz1!$E$2:$E$8</c:f>
              <c:numCache>
                <c:formatCode>General</c:formatCode>
                <c:ptCount val="7"/>
              </c:numCache>
            </c:numRef>
          </c:val>
          <c:extLst>
            <c:ext xmlns:c16="http://schemas.microsoft.com/office/drawing/2014/chart" uri="{C3380CC4-5D6E-409C-BE32-E72D297353CC}">
              <c16:uniqueId val="{00000000-EE44-4DF3-B864-CB030F68C34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400679480"/>
        <c:axId val="400682616"/>
      </c:barChart>
      <c:catAx>
        <c:axId val="40067948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400682616"/>
        <c:crosses val="autoZero"/>
        <c:auto val="1"/>
        <c:lblAlgn val="ctr"/>
        <c:lblOffset val="100"/>
        <c:noMultiLvlLbl val="0"/>
      </c:catAx>
      <c:valAx>
        <c:axId val="40068261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one"/>
        <c:crossAx val="4006794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4.0502516325550457E-2"/>
          <c:y val="0.54668064052255727"/>
          <c:w val="0.85955990188582554"/>
          <c:h val="0.3790304418825708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l-PL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050"/>
      </a:pPr>
      <a:endParaRPr lang="pl-PL"/>
    </a:p>
  </c:txPr>
  <c:externalData r:id="rId3">
    <c:autoUpdate val="0"/>
  </c:externalData>
</c:chartSpace>
</file>

<file path=ppt/charts/chart5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28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dLbl>
              <c:idx val="3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61D2-46C5-9294-2C3CFC9CFB24}"/>
                </c:ext>
              </c:extLst>
            </c:dLbl>
            <c:dLbl>
              <c:idx val="5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1-61D2-46C5-9294-2C3CFC9CFB24}"/>
                </c:ext>
              </c:extLst>
            </c:dLbl>
            <c:dLbl>
              <c:idx val="7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2-61D2-46C5-9294-2C3CFC9CFB2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Krojone na kanapkę</c:v>
                </c:pt>
                <c:pt idx="1">
                  <c:v>Jako składnik do jajecznicy, bigosu lub innej potrawy na ciepło</c:v>
                </c:pt>
                <c:pt idx="2">
                  <c:v>Bezpośrednio z opakowania, na zimno</c:v>
                </c:pt>
                <c:pt idx="3">
                  <c:v>Jako składnik do sałatki lub innej potrawy na zimno</c:v>
                </c:pt>
                <c:pt idx="4">
                  <c:v>Smażone na patelni</c:v>
                </c:pt>
                <c:pt idx="5">
                  <c:v>Gotowane w wodzie</c:v>
                </c:pt>
                <c:pt idx="6">
                  <c:v>Na grill</c:v>
                </c:pt>
                <c:pt idx="7">
                  <c:v>Jako składnik do zupy</c:v>
                </c:pt>
                <c:pt idx="8">
                  <c:v>Podgrzewane w mikrofalówce</c:v>
                </c:pt>
                <c:pt idx="9">
                  <c:v>W piekarniku</c:v>
                </c:pt>
                <c:pt idx="10">
                  <c:v>W inny sposób</c:v>
                </c:pt>
              </c:strCache>
            </c:strRef>
          </c:cat>
          <c:val>
            <c:numRef>
              <c:f>Arkusz1!$B$2:$B$12</c:f>
              <c:numCache>
                <c:formatCode>0%</c:formatCode>
                <c:ptCount val="11"/>
                <c:pt idx="0">
                  <c:v>0.53</c:v>
                </c:pt>
                <c:pt idx="1">
                  <c:v>0.44</c:v>
                </c:pt>
                <c:pt idx="2">
                  <c:v>0.3</c:v>
                </c:pt>
                <c:pt idx="3">
                  <c:v>0.15</c:v>
                </c:pt>
                <c:pt idx="4">
                  <c:v>0.51</c:v>
                </c:pt>
                <c:pt idx="5">
                  <c:v>0.54</c:v>
                </c:pt>
                <c:pt idx="6">
                  <c:v>0.45</c:v>
                </c:pt>
                <c:pt idx="7">
                  <c:v>0.34</c:v>
                </c:pt>
                <c:pt idx="8">
                  <c:v>0.11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Arkusz1!$A$2:$A$12</c:f>
              <c:strCache>
                <c:ptCount val="11"/>
                <c:pt idx="0">
                  <c:v>Krojone na kanapkę</c:v>
                </c:pt>
                <c:pt idx="1">
                  <c:v>Jako składnik do jajecznicy, bigosu lub innej potrawy na ciepło</c:v>
                </c:pt>
                <c:pt idx="2">
                  <c:v>Bezpośrednio z opakowania, na zimno</c:v>
                </c:pt>
                <c:pt idx="3">
                  <c:v>Jako składnik do sałatki lub innej potrawy na zimno</c:v>
                </c:pt>
                <c:pt idx="4">
                  <c:v>Smażone na patelni</c:v>
                </c:pt>
                <c:pt idx="5">
                  <c:v>Gotowane w wodzie</c:v>
                </c:pt>
                <c:pt idx="6">
                  <c:v>Na grill</c:v>
                </c:pt>
                <c:pt idx="7">
                  <c:v>Jako składnik do zupy</c:v>
                </c:pt>
                <c:pt idx="8">
                  <c:v>Podgrzewane w mikrofalówce</c:v>
                </c:pt>
                <c:pt idx="9">
                  <c:v>W piekarniku</c:v>
                </c:pt>
                <c:pt idx="10">
                  <c:v>W inny sposób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0.6</c:v>
                </c:pt>
                <c:pt idx="1">
                  <c:v>0.5</c:v>
                </c:pt>
                <c:pt idx="2">
                  <c:v>0.27</c:v>
                </c:pt>
                <c:pt idx="3">
                  <c:v>0.12</c:v>
                </c:pt>
                <c:pt idx="4">
                  <c:v>0.53</c:v>
                </c:pt>
                <c:pt idx="5">
                  <c:v>0.52</c:v>
                </c:pt>
                <c:pt idx="6">
                  <c:v>0.56999999999999995</c:v>
                </c:pt>
                <c:pt idx="7">
                  <c:v>0.33</c:v>
                </c:pt>
                <c:pt idx="8">
                  <c:v>0.09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Krojone na kanapkę</c:v>
                </c:pt>
                <c:pt idx="1">
                  <c:v>Jako składnik do jajecznicy, bigosu lub innej potrawy na ciepło</c:v>
                </c:pt>
                <c:pt idx="2">
                  <c:v>Bezpośrednio z opakowania, na zimno</c:v>
                </c:pt>
                <c:pt idx="3">
                  <c:v>Jako składnik do sałatki lub innej potrawy na zimno</c:v>
                </c:pt>
                <c:pt idx="4">
                  <c:v>Smażone na patelni</c:v>
                </c:pt>
                <c:pt idx="5">
                  <c:v>Gotowane w wodzie</c:v>
                </c:pt>
                <c:pt idx="6">
                  <c:v>Na grill</c:v>
                </c:pt>
                <c:pt idx="7">
                  <c:v>Jako składnik do zupy</c:v>
                </c:pt>
                <c:pt idx="8">
                  <c:v>Podgrzewane w mikrofalówce</c:v>
                </c:pt>
                <c:pt idx="9">
                  <c:v>W piekarniku</c:v>
                </c:pt>
                <c:pt idx="10">
                  <c:v>W inny sposób</c:v>
                </c:pt>
              </c:strCache>
            </c:strRef>
          </c:cat>
          <c:val>
            <c:numRef>
              <c:f>Arkusz1!$D$2:$D$12</c:f>
              <c:numCache>
                <c:formatCode>0%</c:formatCode>
                <c:ptCount val="11"/>
                <c:pt idx="0">
                  <c:v>0.51</c:v>
                </c:pt>
                <c:pt idx="1">
                  <c:v>0.42</c:v>
                </c:pt>
                <c:pt idx="2">
                  <c:v>0.28000000000000003</c:v>
                </c:pt>
                <c:pt idx="3">
                  <c:v>0.1</c:v>
                </c:pt>
                <c:pt idx="4">
                  <c:v>0.46</c:v>
                </c:pt>
                <c:pt idx="5">
                  <c:v>0.46</c:v>
                </c:pt>
                <c:pt idx="6">
                  <c:v>0.46</c:v>
                </c:pt>
                <c:pt idx="7">
                  <c:v>0.28000000000000003</c:v>
                </c:pt>
                <c:pt idx="8">
                  <c:v>0.11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55C-4293-8751-1151D9CDD45F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Arkusz1!$A$2:$A$12</c:f>
              <c:strCache>
                <c:ptCount val="11"/>
                <c:pt idx="0">
                  <c:v>Krojone na kanapkę</c:v>
                </c:pt>
                <c:pt idx="1">
                  <c:v>Jako składnik do jajecznicy, bigosu lub innej potrawy na ciepło</c:v>
                </c:pt>
                <c:pt idx="2">
                  <c:v>Bezpośrednio z opakowania, na zimno</c:v>
                </c:pt>
                <c:pt idx="3">
                  <c:v>Jako składnik do sałatki lub innej potrawy na zimno</c:v>
                </c:pt>
                <c:pt idx="4">
                  <c:v>Smażone na patelni</c:v>
                </c:pt>
                <c:pt idx="5">
                  <c:v>Gotowane w wodzie</c:v>
                </c:pt>
                <c:pt idx="6">
                  <c:v>Na grill</c:v>
                </c:pt>
                <c:pt idx="7">
                  <c:v>Jako składnik do zupy</c:v>
                </c:pt>
                <c:pt idx="8">
                  <c:v>Podgrzewane w mikrofalówce</c:v>
                </c:pt>
                <c:pt idx="9">
                  <c:v>W piekarniku</c:v>
                </c:pt>
                <c:pt idx="10">
                  <c:v>W inny sposób</c:v>
                </c:pt>
              </c:strCache>
            </c:strRef>
          </c:cat>
          <c:val>
            <c:numRef>
              <c:f>Arkusz1!$E$2:$E$12</c:f>
              <c:numCache>
                <c:formatCode>0%</c:formatCode>
                <c:ptCount val="11"/>
                <c:pt idx="0">
                  <c:v>0.5</c:v>
                </c:pt>
                <c:pt idx="1">
                  <c:v>0.42</c:v>
                </c:pt>
                <c:pt idx="2">
                  <c:v>0.26</c:v>
                </c:pt>
                <c:pt idx="3">
                  <c:v>0.08</c:v>
                </c:pt>
                <c:pt idx="4">
                  <c:v>0.49</c:v>
                </c:pt>
                <c:pt idx="5">
                  <c:v>0.42</c:v>
                </c:pt>
                <c:pt idx="6">
                  <c:v>0.48</c:v>
                </c:pt>
                <c:pt idx="7">
                  <c:v>0.24</c:v>
                </c:pt>
                <c:pt idx="8">
                  <c:v>0.09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2DF-476E-BC47-0A9596546A4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00679872"/>
        <c:axId val="400680264"/>
      </c:barChart>
      <c:catAx>
        <c:axId val="400679872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00680264"/>
        <c:crosses val="autoZero"/>
        <c:auto val="1"/>
        <c:lblAlgn val="ctr"/>
        <c:lblOffset val="100"/>
        <c:noMultiLvlLbl val="0"/>
      </c:catAx>
      <c:valAx>
        <c:axId val="400680264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4006798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5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9742461369205379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 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Krojone na kanapkę</c:v>
                </c:pt>
                <c:pt idx="1">
                  <c:v>Jako składnik do jajecznicy, bigosu lub innej potrawy na ciepło</c:v>
                </c:pt>
                <c:pt idx="2">
                  <c:v>Bezpośrednio z opakowania, na zimno</c:v>
                </c:pt>
                <c:pt idx="3">
                  <c:v>Jako składnik do sałatki lub innej potrawy na zimno</c:v>
                </c:pt>
                <c:pt idx="4">
                  <c:v>Smażone na patelni</c:v>
                </c:pt>
                <c:pt idx="5">
                  <c:v>Gotowane w wodzie</c:v>
                </c:pt>
                <c:pt idx="6">
                  <c:v>Na grill</c:v>
                </c:pt>
                <c:pt idx="7">
                  <c:v>Jako składnik do zupy</c:v>
                </c:pt>
                <c:pt idx="8">
                  <c:v>Podgrzewane w mikrofalówce</c:v>
                </c:pt>
                <c:pt idx="9">
                  <c:v>W piekarniku</c:v>
                </c:pt>
                <c:pt idx="10">
                  <c:v>W inny sposób</c:v>
                </c:pt>
              </c:strCache>
            </c:strRef>
          </c:cat>
          <c:val>
            <c:numRef>
              <c:f>Arkusz1!$B$2:$B$12</c:f>
              <c:numCache>
                <c:formatCode>0%</c:formatCode>
                <c:ptCount val="11"/>
                <c:pt idx="0">
                  <c:v>0.81</c:v>
                </c:pt>
                <c:pt idx="1">
                  <c:v>0.28000000000000003</c:v>
                </c:pt>
                <c:pt idx="2">
                  <c:v>0.39</c:v>
                </c:pt>
                <c:pt idx="3">
                  <c:v>0.15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Arkusz1!$A$2:$A$12</c:f>
              <c:strCache>
                <c:ptCount val="11"/>
                <c:pt idx="0">
                  <c:v>Krojone na kanapkę</c:v>
                </c:pt>
                <c:pt idx="1">
                  <c:v>Jako składnik do jajecznicy, bigosu lub innej potrawy na ciepło</c:v>
                </c:pt>
                <c:pt idx="2">
                  <c:v>Bezpośrednio z opakowania, na zimno</c:v>
                </c:pt>
                <c:pt idx="3">
                  <c:v>Jako składnik do sałatki lub innej potrawy na zimno</c:v>
                </c:pt>
                <c:pt idx="4">
                  <c:v>Smażone na patelni</c:v>
                </c:pt>
                <c:pt idx="5">
                  <c:v>Gotowane w wodzie</c:v>
                </c:pt>
                <c:pt idx="6">
                  <c:v>Na grill</c:v>
                </c:pt>
                <c:pt idx="7">
                  <c:v>Jako składnik do zupy</c:v>
                </c:pt>
                <c:pt idx="8">
                  <c:v>Podgrzewane w mikrofalówce</c:v>
                </c:pt>
                <c:pt idx="9">
                  <c:v>W piekarniku</c:v>
                </c:pt>
                <c:pt idx="10">
                  <c:v>W inny sposób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0.82</c:v>
                </c:pt>
                <c:pt idx="1">
                  <c:v>0.27</c:v>
                </c:pt>
                <c:pt idx="2">
                  <c:v>0.43</c:v>
                </c:pt>
                <c:pt idx="3">
                  <c:v>0.14000000000000001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Krojone na kanapkę</c:v>
                </c:pt>
                <c:pt idx="1">
                  <c:v>Jako składnik do jajecznicy, bigosu lub innej potrawy na ciepło</c:v>
                </c:pt>
                <c:pt idx="2">
                  <c:v>Bezpośrednio z opakowania, na zimno</c:v>
                </c:pt>
                <c:pt idx="3">
                  <c:v>Jako składnik do sałatki lub innej potrawy na zimno</c:v>
                </c:pt>
                <c:pt idx="4">
                  <c:v>Smażone na patelni</c:v>
                </c:pt>
                <c:pt idx="5">
                  <c:v>Gotowane w wodzie</c:v>
                </c:pt>
                <c:pt idx="6">
                  <c:v>Na grill</c:v>
                </c:pt>
                <c:pt idx="7">
                  <c:v>Jako składnik do zupy</c:v>
                </c:pt>
                <c:pt idx="8">
                  <c:v>Podgrzewane w mikrofalówce</c:v>
                </c:pt>
                <c:pt idx="9">
                  <c:v>W piekarniku</c:v>
                </c:pt>
                <c:pt idx="10">
                  <c:v>W inny sposób</c:v>
                </c:pt>
              </c:strCache>
            </c:strRef>
          </c:cat>
          <c:val>
            <c:numRef>
              <c:f>Arkusz1!$D$2:$D$12</c:f>
              <c:numCache>
                <c:formatCode>0%</c:formatCode>
                <c:ptCount val="11"/>
                <c:pt idx="0">
                  <c:v>0.81</c:v>
                </c:pt>
                <c:pt idx="1">
                  <c:v>0.22</c:v>
                </c:pt>
                <c:pt idx="2">
                  <c:v>0.41</c:v>
                </c:pt>
                <c:pt idx="3">
                  <c:v>0.15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9C8-414C-9617-7B62F94AE7D7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Arkusz1!$A$2:$A$12</c:f>
              <c:strCache>
                <c:ptCount val="11"/>
                <c:pt idx="0">
                  <c:v>Krojone na kanapkę</c:v>
                </c:pt>
                <c:pt idx="1">
                  <c:v>Jako składnik do jajecznicy, bigosu lub innej potrawy na ciepło</c:v>
                </c:pt>
                <c:pt idx="2">
                  <c:v>Bezpośrednio z opakowania, na zimno</c:v>
                </c:pt>
                <c:pt idx="3">
                  <c:v>Jako składnik do sałatki lub innej potrawy na zimno</c:v>
                </c:pt>
                <c:pt idx="4">
                  <c:v>Smażone na patelni</c:v>
                </c:pt>
                <c:pt idx="5">
                  <c:v>Gotowane w wodzie</c:v>
                </c:pt>
                <c:pt idx="6">
                  <c:v>Na grill</c:v>
                </c:pt>
                <c:pt idx="7">
                  <c:v>Jako składnik do zupy</c:v>
                </c:pt>
                <c:pt idx="8">
                  <c:v>Podgrzewane w mikrofalówce</c:v>
                </c:pt>
                <c:pt idx="9">
                  <c:v>W piekarniku</c:v>
                </c:pt>
                <c:pt idx="10">
                  <c:v>W inny sposób</c:v>
                </c:pt>
              </c:strCache>
            </c:strRef>
          </c:cat>
          <c:val>
            <c:numRef>
              <c:f>Arkusz1!$E$2:$E$12</c:f>
              <c:numCache>
                <c:formatCode>0%</c:formatCode>
                <c:ptCount val="11"/>
                <c:pt idx="0">
                  <c:v>0.84</c:v>
                </c:pt>
                <c:pt idx="1">
                  <c:v>0.31</c:v>
                </c:pt>
                <c:pt idx="2">
                  <c:v>0.43</c:v>
                </c:pt>
                <c:pt idx="3">
                  <c:v>0.14000000000000001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0D2-4F6F-9BB4-5F333E4BDB0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00681048"/>
        <c:axId val="400681440"/>
      </c:barChart>
      <c:catAx>
        <c:axId val="400681048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00681440"/>
        <c:crosses val="autoZero"/>
        <c:auto val="1"/>
        <c:lblAlgn val="ctr"/>
        <c:lblOffset val="100"/>
        <c:noMultiLvlLbl val="0"/>
      </c:catAx>
      <c:valAx>
        <c:axId val="400681440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4006810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5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28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invertIfNegative val="0"/>
          <c:dLbls>
            <c:dLbl>
              <c:idx val="3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6D66-44C6-96A5-07F9A8AD3F12}"/>
                </c:ext>
              </c:extLst>
            </c:dLbl>
            <c:dLbl>
              <c:idx val="5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1-6D66-44C6-96A5-07F9A8AD3F1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Krojone na kanapkę</c:v>
                </c:pt>
                <c:pt idx="1">
                  <c:v>Jako składnik do jajecznicy, bigosu lub innej potrawy na ciepło</c:v>
                </c:pt>
                <c:pt idx="2">
                  <c:v>Bezpośrednio z opakowania, na zimno</c:v>
                </c:pt>
                <c:pt idx="3">
                  <c:v>Jako składnik do sałatki lub innej potrawy na zimno</c:v>
                </c:pt>
                <c:pt idx="4">
                  <c:v>Smażone na patelni</c:v>
                </c:pt>
                <c:pt idx="5">
                  <c:v>Gotowane w wodzie</c:v>
                </c:pt>
                <c:pt idx="6">
                  <c:v>Na grill</c:v>
                </c:pt>
                <c:pt idx="7">
                  <c:v>Jako składnik do zupy</c:v>
                </c:pt>
                <c:pt idx="8">
                  <c:v>Podgrzewane w mikrofalówce</c:v>
                </c:pt>
                <c:pt idx="9">
                  <c:v>W piekarniku</c:v>
                </c:pt>
                <c:pt idx="10">
                  <c:v>W inny sposób</c:v>
                </c:pt>
              </c:strCache>
            </c:strRef>
          </c:cat>
          <c:val>
            <c:numRef>
              <c:f>Arkusz1!$B$2:$B$12</c:f>
              <c:numCache>
                <c:formatCode>0%</c:formatCode>
                <c:ptCount val="11"/>
                <c:pt idx="0">
                  <c:v>0.1</c:v>
                </c:pt>
                <c:pt idx="1">
                  <c:v>0.16</c:v>
                </c:pt>
                <c:pt idx="2">
                  <c:v>0.33</c:v>
                </c:pt>
                <c:pt idx="3">
                  <c:v>0.03</c:v>
                </c:pt>
                <c:pt idx="4">
                  <c:v>0.16</c:v>
                </c:pt>
                <c:pt idx="5">
                  <c:v>0.77</c:v>
                </c:pt>
                <c:pt idx="6">
                  <c:v>0.04</c:v>
                </c:pt>
                <c:pt idx="7">
                  <c:v>7.0000000000000007E-2</c:v>
                </c:pt>
                <c:pt idx="8">
                  <c:v>0.21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Arkusz1!$A$2:$A$12</c:f>
              <c:strCache>
                <c:ptCount val="11"/>
                <c:pt idx="0">
                  <c:v>Krojone na kanapkę</c:v>
                </c:pt>
                <c:pt idx="1">
                  <c:v>Jako składnik do jajecznicy, bigosu lub innej potrawy na ciepło</c:v>
                </c:pt>
                <c:pt idx="2">
                  <c:v>Bezpośrednio z opakowania, na zimno</c:v>
                </c:pt>
                <c:pt idx="3">
                  <c:v>Jako składnik do sałatki lub innej potrawy na zimno</c:v>
                </c:pt>
                <c:pt idx="4">
                  <c:v>Smażone na patelni</c:v>
                </c:pt>
                <c:pt idx="5">
                  <c:v>Gotowane w wodzie</c:v>
                </c:pt>
                <c:pt idx="6">
                  <c:v>Na grill</c:v>
                </c:pt>
                <c:pt idx="7">
                  <c:v>Jako składnik do zupy</c:v>
                </c:pt>
                <c:pt idx="8">
                  <c:v>Podgrzewane w mikrofalówce</c:v>
                </c:pt>
                <c:pt idx="9">
                  <c:v>W piekarniku</c:v>
                </c:pt>
                <c:pt idx="10">
                  <c:v>W inny sposób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0.09</c:v>
                </c:pt>
                <c:pt idx="1">
                  <c:v>0.19</c:v>
                </c:pt>
                <c:pt idx="2">
                  <c:v>0.34</c:v>
                </c:pt>
                <c:pt idx="3">
                  <c:v>0.04</c:v>
                </c:pt>
                <c:pt idx="4">
                  <c:v>0.14000000000000001</c:v>
                </c:pt>
                <c:pt idx="5">
                  <c:v>0.84</c:v>
                </c:pt>
                <c:pt idx="6">
                  <c:v>0.06</c:v>
                </c:pt>
                <c:pt idx="7">
                  <c:v>0.08</c:v>
                </c:pt>
                <c:pt idx="8">
                  <c:v>0.22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Krojone na kanapkę</c:v>
                </c:pt>
                <c:pt idx="1">
                  <c:v>Jako składnik do jajecznicy, bigosu lub innej potrawy na ciepło</c:v>
                </c:pt>
                <c:pt idx="2">
                  <c:v>Bezpośrednio z opakowania, na zimno</c:v>
                </c:pt>
                <c:pt idx="3">
                  <c:v>Jako składnik do sałatki lub innej potrawy na zimno</c:v>
                </c:pt>
                <c:pt idx="4">
                  <c:v>Smażone na patelni</c:v>
                </c:pt>
                <c:pt idx="5">
                  <c:v>Gotowane w wodzie</c:v>
                </c:pt>
                <c:pt idx="6">
                  <c:v>Na grill</c:v>
                </c:pt>
                <c:pt idx="7">
                  <c:v>Jako składnik do zupy</c:v>
                </c:pt>
                <c:pt idx="8">
                  <c:v>Podgrzewane w mikrofalówce</c:v>
                </c:pt>
                <c:pt idx="9">
                  <c:v>W piekarniku</c:v>
                </c:pt>
                <c:pt idx="10">
                  <c:v>W inny sposób</c:v>
                </c:pt>
              </c:strCache>
            </c:strRef>
          </c:cat>
          <c:val>
            <c:numRef>
              <c:f>Arkusz1!$D$2:$D$12</c:f>
              <c:numCache>
                <c:formatCode>0%</c:formatCode>
                <c:ptCount val="11"/>
                <c:pt idx="0">
                  <c:v>0.09</c:v>
                </c:pt>
                <c:pt idx="1">
                  <c:v>0.14000000000000001</c:v>
                </c:pt>
                <c:pt idx="2">
                  <c:v>0.3</c:v>
                </c:pt>
                <c:pt idx="3">
                  <c:v>0.03</c:v>
                </c:pt>
                <c:pt idx="4">
                  <c:v>0.14000000000000001</c:v>
                </c:pt>
                <c:pt idx="5">
                  <c:v>0.84</c:v>
                </c:pt>
                <c:pt idx="6">
                  <c:v>0.03</c:v>
                </c:pt>
                <c:pt idx="7">
                  <c:v>0.06</c:v>
                </c:pt>
                <c:pt idx="8">
                  <c:v>0.19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739-4E28-9CA0-7EC49D37E916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Arkusz1!$A$2:$A$12</c:f>
              <c:strCache>
                <c:ptCount val="11"/>
                <c:pt idx="0">
                  <c:v>Krojone na kanapkę</c:v>
                </c:pt>
                <c:pt idx="1">
                  <c:v>Jako składnik do jajecznicy, bigosu lub innej potrawy na ciepło</c:v>
                </c:pt>
                <c:pt idx="2">
                  <c:v>Bezpośrednio z opakowania, na zimno</c:v>
                </c:pt>
                <c:pt idx="3">
                  <c:v>Jako składnik do sałatki lub innej potrawy na zimno</c:v>
                </c:pt>
                <c:pt idx="4">
                  <c:v>Smażone na patelni</c:v>
                </c:pt>
                <c:pt idx="5">
                  <c:v>Gotowane w wodzie</c:v>
                </c:pt>
                <c:pt idx="6">
                  <c:v>Na grill</c:v>
                </c:pt>
                <c:pt idx="7">
                  <c:v>Jako składnik do zupy</c:v>
                </c:pt>
                <c:pt idx="8">
                  <c:v>Podgrzewane w mikrofalówce</c:v>
                </c:pt>
                <c:pt idx="9">
                  <c:v>W piekarniku</c:v>
                </c:pt>
                <c:pt idx="10">
                  <c:v>W inny sposób</c:v>
                </c:pt>
              </c:strCache>
            </c:strRef>
          </c:cat>
          <c:val>
            <c:numRef>
              <c:f>Arkusz1!$E$2:$E$12</c:f>
              <c:numCache>
                <c:formatCode>0%</c:formatCode>
                <c:ptCount val="11"/>
                <c:pt idx="0">
                  <c:v>0.1</c:v>
                </c:pt>
                <c:pt idx="1">
                  <c:v>0.17</c:v>
                </c:pt>
                <c:pt idx="2">
                  <c:v>0.31</c:v>
                </c:pt>
                <c:pt idx="3">
                  <c:v>7.0000000000000007E-2</c:v>
                </c:pt>
                <c:pt idx="4">
                  <c:v>0.15</c:v>
                </c:pt>
                <c:pt idx="5">
                  <c:v>0.86</c:v>
                </c:pt>
                <c:pt idx="6">
                  <c:v>0.05</c:v>
                </c:pt>
                <c:pt idx="7">
                  <c:v>0.09</c:v>
                </c:pt>
                <c:pt idx="8">
                  <c:v>0.21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59B-45D5-AA6C-51CB5C9C778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00173608"/>
        <c:axId val="400171256"/>
      </c:barChart>
      <c:catAx>
        <c:axId val="400173608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00171256"/>
        <c:crosses val="autoZero"/>
        <c:auto val="1"/>
        <c:lblAlgn val="ctr"/>
        <c:lblOffset val="100"/>
        <c:noMultiLvlLbl val="0"/>
      </c:catAx>
      <c:valAx>
        <c:axId val="400171256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4001736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5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28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 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Krojone na kanapkę</c:v>
                </c:pt>
                <c:pt idx="1">
                  <c:v>Jako składnik do jajecznicy, bigosu lub innej potrawy na ciepło</c:v>
                </c:pt>
                <c:pt idx="2">
                  <c:v>Bezpośrednio z opakowania, na zimno</c:v>
                </c:pt>
                <c:pt idx="3">
                  <c:v>Jako składnik do sałatki lub innej potrawy na zimno</c:v>
                </c:pt>
                <c:pt idx="4">
                  <c:v>Smażone na patelni</c:v>
                </c:pt>
                <c:pt idx="5">
                  <c:v>Gotowane w wodzie</c:v>
                </c:pt>
                <c:pt idx="6">
                  <c:v>Na grill</c:v>
                </c:pt>
                <c:pt idx="7">
                  <c:v>Jako składnik do zupy</c:v>
                </c:pt>
                <c:pt idx="8">
                  <c:v>Podgrzewane w mikrofalówce</c:v>
                </c:pt>
                <c:pt idx="9">
                  <c:v>W piekarniku</c:v>
                </c:pt>
                <c:pt idx="10">
                  <c:v>W inny sposób</c:v>
                </c:pt>
              </c:strCache>
            </c:strRef>
          </c:cat>
          <c:val>
            <c:numRef>
              <c:f>Arkusz1!$B$2:$B$12</c:f>
              <c:numCache>
                <c:formatCode>0%</c:formatCode>
                <c:ptCount val="11"/>
                <c:pt idx="0">
                  <c:v>0.1</c:v>
                </c:pt>
                <c:pt idx="1">
                  <c:v>0.14000000000000001</c:v>
                </c:pt>
                <c:pt idx="2">
                  <c:v>0.89</c:v>
                </c:pt>
                <c:pt idx="3">
                  <c:v>0.11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Arkusz1!$A$2:$A$12</c:f>
              <c:strCache>
                <c:ptCount val="11"/>
                <c:pt idx="0">
                  <c:v>Krojone na kanapkę</c:v>
                </c:pt>
                <c:pt idx="1">
                  <c:v>Jako składnik do jajecznicy, bigosu lub innej potrawy na ciepło</c:v>
                </c:pt>
                <c:pt idx="2">
                  <c:v>Bezpośrednio z opakowania, na zimno</c:v>
                </c:pt>
                <c:pt idx="3">
                  <c:v>Jako składnik do sałatki lub innej potrawy na zimno</c:v>
                </c:pt>
                <c:pt idx="4">
                  <c:v>Smażone na patelni</c:v>
                </c:pt>
                <c:pt idx="5">
                  <c:v>Gotowane w wodzie</c:v>
                </c:pt>
                <c:pt idx="6">
                  <c:v>Na grill</c:v>
                </c:pt>
                <c:pt idx="7">
                  <c:v>Jako składnik do zupy</c:v>
                </c:pt>
                <c:pt idx="8">
                  <c:v>Podgrzewane w mikrofalówce</c:v>
                </c:pt>
                <c:pt idx="9">
                  <c:v>W piekarniku</c:v>
                </c:pt>
                <c:pt idx="10">
                  <c:v>W inny sposób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0.1</c:v>
                </c:pt>
                <c:pt idx="1">
                  <c:v>0.1</c:v>
                </c:pt>
                <c:pt idx="2">
                  <c:v>0.86</c:v>
                </c:pt>
                <c:pt idx="3">
                  <c:v>0.12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Krojone na kanapkę</c:v>
                </c:pt>
                <c:pt idx="1">
                  <c:v>Jako składnik do jajecznicy, bigosu lub innej potrawy na ciepło</c:v>
                </c:pt>
                <c:pt idx="2">
                  <c:v>Bezpośrednio z opakowania, na zimno</c:v>
                </c:pt>
                <c:pt idx="3">
                  <c:v>Jako składnik do sałatki lub innej potrawy na zimno</c:v>
                </c:pt>
                <c:pt idx="4">
                  <c:v>Smażone na patelni</c:v>
                </c:pt>
                <c:pt idx="5">
                  <c:v>Gotowane w wodzie</c:v>
                </c:pt>
                <c:pt idx="6">
                  <c:v>Na grill</c:v>
                </c:pt>
                <c:pt idx="7">
                  <c:v>Jako składnik do zupy</c:v>
                </c:pt>
                <c:pt idx="8">
                  <c:v>Podgrzewane w mikrofalówce</c:v>
                </c:pt>
                <c:pt idx="9">
                  <c:v>W piekarniku</c:v>
                </c:pt>
                <c:pt idx="10">
                  <c:v>W inny sposób</c:v>
                </c:pt>
              </c:strCache>
            </c:strRef>
          </c:cat>
          <c:val>
            <c:numRef>
              <c:f>Arkusz1!$D$2:$D$12</c:f>
              <c:numCache>
                <c:formatCode>0%</c:formatCode>
                <c:ptCount val="11"/>
                <c:pt idx="0">
                  <c:v>0.06</c:v>
                </c:pt>
                <c:pt idx="1">
                  <c:v>0.15</c:v>
                </c:pt>
                <c:pt idx="2">
                  <c:v>0.91</c:v>
                </c:pt>
                <c:pt idx="3">
                  <c:v>0.11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78E-4DB6-81E0-86236EAB953E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Arkusz1!$A$2:$A$12</c:f>
              <c:strCache>
                <c:ptCount val="11"/>
                <c:pt idx="0">
                  <c:v>Krojone na kanapkę</c:v>
                </c:pt>
                <c:pt idx="1">
                  <c:v>Jako składnik do jajecznicy, bigosu lub innej potrawy na ciepło</c:v>
                </c:pt>
                <c:pt idx="2">
                  <c:v>Bezpośrednio z opakowania, na zimno</c:v>
                </c:pt>
                <c:pt idx="3">
                  <c:v>Jako składnik do sałatki lub innej potrawy na zimno</c:v>
                </c:pt>
                <c:pt idx="4">
                  <c:v>Smażone na patelni</c:v>
                </c:pt>
                <c:pt idx="5">
                  <c:v>Gotowane w wodzie</c:v>
                </c:pt>
                <c:pt idx="6">
                  <c:v>Na grill</c:v>
                </c:pt>
                <c:pt idx="7">
                  <c:v>Jako składnik do zupy</c:v>
                </c:pt>
                <c:pt idx="8">
                  <c:v>Podgrzewane w mikrofalówce</c:v>
                </c:pt>
                <c:pt idx="9">
                  <c:v>W piekarniku</c:v>
                </c:pt>
                <c:pt idx="10">
                  <c:v>W inny sposób</c:v>
                </c:pt>
              </c:strCache>
            </c:strRef>
          </c:cat>
          <c:val>
            <c:numRef>
              <c:f>Arkusz1!$E$2:$E$12</c:f>
              <c:numCache>
                <c:formatCode>0%</c:formatCode>
                <c:ptCount val="11"/>
                <c:pt idx="0">
                  <c:v>0.06</c:v>
                </c:pt>
                <c:pt idx="1">
                  <c:v>0.12</c:v>
                </c:pt>
                <c:pt idx="2">
                  <c:v>0.9</c:v>
                </c:pt>
                <c:pt idx="3">
                  <c:v>0.11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769-47CA-9362-A92B65B2881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00170472"/>
        <c:axId val="400170080"/>
      </c:barChart>
      <c:catAx>
        <c:axId val="400170472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00170080"/>
        <c:crosses val="autoZero"/>
        <c:auto val="1"/>
        <c:lblAlgn val="ctr"/>
        <c:lblOffset val="100"/>
        <c:noMultiLvlLbl val="0"/>
      </c:catAx>
      <c:valAx>
        <c:axId val="400170080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4001704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5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28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Krojone na kanapkę</c:v>
                </c:pt>
                <c:pt idx="1">
                  <c:v>Jako składnik do jajecznicy, bigosu lub innej potrawy na ciepło</c:v>
                </c:pt>
                <c:pt idx="2">
                  <c:v>Bezpośrednio z opakowania, na zimno</c:v>
                </c:pt>
                <c:pt idx="3">
                  <c:v>Jako składnik do sałatki lub innej potrawy na zimno</c:v>
                </c:pt>
                <c:pt idx="4">
                  <c:v>Smażone na patelni</c:v>
                </c:pt>
                <c:pt idx="5">
                  <c:v>Gotowane w wodzie</c:v>
                </c:pt>
                <c:pt idx="6">
                  <c:v>Na grill</c:v>
                </c:pt>
                <c:pt idx="7">
                  <c:v>Jako składnik do zupy</c:v>
                </c:pt>
                <c:pt idx="8">
                  <c:v>Podgrzewane w mikrofalówce</c:v>
                </c:pt>
                <c:pt idx="9">
                  <c:v>W piekarniku</c:v>
                </c:pt>
                <c:pt idx="10">
                  <c:v>W inny sposób</c:v>
                </c:pt>
              </c:strCache>
            </c:strRef>
          </c:cat>
          <c:val>
            <c:numRef>
              <c:f>Arkusz1!$B$2:$B$12</c:f>
              <c:numCache>
                <c:formatCode>0%</c:formatCode>
                <c:ptCount val="11"/>
                <c:pt idx="0">
                  <c:v>0.85</c:v>
                </c:pt>
                <c:pt idx="1">
                  <c:v>0.12</c:v>
                </c:pt>
                <c:pt idx="2">
                  <c:v>0.28000000000000003</c:v>
                </c:pt>
                <c:pt idx="3">
                  <c:v>0.11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Arkusz1!$A$2:$A$12</c:f>
              <c:strCache>
                <c:ptCount val="11"/>
                <c:pt idx="0">
                  <c:v>Krojone na kanapkę</c:v>
                </c:pt>
                <c:pt idx="1">
                  <c:v>Jako składnik do jajecznicy, bigosu lub innej potrawy na ciepło</c:v>
                </c:pt>
                <c:pt idx="2">
                  <c:v>Bezpośrednio z opakowania, na zimno</c:v>
                </c:pt>
                <c:pt idx="3">
                  <c:v>Jako składnik do sałatki lub innej potrawy na zimno</c:v>
                </c:pt>
                <c:pt idx="4">
                  <c:v>Smażone na patelni</c:v>
                </c:pt>
                <c:pt idx="5">
                  <c:v>Gotowane w wodzie</c:v>
                </c:pt>
                <c:pt idx="6">
                  <c:v>Na grill</c:v>
                </c:pt>
                <c:pt idx="7">
                  <c:v>Jako składnik do zupy</c:v>
                </c:pt>
                <c:pt idx="8">
                  <c:v>Podgrzewane w mikrofalówce</c:v>
                </c:pt>
                <c:pt idx="9">
                  <c:v>W piekarniku</c:v>
                </c:pt>
                <c:pt idx="10">
                  <c:v>W inny sposób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0.9</c:v>
                </c:pt>
                <c:pt idx="1">
                  <c:v>0.1</c:v>
                </c:pt>
                <c:pt idx="2">
                  <c:v>0.25</c:v>
                </c:pt>
                <c:pt idx="3">
                  <c:v>0.13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Krojone na kanapkę</c:v>
                </c:pt>
                <c:pt idx="1">
                  <c:v>Jako składnik do jajecznicy, bigosu lub innej potrawy na ciepło</c:v>
                </c:pt>
                <c:pt idx="2">
                  <c:v>Bezpośrednio z opakowania, na zimno</c:v>
                </c:pt>
                <c:pt idx="3">
                  <c:v>Jako składnik do sałatki lub innej potrawy na zimno</c:v>
                </c:pt>
                <c:pt idx="4">
                  <c:v>Smażone na patelni</c:v>
                </c:pt>
                <c:pt idx="5">
                  <c:v>Gotowane w wodzie</c:v>
                </c:pt>
                <c:pt idx="6">
                  <c:v>Na grill</c:v>
                </c:pt>
                <c:pt idx="7">
                  <c:v>Jako składnik do zupy</c:v>
                </c:pt>
                <c:pt idx="8">
                  <c:v>Podgrzewane w mikrofalówce</c:v>
                </c:pt>
                <c:pt idx="9">
                  <c:v>W piekarniku</c:v>
                </c:pt>
                <c:pt idx="10">
                  <c:v>W inny sposób</c:v>
                </c:pt>
              </c:strCache>
            </c:strRef>
          </c:cat>
          <c:val>
            <c:numRef>
              <c:f>Arkusz1!$D$2:$D$12</c:f>
              <c:numCache>
                <c:formatCode>0%</c:formatCode>
                <c:ptCount val="11"/>
                <c:pt idx="0">
                  <c:v>0.86</c:v>
                </c:pt>
                <c:pt idx="1">
                  <c:v>0.13</c:v>
                </c:pt>
                <c:pt idx="2">
                  <c:v>0.38</c:v>
                </c:pt>
                <c:pt idx="3">
                  <c:v>0.09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990-41D5-834F-D813F55BFE15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Arkusz1!$A$2:$A$12</c:f>
              <c:strCache>
                <c:ptCount val="11"/>
                <c:pt idx="0">
                  <c:v>Krojone na kanapkę</c:v>
                </c:pt>
                <c:pt idx="1">
                  <c:v>Jako składnik do jajecznicy, bigosu lub innej potrawy na ciepło</c:v>
                </c:pt>
                <c:pt idx="2">
                  <c:v>Bezpośrednio z opakowania, na zimno</c:v>
                </c:pt>
                <c:pt idx="3">
                  <c:v>Jako składnik do sałatki lub innej potrawy na zimno</c:v>
                </c:pt>
                <c:pt idx="4">
                  <c:v>Smażone na patelni</c:v>
                </c:pt>
                <c:pt idx="5">
                  <c:v>Gotowane w wodzie</c:v>
                </c:pt>
                <c:pt idx="6">
                  <c:v>Na grill</c:v>
                </c:pt>
                <c:pt idx="7">
                  <c:v>Jako składnik do zupy</c:v>
                </c:pt>
                <c:pt idx="8">
                  <c:v>Podgrzewane w mikrofalówce</c:v>
                </c:pt>
                <c:pt idx="9">
                  <c:v>W piekarniku</c:v>
                </c:pt>
                <c:pt idx="10">
                  <c:v>W inny sposób</c:v>
                </c:pt>
              </c:strCache>
            </c:strRef>
          </c:cat>
          <c:val>
            <c:numRef>
              <c:f>Arkusz1!$E$2:$E$12</c:f>
              <c:numCache>
                <c:formatCode>0%</c:formatCode>
                <c:ptCount val="11"/>
                <c:pt idx="0">
                  <c:v>0.9</c:v>
                </c:pt>
                <c:pt idx="1">
                  <c:v>0.1</c:v>
                </c:pt>
                <c:pt idx="2">
                  <c:v>0.28000000000000003</c:v>
                </c:pt>
                <c:pt idx="3">
                  <c:v>0.09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A2F-4395-8F93-64D1F780B7D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00172824"/>
        <c:axId val="400515128"/>
      </c:barChart>
      <c:catAx>
        <c:axId val="400172824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00515128"/>
        <c:crosses val="autoZero"/>
        <c:auto val="1"/>
        <c:lblAlgn val="ctr"/>
        <c:lblOffset val="100"/>
        <c:noMultiLvlLbl val="0"/>
      </c:catAx>
      <c:valAx>
        <c:axId val="400515128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4001728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5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28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Krojone na kanapkę</c:v>
                </c:pt>
                <c:pt idx="1">
                  <c:v>Jako składnik do jajecznicy, bigosu lub innej potrawy na ciepło</c:v>
                </c:pt>
                <c:pt idx="2">
                  <c:v>Bezpośrednio z opakowania, na zimno</c:v>
                </c:pt>
                <c:pt idx="3">
                  <c:v>Jako składnik do sałatki lub innej potrawy na zimno</c:v>
                </c:pt>
                <c:pt idx="4">
                  <c:v>Smażone na patelni</c:v>
                </c:pt>
                <c:pt idx="5">
                  <c:v>Gotowane w wodzie</c:v>
                </c:pt>
                <c:pt idx="6">
                  <c:v>Na grill</c:v>
                </c:pt>
                <c:pt idx="7">
                  <c:v>Jako składnik do zupy</c:v>
                </c:pt>
                <c:pt idx="8">
                  <c:v>Podgrzewane w mikrofalówce</c:v>
                </c:pt>
                <c:pt idx="9">
                  <c:v>W piekarniku</c:v>
                </c:pt>
                <c:pt idx="10">
                  <c:v>W inny sposób</c:v>
                </c:pt>
              </c:strCache>
            </c:strRef>
          </c:cat>
          <c:val>
            <c:numRef>
              <c:f>Arkusz1!$B$2:$B$12</c:f>
              <c:numCache>
                <c:formatCode>0%</c:formatCode>
                <c:ptCount val="1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Arkusz1!$A$2:$A$12</c:f>
              <c:strCache>
                <c:ptCount val="11"/>
                <c:pt idx="0">
                  <c:v>Krojone na kanapkę</c:v>
                </c:pt>
                <c:pt idx="1">
                  <c:v>Jako składnik do jajecznicy, bigosu lub innej potrawy na ciepło</c:v>
                </c:pt>
                <c:pt idx="2">
                  <c:v>Bezpośrednio z opakowania, na zimno</c:v>
                </c:pt>
                <c:pt idx="3">
                  <c:v>Jako składnik do sałatki lub innej potrawy na zimno</c:v>
                </c:pt>
                <c:pt idx="4">
                  <c:v>Smażone na patelni</c:v>
                </c:pt>
                <c:pt idx="5">
                  <c:v>Gotowane w wodzie</c:v>
                </c:pt>
                <c:pt idx="6">
                  <c:v>Na grill</c:v>
                </c:pt>
                <c:pt idx="7">
                  <c:v>Jako składnik do zupy</c:v>
                </c:pt>
                <c:pt idx="8">
                  <c:v>Podgrzewane w mikrofalówce</c:v>
                </c:pt>
                <c:pt idx="9">
                  <c:v>W piekarniku</c:v>
                </c:pt>
                <c:pt idx="10">
                  <c:v>W inny sposób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Krojone na kanapkę</c:v>
                </c:pt>
                <c:pt idx="1">
                  <c:v>Jako składnik do jajecznicy, bigosu lub innej potrawy na ciepło</c:v>
                </c:pt>
                <c:pt idx="2">
                  <c:v>Bezpośrednio z opakowania, na zimno</c:v>
                </c:pt>
                <c:pt idx="3">
                  <c:v>Jako składnik do sałatki lub innej potrawy na zimno</c:v>
                </c:pt>
                <c:pt idx="4">
                  <c:v>Smażone na patelni</c:v>
                </c:pt>
                <c:pt idx="5">
                  <c:v>Gotowane w wodzie</c:v>
                </c:pt>
                <c:pt idx="6">
                  <c:v>Na grill</c:v>
                </c:pt>
                <c:pt idx="7">
                  <c:v>Jako składnik do zupy</c:v>
                </c:pt>
                <c:pt idx="8">
                  <c:v>Podgrzewane w mikrofalówce</c:v>
                </c:pt>
                <c:pt idx="9">
                  <c:v>W piekarniku</c:v>
                </c:pt>
                <c:pt idx="10">
                  <c:v>W inny sposób</c:v>
                </c:pt>
              </c:strCache>
            </c:strRef>
          </c:cat>
          <c:val>
            <c:numRef>
              <c:f>Arkusz1!$D$2:$D$12</c:f>
              <c:numCache>
                <c:formatCode>0%</c:formatCode>
                <c:ptCount val="11"/>
                <c:pt idx="0">
                  <c:v>0.14000000000000001</c:v>
                </c:pt>
                <c:pt idx="1">
                  <c:v>0</c:v>
                </c:pt>
                <c:pt idx="2">
                  <c:v>0</c:v>
                </c:pt>
                <c:pt idx="3">
                  <c:v>0.12</c:v>
                </c:pt>
                <c:pt idx="4">
                  <c:v>0.51</c:v>
                </c:pt>
                <c:pt idx="5">
                  <c:v>0</c:v>
                </c:pt>
                <c:pt idx="6">
                  <c:v>0.31</c:v>
                </c:pt>
                <c:pt idx="7">
                  <c:v>0</c:v>
                </c:pt>
                <c:pt idx="8">
                  <c:v>0.36</c:v>
                </c:pt>
                <c:pt idx="9">
                  <c:v>0.48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396-4280-A6FE-FA3848D81E40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dLbl>
              <c:idx val="1"/>
              <c:layout>
                <c:manualLayout>
                  <c:x val="-2.8161976453335392E-2"/>
                  <c:y val="3.0525030525030555E-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710-4876-8D7E-54E2C03197D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Arkusz1!$A$2:$A$12</c:f>
              <c:strCache>
                <c:ptCount val="11"/>
                <c:pt idx="0">
                  <c:v>Krojone na kanapkę</c:v>
                </c:pt>
                <c:pt idx="1">
                  <c:v>Jako składnik do jajecznicy, bigosu lub innej potrawy na ciepło</c:v>
                </c:pt>
                <c:pt idx="2">
                  <c:v>Bezpośrednio z opakowania, na zimno</c:v>
                </c:pt>
                <c:pt idx="3">
                  <c:v>Jako składnik do sałatki lub innej potrawy na zimno</c:v>
                </c:pt>
                <c:pt idx="4">
                  <c:v>Smażone na patelni</c:v>
                </c:pt>
                <c:pt idx="5">
                  <c:v>Gotowane w wodzie</c:v>
                </c:pt>
                <c:pt idx="6">
                  <c:v>Na grill</c:v>
                </c:pt>
                <c:pt idx="7">
                  <c:v>Jako składnik do zupy</c:v>
                </c:pt>
                <c:pt idx="8">
                  <c:v>Podgrzewane w mikrofalówce</c:v>
                </c:pt>
                <c:pt idx="9">
                  <c:v>W piekarniku</c:v>
                </c:pt>
                <c:pt idx="10">
                  <c:v>W inny sposób</c:v>
                </c:pt>
              </c:strCache>
            </c:strRef>
          </c:cat>
          <c:val>
            <c:numRef>
              <c:f>Arkusz1!$E$2:$E$12</c:f>
              <c:numCache>
                <c:formatCode>0%</c:formatCode>
                <c:ptCount val="11"/>
                <c:pt idx="0">
                  <c:v>0.1</c:v>
                </c:pt>
                <c:pt idx="1">
                  <c:v>0</c:v>
                </c:pt>
                <c:pt idx="2">
                  <c:v>0</c:v>
                </c:pt>
                <c:pt idx="3">
                  <c:v>0.12</c:v>
                </c:pt>
                <c:pt idx="4">
                  <c:v>0.61</c:v>
                </c:pt>
                <c:pt idx="5">
                  <c:v>0</c:v>
                </c:pt>
                <c:pt idx="6">
                  <c:v>0.28999999999999998</c:v>
                </c:pt>
                <c:pt idx="7">
                  <c:v>0</c:v>
                </c:pt>
                <c:pt idx="8">
                  <c:v>0.45</c:v>
                </c:pt>
                <c:pt idx="9">
                  <c:v>0.56000000000000005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70C-4D1A-A22D-723FD2E821D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00518264"/>
        <c:axId val="400522576"/>
      </c:barChart>
      <c:catAx>
        <c:axId val="400518264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00522576"/>
        <c:crosses val="autoZero"/>
        <c:auto val="1"/>
        <c:lblAlgn val="ctr"/>
        <c:lblOffset val="100"/>
        <c:noMultiLvlLbl val="0"/>
      </c:catAx>
      <c:valAx>
        <c:axId val="400522576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4005182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Arkusz1!$B$1</c:f>
              <c:strCache>
                <c:ptCount val="1"/>
                <c:pt idx="0">
                  <c:v>Sprzedaż</c:v>
                </c:pt>
              </c:strCache>
            </c:strRef>
          </c:tx>
          <c:dPt>
            <c:idx val="0"/>
            <c:bubble3D val="0"/>
            <c:spPr>
              <a:solidFill>
                <a:srgbClr val="00799B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FC12-4DC4-B6EF-F50550D6C5EA}"/>
              </c:ext>
            </c:extLst>
          </c:dPt>
          <c:dPt>
            <c:idx val="1"/>
            <c:bubble3D val="0"/>
            <c:spPr>
              <a:solidFill>
                <a:srgbClr val="81E4FF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FC12-4DC4-B6EF-F50550D6C5E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rgbClr val="4A4A4A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Arkusz1!$A$2:$A$3</c:f>
              <c:strCache>
                <c:ptCount val="2"/>
                <c:pt idx="0">
                  <c:v>tak</c:v>
                </c:pt>
                <c:pt idx="1">
                  <c:v>nie</c:v>
                </c:pt>
              </c:strCache>
            </c:strRef>
          </c:cat>
          <c:val>
            <c:numRef>
              <c:f>Arkusz1!$B$2:$B$3</c:f>
              <c:numCache>
                <c:formatCode>0%</c:formatCode>
                <c:ptCount val="2"/>
                <c:pt idx="0">
                  <c:v>0.23</c:v>
                </c:pt>
                <c:pt idx="1">
                  <c:v>0.77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C12-4DC4-B6EF-F50550D6C5E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2810486784960626"/>
          <c:y val="0.79376465485862868"/>
          <c:w val="0.5437899323438582"/>
          <c:h val="0.1113786683516797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0" i="0" u="none" strike="noStrike" kern="1200" baseline="0">
              <a:solidFill>
                <a:srgbClr val="4A4A4A"/>
              </a:solidFill>
              <a:latin typeface="+mn-lt"/>
              <a:ea typeface="+mn-ea"/>
              <a:cs typeface="+mn-cs"/>
            </a:defRPr>
          </a:pPr>
          <a:endParaRPr lang="pl-PL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6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8095198861613109E-2"/>
          <c:y val="0"/>
          <c:w val="0.97190480113838695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invertIfNegative val="0"/>
          <c:dLbls>
            <c:dLbl>
              <c:idx val="1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FFB0-48FA-97A1-BF8A706AE04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Arkusz1!$A$2:$A$9</c:f>
              <c:strCache>
                <c:ptCount val="8"/>
                <c:pt idx="0">
                  <c:v>Wędliny na kanapkę</c:v>
                </c:pt>
                <c:pt idx="1">
                  <c:v>Kiełbasy tradycyjne</c:v>
                </c:pt>
                <c:pt idx="2">
                  <c:v>Kiełbasy suche</c:v>
                </c:pt>
                <c:pt idx="3">
                  <c:v>Parówki</c:v>
                </c:pt>
                <c:pt idx="4">
                  <c:v>Kabanosy</c:v>
                </c:pt>
                <c:pt idx="5">
                  <c:v>Konserwy mięsne</c:v>
                </c:pt>
                <c:pt idx="6">
                  <c:v>Produkty mięsne lub drobiowe gotowe do spożycia po podgrzaniu</c:v>
                </c:pt>
                <c:pt idx="7">
                  <c:v>Półprodukty mięsne lub drobiowe przygotowane do gotowania, pieczenia lub na grilla</c:v>
                </c:pt>
              </c:strCache>
            </c:strRef>
          </c:cat>
          <c:val>
            <c:numRef>
              <c:f>Arkusz1!$B$2:$B$9</c:f>
              <c:numCache>
                <c:formatCode>0%</c:formatCode>
                <c:ptCount val="8"/>
                <c:pt idx="0">
                  <c:v>0.96</c:v>
                </c:pt>
                <c:pt idx="1">
                  <c:v>0.87</c:v>
                </c:pt>
                <c:pt idx="2">
                  <c:v>0.82</c:v>
                </c:pt>
                <c:pt idx="3">
                  <c:v>0.89</c:v>
                </c:pt>
                <c:pt idx="4">
                  <c:v>0.8</c:v>
                </c:pt>
                <c:pt idx="5">
                  <c:v>0.6</c:v>
                </c:pt>
                <c:pt idx="6">
                  <c:v>0.54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Arkusz1!$A$2:$A$9</c:f>
              <c:strCache>
                <c:ptCount val="8"/>
                <c:pt idx="0">
                  <c:v>Wędliny na kanapkę</c:v>
                </c:pt>
                <c:pt idx="1">
                  <c:v>Kiełbasy tradycyjne</c:v>
                </c:pt>
                <c:pt idx="2">
                  <c:v>Kiełbasy suche</c:v>
                </c:pt>
                <c:pt idx="3">
                  <c:v>Parówki</c:v>
                </c:pt>
                <c:pt idx="4">
                  <c:v>Kabanosy</c:v>
                </c:pt>
                <c:pt idx="5">
                  <c:v>Konserwy mięsne</c:v>
                </c:pt>
                <c:pt idx="6">
                  <c:v>Produkty mięsne lub drobiowe gotowe do spożycia po podgrzaniu</c:v>
                </c:pt>
                <c:pt idx="7">
                  <c:v>Półprodukty mięsne lub drobiowe przygotowane do gotowania, pieczenia lub na grilla</c:v>
                </c:pt>
              </c:strCache>
            </c:strRef>
          </c:cat>
          <c:val>
            <c:numRef>
              <c:f>Arkusz1!$C$2:$C$9</c:f>
              <c:numCache>
                <c:formatCode>0%</c:formatCode>
                <c:ptCount val="8"/>
                <c:pt idx="0">
                  <c:v>0.95</c:v>
                </c:pt>
                <c:pt idx="1">
                  <c:v>0.92</c:v>
                </c:pt>
                <c:pt idx="2">
                  <c:v>0.82</c:v>
                </c:pt>
                <c:pt idx="3">
                  <c:v>0.84</c:v>
                </c:pt>
                <c:pt idx="4">
                  <c:v>0.75</c:v>
                </c:pt>
                <c:pt idx="5">
                  <c:v>0.56000000000000005</c:v>
                </c:pt>
                <c:pt idx="6">
                  <c:v>0.56000000000000005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Arkusz1!$A$2:$A$9</c:f>
              <c:strCache>
                <c:ptCount val="8"/>
                <c:pt idx="0">
                  <c:v>Wędliny na kanapkę</c:v>
                </c:pt>
                <c:pt idx="1">
                  <c:v>Kiełbasy tradycyjne</c:v>
                </c:pt>
                <c:pt idx="2">
                  <c:v>Kiełbasy suche</c:v>
                </c:pt>
                <c:pt idx="3">
                  <c:v>Parówki</c:v>
                </c:pt>
                <c:pt idx="4">
                  <c:v>Kabanosy</c:v>
                </c:pt>
                <c:pt idx="5">
                  <c:v>Konserwy mięsne</c:v>
                </c:pt>
                <c:pt idx="6">
                  <c:v>Produkty mięsne lub drobiowe gotowe do spożycia po podgrzaniu</c:v>
                </c:pt>
                <c:pt idx="7">
                  <c:v>Półprodukty mięsne lub drobiowe przygotowane do gotowania, pieczenia lub na grilla</c:v>
                </c:pt>
              </c:strCache>
            </c:strRef>
          </c:cat>
          <c:val>
            <c:numRef>
              <c:f>Arkusz1!$D$2:$D$9</c:f>
              <c:numCache>
                <c:formatCode>0%</c:formatCode>
                <c:ptCount val="8"/>
                <c:pt idx="0">
                  <c:v>0.92</c:v>
                </c:pt>
                <c:pt idx="1">
                  <c:v>0.87</c:v>
                </c:pt>
                <c:pt idx="2">
                  <c:v>0.78</c:v>
                </c:pt>
                <c:pt idx="3">
                  <c:v>0.82</c:v>
                </c:pt>
                <c:pt idx="4">
                  <c:v>0.75</c:v>
                </c:pt>
                <c:pt idx="5">
                  <c:v>0.51</c:v>
                </c:pt>
                <c:pt idx="6">
                  <c:v>0.44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7AD-448A-BB4D-1967CBAD8218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Arkusz1!$A$2:$A$9</c:f>
              <c:strCache>
                <c:ptCount val="8"/>
                <c:pt idx="0">
                  <c:v>Wędliny na kanapkę</c:v>
                </c:pt>
                <c:pt idx="1">
                  <c:v>Kiełbasy tradycyjne</c:v>
                </c:pt>
                <c:pt idx="2">
                  <c:v>Kiełbasy suche</c:v>
                </c:pt>
                <c:pt idx="3">
                  <c:v>Parówki</c:v>
                </c:pt>
                <c:pt idx="4">
                  <c:v>Kabanosy</c:v>
                </c:pt>
                <c:pt idx="5">
                  <c:v>Konserwy mięsne</c:v>
                </c:pt>
                <c:pt idx="6">
                  <c:v>Produkty mięsne lub drobiowe gotowe do spożycia po podgrzaniu</c:v>
                </c:pt>
                <c:pt idx="7">
                  <c:v>Półprodukty mięsne lub drobiowe przygotowane do gotowania, pieczenia lub na grilla</c:v>
                </c:pt>
              </c:strCache>
            </c:strRef>
          </c:cat>
          <c:val>
            <c:numRef>
              <c:f>Arkusz1!$E$2:$E$9</c:f>
              <c:numCache>
                <c:formatCode>0%</c:formatCode>
                <c:ptCount val="8"/>
                <c:pt idx="0">
                  <c:v>0.94</c:v>
                </c:pt>
                <c:pt idx="1">
                  <c:v>0.93</c:v>
                </c:pt>
                <c:pt idx="2">
                  <c:v>0.85</c:v>
                </c:pt>
                <c:pt idx="3">
                  <c:v>0.92</c:v>
                </c:pt>
                <c:pt idx="4">
                  <c:v>0.82</c:v>
                </c:pt>
                <c:pt idx="5">
                  <c:v>0.56999999999999995</c:v>
                </c:pt>
                <c:pt idx="6">
                  <c:v>0.56000000000000005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459-4BDC-9553-89EEACEBE6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00520224"/>
        <c:axId val="400515520"/>
      </c:barChart>
      <c:catAx>
        <c:axId val="400520224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00515520"/>
        <c:crosses val="autoZero"/>
        <c:auto val="1"/>
        <c:lblAlgn val="ctr"/>
        <c:lblOffset val="100"/>
        <c:noMultiLvlLbl val="0"/>
      </c:catAx>
      <c:valAx>
        <c:axId val="400515520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4005202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6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7500977344738879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dLbl>
              <c:idx val="4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D344-4924-8253-FF5773DE9014}"/>
                </c:ext>
              </c:extLst>
            </c:dLbl>
            <c:dLbl>
              <c:idx val="5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1-D344-4924-8253-FF5773DE9014}"/>
                </c:ext>
              </c:extLst>
            </c:dLbl>
            <c:dLbl>
              <c:idx val="7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2-D344-4924-8253-FF5773DE901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Arkusz1!$A$2:$A$9</c:f>
              <c:strCache>
                <c:ptCount val="8"/>
                <c:pt idx="0">
                  <c:v>Wędliny na kanapkę</c:v>
                </c:pt>
                <c:pt idx="1">
                  <c:v>Kiełbasy tradycyjne</c:v>
                </c:pt>
                <c:pt idx="2">
                  <c:v>Kiełbasy suche</c:v>
                </c:pt>
                <c:pt idx="3">
                  <c:v>Parówki</c:v>
                </c:pt>
                <c:pt idx="4">
                  <c:v>Kabanosy</c:v>
                </c:pt>
                <c:pt idx="5">
                  <c:v>Konserwy mięsne</c:v>
                </c:pt>
                <c:pt idx="6">
                  <c:v>Produkty mięsne lub drobiowe gotowe do spożycia po podgrzaniu</c:v>
                </c:pt>
                <c:pt idx="7">
                  <c:v>Półprodukty mięsne lub drobiowe przygotowane do gotowania, pieczenia lub na grilla</c:v>
                </c:pt>
              </c:strCache>
            </c:strRef>
          </c:cat>
          <c:val>
            <c:numRef>
              <c:f>Arkusz1!$B$2:$B$9</c:f>
              <c:numCache>
                <c:formatCode>0%</c:formatCode>
                <c:ptCount val="8"/>
                <c:pt idx="1">
                  <c:v>0.78</c:v>
                </c:pt>
                <c:pt idx="2">
                  <c:v>0.69</c:v>
                </c:pt>
                <c:pt idx="3">
                  <c:v>0.75</c:v>
                </c:pt>
                <c:pt idx="4">
                  <c:v>0.61</c:v>
                </c:pt>
                <c:pt idx="5">
                  <c:v>0.38</c:v>
                </c:pt>
                <c:pt idx="6">
                  <c:v>0.28000000000000003</c:v>
                </c:pt>
                <c:pt idx="7">
                  <c:v>0.31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Arkusz1!$A$2:$A$9</c:f>
              <c:strCache>
                <c:ptCount val="8"/>
                <c:pt idx="0">
                  <c:v>Wędliny na kanapkę</c:v>
                </c:pt>
                <c:pt idx="1">
                  <c:v>Kiełbasy tradycyjne</c:v>
                </c:pt>
                <c:pt idx="2">
                  <c:v>Kiełbasy suche</c:v>
                </c:pt>
                <c:pt idx="3">
                  <c:v>Parówki</c:v>
                </c:pt>
                <c:pt idx="4">
                  <c:v>Kabanosy</c:v>
                </c:pt>
                <c:pt idx="5">
                  <c:v>Konserwy mięsne</c:v>
                </c:pt>
                <c:pt idx="6">
                  <c:v>Produkty mięsne lub drobiowe gotowe do spożycia po podgrzaniu</c:v>
                </c:pt>
                <c:pt idx="7">
                  <c:v>Półprodukty mięsne lub drobiowe przygotowane do gotowania, pieczenia lub na grilla</c:v>
                </c:pt>
              </c:strCache>
            </c:strRef>
          </c:cat>
          <c:val>
            <c:numRef>
              <c:f>Arkusz1!$C$2:$C$9</c:f>
              <c:numCache>
                <c:formatCode>0%</c:formatCode>
                <c:ptCount val="8"/>
                <c:pt idx="1">
                  <c:v>0.8</c:v>
                </c:pt>
                <c:pt idx="2">
                  <c:v>0.67</c:v>
                </c:pt>
                <c:pt idx="3">
                  <c:v>0.77</c:v>
                </c:pt>
                <c:pt idx="4">
                  <c:v>0.59</c:v>
                </c:pt>
                <c:pt idx="5">
                  <c:v>0.39</c:v>
                </c:pt>
                <c:pt idx="6">
                  <c:v>0.33</c:v>
                </c:pt>
                <c:pt idx="7">
                  <c:v>0.33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Arkusz1!$A$2:$A$9</c:f>
              <c:strCache>
                <c:ptCount val="8"/>
                <c:pt idx="0">
                  <c:v>Wędliny na kanapkę</c:v>
                </c:pt>
                <c:pt idx="1">
                  <c:v>Kiełbasy tradycyjne</c:v>
                </c:pt>
                <c:pt idx="2">
                  <c:v>Kiełbasy suche</c:v>
                </c:pt>
                <c:pt idx="3">
                  <c:v>Parówki</c:v>
                </c:pt>
                <c:pt idx="4">
                  <c:v>Kabanosy</c:v>
                </c:pt>
                <c:pt idx="5">
                  <c:v>Konserwy mięsne</c:v>
                </c:pt>
                <c:pt idx="6">
                  <c:v>Produkty mięsne lub drobiowe gotowe do spożycia po podgrzaniu</c:v>
                </c:pt>
                <c:pt idx="7">
                  <c:v>Półprodukty mięsne lub drobiowe przygotowane do gotowania, pieczenia lub na grilla</c:v>
                </c:pt>
              </c:strCache>
            </c:strRef>
          </c:cat>
          <c:val>
            <c:numRef>
              <c:f>Arkusz1!$D$2:$D$9</c:f>
              <c:numCache>
                <c:formatCode>0%</c:formatCode>
                <c:ptCount val="8"/>
                <c:pt idx="1">
                  <c:v>0.76</c:v>
                </c:pt>
                <c:pt idx="2">
                  <c:v>0.64</c:v>
                </c:pt>
                <c:pt idx="3">
                  <c:v>0.74</c:v>
                </c:pt>
                <c:pt idx="4">
                  <c:v>0.61</c:v>
                </c:pt>
                <c:pt idx="5">
                  <c:v>0.35</c:v>
                </c:pt>
                <c:pt idx="6">
                  <c:v>0.22</c:v>
                </c:pt>
                <c:pt idx="7">
                  <c:v>0.28000000000000003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E16-454F-91CF-CA286CA03EAA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Arkusz1!$A$2:$A$9</c:f>
              <c:strCache>
                <c:ptCount val="8"/>
                <c:pt idx="0">
                  <c:v>Wędliny na kanapkę</c:v>
                </c:pt>
                <c:pt idx="1">
                  <c:v>Kiełbasy tradycyjne</c:v>
                </c:pt>
                <c:pt idx="2">
                  <c:v>Kiełbasy suche</c:v>
                </c:pt>
                <c:pt idx="3">
                  <c:v>Parówki</c:v>
                </c:pt>
                <c:pt idx="4">
                  <c:v>Kabanosy</c:v>
                </c:pt>
                <c:pt idx="5">
                  <c:v>Konserwy mięsne</c:v>
                </c:pt>
                <c:pt idx="6">
                  <c:v>Produkty mięsne lub drobiowe gotowe do spożycia po podgrzaniu</c:v>
                </c:pt>
                <c:pt idx="7">
                  <c:v>Półprodukty mięsne lub drobiowe przygotowane do gotowania, pieczenia lub na grilla</c:v>
                </c:pt>
              </c:strCache>
            </c:strRef>
          </c:cat>
          <c:val>
            <c:numRef>
              <c:f>Arkusz1!$E$2:$E$9</c:f>
              <c:numCache>
                <c:formatCode>0%</c:formatCode>
                <c:ptCount val="8"/>
                <c:pt idx="1">
                  <c:v>0.77</c:v>
                </c:pt>
                <c:pt idx="2">
                  <c:v>0.67</c:v>
                </c:pt>
                <c:pt idx="3">
                  <c:v>0.77</c:v>
                </c:pt>
                <c:pt idx="4">
                  <c:v>0.66</c:v>
                </c:pt>
                <c:pt idx="5">
                  <c:v>0.33</c:v>
                </c:pt>
                <c:pt idx="6">
                  <c:v>0.25</c:v>
                </c:pt>
                <c:pt idx="7">
                  <c:v>0.27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30C-4715-8A6A-B9E5E1A9153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00515912"/>
        <c:axId val="400516304"/>
      </c:barChart>
      <c:catAx>
        <c:axId val="400515912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00516304"/>
        <c:crosses val="autoZero"/>
        <c:auto val="1"/>
        <c:lblAlgn val="ctr"/>
        <c:lblOffset val="100"/>
        <c:noMultiLvlLbl val="0"/>
      </c:catAx>
      <c:valAx>
        <c:axId val="400516304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4005159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6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3.2964556612555554E-2"/>
          <c:w val="0.98756803547704652"/>
          <c:h val="0.8446066847023928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 2022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Arkusz1!$A$2:$A$8</c:f>
              <c:numCache>
                <c:formatCode>General</c:formatCode>
                <c:ptCount val="7"/>
              </c:numCache>
            </c:numRef>
          </c:cat>
          <c:val>
            <c:numRef>
              <c:f>Arkusz1!$B$2:$B$8</c:f>
              <c:numCache>
                <c:formatCode>General</c:formatCode>
                <c:ptCount val="7"/>
              </c:numCache>
            </c:numRef>
          </c:val>
          <c:extLst>
            <c:ext xmlns:c16="http://schemas.microsoft.com/office/drawing/2014/chart" uri="{C3380CC4-5D6E-409C-BE32-E72D297353CC}">
              <c16:uniqueId val="{00000000-5FA3-40E8-9EDF-8AEA23DB18C9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 2022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Arkusz1!$A$2:$A$8</c:f>
              <c:numCache>
                <c:formatCode>General</c:formatCode>
                <c:ptCount val="7"/>
              </c:numCache>
            </c:numRef>
          </c:cat>
          <c:val>
            <c:numRef>
              <c:f>Arkusz1!$C$2:$C$8</c:f>
              <c:numCache>
                <c:formatCode>General</c:formatCode>
                <c:ptCount val="7"/>
              </c:numCache>
            </c:numRef>
          </c:val>
          <c:extLst>
            <c:ext xmlns:c16="http://schemas.microsoft.com/office/drawing/2014/chart" uri="{C3380CC4-5D6E-409C-BE32-E72D297353CC}">
              <c16:uniqueId val="{00000001-5FA3-40E8-9EDF-8AEA23DB18C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 2022</c:v>
                </c:pt>
              </c:strCache>
            </c:strRef>
          </c:tx>
          <c:spPr>
            <a:solidFill>
              <a:schemeClr val="accent6">
                <a:tint val="86000"/>
              </a:schemeClr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Arkusz1!$A$2:$A$8</c:f>
              <c:numCache>
                <c:formatCode>General</c:formatCode>
                <c:ptCount val="7"/>
              </c:numCache>
            </c:numRef>
          </c:cat>
          <c:val>
            <c:numRef>
              <c:f>Arkusz1!$D$2:$D$8</c:f>
              <c:numCache>
                <c:formatCode>General</c:formatCode>
                <c:ptCount val="7"/>
              </c:numCache>
            </c:numRef>
          </c:val>
          <c:extLst>
            <c:ext xmlns:c16="http://schemas.microsoft.com/office/drawing/2014/chart" uri="{C3380CC4-5D6E-409C-BE32-E72D297353CC}">
              <c16:uniqueId val="{00000000-A8F2-4598-B9B4-3E916423067C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Q4 2021</c:v>
                </c:pt>
              </c:strCache>
            </c:strRef>
          </c:tx>
          <c:spPr>
            <a:solidFill>
              <a:schemeClr val="accent6">
                <a:tint val="58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Arkusz1!$A$2:$A$8</c:f>
              <c:numCache>
                <c:formatCode>General</c:formatCode>
                <c:ptCount val="7"/>
              </c:numCache>
            </c:numRef>
          </c:cat>
          <c:val>
            <c:numRef>
              <c:f>Arkusz1!$E$2:$E$8</c:f>
              <c:numCache>
                <c:formatCode>General</c:formatCode>
                <c:ptCount val="7"/>
              </c:numCache>
            </c:numRef>
          </c:val>
          <c:extLst>
            <c:ext xmlns:c16="http://schemas.microsoft.com/office/drawing/2014/chart" uri="{C3380CC4-5D6E-409C-BE32-E72D297353CC}">
              <c16:uniqueId val="{00000000-EE44-4DF3-B864-CB030F68C34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400517088"/>
        <c:axId val="400520616"/>
      </c:barChart>
      <c:catAx>
        <c:axId val="40051708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400520616"/>
        <c:crosses val="autoZero"/>
        <c:auto val="1"/>
        <c:lblAlgn val="ctr"/>
        <c:lblOffset val="100"/>
        <c:noMultiLvlLbl val="0"/>
      </c:catAx>
      <c:valAx>
        <c:axId val="40052061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one"/>
        <c:crossAx val="4005170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4.0502516325550457E-2"/>
          <c:y val="0.54668064052255727"/>
          <c:w val="0.85955990188582554"/>
          <c:h val="0.3790304418825708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l-PL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050"/>
      </a:pPr>
      <a:endParaRPr lang="pl-PL"/>
    </a:p>
  </c:txPr>
  <c:externalData r:id="rId3">
    <c:autoUpdate val="0"/>
  </c:externalData>
</c:chartSpace>
</file>

<file path=ppt/charts/chart6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28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dLbl>
              <c:idx val="4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4B66-445C-BAD9-798308EB4E1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Arkusz1!$A$2:$A$9</c:f>
              <c:strCache>
                <c:ptCount val="8"/>
                <c:pt idx="0">
                  <c:v>Wędliny na kanapkę</c:v>
                </c:pt>
                <c:pt idx="1">
                  <c:v>Kiełbasy tradycyjne</c:v>
                </c:pt>
                <c:pt idx="2">
                  <c:v>Kiełbasy suche</c:v>
                </c:pt>
                <c:pt idx="3">
                  <c:v>Parówki</c:v>
                </c:pt>
                <c:pt idx="4">
                  <c:v>Kabanosy</c:v>
                </c:pt>
                <c:pt idx="5">
                  <c:v>Konserwy mięsne</c:v>
                </c:pt>
                <c:pt idx="6">
                  <c:v>Produkty mięsne lub drobiowe gotowe do spożycia po podgrzaniu</c:v>
                </c:pt>
                <c:pt idx="7">
                  <c:v>Półprodukty mięsne lub drobiowe przygotowane do gotowania, pieczenia lub na grilla</c:v>
                </c:pt>
              </c:strCache>
            </c:strRef>
          </c:cat>
          <c:val>
            <c:numRef>
              <c:f>Arkusz1!$B$2:$B$9</c:f>
              <c:numCache>
                <c:formatCode>General</c:formatCode>
                <c:ptCount val="8"/>
                <c:pt idx="0" formatCode="0%">
                  <c:v>0.92</c:v>
                </c:pt>
                <c:pt idx="2" formatCode="0%">
                  <c:v>0.73</c:v>
                </c:pt>
                <c:pt idx="3" formatCode="0%">
                  <c:v>0.78</c:v>
                </c:pt>
                <c:pt idx="4" formatCode="0%">
                  <c:v>0.62</c:v>
                </c:pt>
                <c:pt idx="5" formatCode="0%">
                  <c:v>0.41</c:v>
                </c:pt>
                <c:pt idx="6" formatCode="0%">
                  <c:v>0.3</c:v>
                </c:pt>
                <c:pt idx="7" formatCode="0%">
                  <c:v>0.33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Arkusz1!$A$2:$A$9</c:f>
              <c:strCache>
                <c:ptCount val="8"/>
                <c:pt idx="0">
                  <c:v>Wędliny na kanapkę</c:v>
                </c:pt>
                <c:pt idx="1">
                  <c:v>Kiełbasy tradycyjne</c:v>
                </c:pt>
                <c:pt idx="2">
                  <c:v>Kiełbasy suche</c:v>
                </c:pt>
                <c:pt idx="3">
                  <c:v>Parówki</c:v>
                </c:pt>
                <c:pt idx="4">
                  <c:v>Kabanosy</c:v>
                </c:pt>
                <c:pt idx="5">
                  <c:v>Konserwy mięsne</c:v>
                </c:pt>
                <c:pt idx="6">
                  <c:v>Produkty mięsne lub drobiowe gotowe do spożycia po podgrzaniu</c:v>
                </c:pt>
                <c:pt idx="7">
                  <c:v>Półprodukty mięsne lub drobiowe przygotowane do gotowania, pieczenia lub na grilla</c:v>
                </c:pt>
              </c:strCache>
            </c:strRef>
          </c:cat>
          <c:val>
            <c:numRef>
              <c:f>Arkusz1!$C$2:$C$9</c:f>
              <c:numCache>
                <c:formatCode>General</c:formatCode>
                <c:ptCount val="8"/>
                <c:pt idx="0" formatCode="0%">
                  <c:v>0.91</c:v>
                </c:pt>
                <c:pt idx="2" formatCode="0%">
                  <c:v>0.7</c:v>
                </c:pt>
                <c:pt idx="3" formatCode="0%">
                  <c:v>0.78</c:v>
                </c:pt>
                <c:pt idx="4" formatCode="0%">
                  <c:v>0.62</c:v>
                </c:pt>
                <c:pt idx="5" formatCode="0%">
                  <c:v>0.42</c:v>
                </c:pt>
                <c:pt idx="6" formatCode="0%">
                  <c:v>0.36</c:v>
                </c:pt>
                <c:pt idx="7" formatCode="0%">
                  <c:v>0.37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Arkusz1!$A$2:$A$9</c:f>
              <c:strCache>
                <c:ptCount val="8"/>
                <c:pt idx="0">
                  <c:v>Wędliny na kanapkę</c:v>
                </c:pt>
                <c:pt idx="1">
                  <c:v>Kiełbasy tradycyjne</c:v>
                </c:pt>
                <c:pt idx="2">
                  <c:v>Kiełbasy suche</c:v>
                </c:pt>
                <c:pt idx="3">
                  <c:v>Parówki</c:v>
                </c:pt>
                <c:pt idx="4">
                  <c:v>Kabanosy</c:v>
                </c:pt>
                <c:pt idx="5">
                  <c:v>Konserwy mięsne</c:v>
                </c:pt>
                <c:pt idx="6">
                  <c:v>Produkty mięsne lub drobiowe gotowe do spożycia po podgrzaniu</c:v>
                </c:pt>
                <c:pt idx="7">
                  <c:v>Półprodukty mięsne lub drobiowe przygotowane do gotowania, pieczenia lub na grilla</c:v>
                </c:pt>
              </c:strCache>
            </c:strRef>
          </c:cat>
          <c:val>
            <c:numRef>
              <c:f>Arkusz1!$D$2:$D$9</c:f>
              <c:numCache>
                <c:formatCode>General</c:formatCode>
                <c:ptCount val="8"/>
                <c:pt idx="0" formatCode="0%">
                  <c:v>0.89</c:v>
                </c:pt>
                <c:pt idx="2" formatCode="0%">
                  <c:v>0.71</c:v>
                </c:pt>
                <c:pt idx="3" formatCode="0%">
                  <c:v>0.77</c:v>
                </c:pt>
                <c:pt idx="4" formatCode="0%">
                  <c:v>0.65</c:v>
                </c:pt>
                <c:pt idx="5" formatCode="0%">
                  <c:v>0.4</c:v>
                </c:pt>
                <c:pt idx="6" formatCode="0%">
                  <c:v>0.23</c:v>
                </c:pt>
                <c:pt idx="7" formatCode="0%">
                  <c:v>0.31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55C-4293-8751-1151D9CDD45F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Arkusz1!$A$2:$A$9</c:f>
              <c:strCache>
                <c:ptCount val="8"/>
                <c:pt idx="0">
                  <c:v>Wędliny na kanapkę</c:v>
                </c:pt>
                <c:pt idx="1">
                  <c:v>Kiełbasy tradycyjne</c:v>
                </c:pt>
                <c:pt idx="2">
                  <c:v>Kiełbasy suche</c:v>
                </c:pt>
                <c:pt idx="3">
                  <c:v>Parówki</c:v>
                </c:pt>
                <c:pt idx="4">
                  <c:v>Kabanosy</c:v>
                </c:pt>
                <c:pt idx="5">
                  <c:v>Konserwy mięsne</c:v>
                </c:pt>
                <c:pt idx="6">
                  <c:v>Produkty mięsne lub drobiowe gotowe do spożycia po podgrzaniu</c:v>
                </c:pt>
                <c:pt idx="7">
                  <c:v>Półprodukty mięsne lub drobiowe przygotowane do gotowania, pieczenia lub na grilla</c:v>
                </c:pt>
              </c:strCache>
            </c:strRef>
          </c:cat>
          <c:val>
            <c:numRef>
              <c:f>Arkusz1!$E$2:$E$9</c:f>
              <c:numCache>
                <c:formatCode>General</c:formatCode>
                <c:ptCount val="8"/>
                <c:pt idx="0" formatCode="0%">
                  <c:v>0.91</c:v>
                </c:pt>
                <c:pt idx="2" formatCode="0%">
                  <c:v>0.72</c:v>
                </c:pt>
                <c:pt idx="3" formatCode="0%">
                  <c:v>0.8</c:v>
                </c:pt>
                <c:pt idx="4" formatCode="0%">
                  <c:v>0.67</c:v>
                </c:pt>
                <c:pt idx="5" formatCode="0%">
                  <c:v>0.37</c:v>
                </c:pt>
                <c:pt idx="6" formatCode="0%">
                  <c:v>0.28000000000000003</c:v>
                </c:pt>
                <c:pt idx="7" formatCode="0%">
                  <c:v>0.31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2DF-476E-BC47-0A9596546A4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00519048"/>
        <c:axId val="400521008"/>
      </c:barChart>
      <c:catAx>
        <c:axId val="400519048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00521008"/>
        <c:crosses val="autoZero"/>
        <c:auto val="1"/>
        <c:lblAlgn val="ctr"/>
        <c:lblOffset val="100"/>
        <c:noMultiLvlLbl val="0"/>
      </c:catAx>
      <c:valAx>
        <c:axId val="400521008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4005190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6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9742461369205379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 </c:v>
                </c:pt>
              </c:strCache>
            </c:strRef>
          </c:tx>
          <c:invertIfNegative val="0"/>
          <c:dLbls>
            <c:dLbl>
              <c:idx val="4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E581-47E6-B9EA-A6CBD29FC9E2}"/>
                </c:ext>
              </c:extLst>
            </c:dLbl>
            <c:dLbl>
              <c:idx val="5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1-E581-47E6-B9EA-A6CBD29FC9E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Arkusz1!$A$2:$A$9</c:f>
              <c:strCache>
                <c:ptCount val="8"/>
                <c:pt idx="0">
                  <c:v>Wędliny na kanapkę</c:v>
                </c:pt>
                <c:pt idx="1">
                  <c:v>Kiełbasy tradycyjne</c:v>
                </c:pt>
                <c:pt idx="2">
                  <c:v>Kiełbasy suche</c:v>
                </c:pt>
                <c:pt idx="3">
                  <c:v>Parówki</c:v>
                </c:pt>
                <c:pt idx="4">
                  <c:v>Kabanosy</c:v>
                </c:pt>
                <c:pt idx="5">
                  <c:v>Konserwy mięsne</c:v>
                </c:pt>
                <c:pt idx="6">
                  <c:v>Produkty mięsne lub drobiowe gotowe do spożycia po podgrzaniu</c:v>
                </c:pt>
                <c:pt idx="7">
                  <c:v>Półprodukty mięsne lub drobiowe przygotowane do gotowania, pieczenia lub na grilla</c:v>
                </c:pt>
              </c:strCache>
            </c:strRef>
          </c:cat>
          <c:val>
            <c:numRef>
              <c:f>Arkusz1!$B$2:$B$9</c:f>
              <c:numCache>
                <c:formatCode>0%</c:formatCode>
                <c:ptCount val="8"/>
                <c:pt idx="0">
                  <c:v>0.93</c:v>
                </c:pt>
                <c:pt idx="1">
                  <c:v>0.85</c:v>
                </c:pt>
                <c:pt idx="3">
                  <c:v>0.78</c:v>
                </c:pt>
                <c:pt idx="4">
                  <c:v>0.68</c:v>
                </c:pt>
                <c:pt idx="5">
                  <c:v>0.44</c:v>
                </c:pt>
                <c:pt idx="6">
                  <c:v>0.28999999999999998</c:v>
                </c:pt>
                <c:pt idx="7">
                  <c:v>0.36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Arkusz1!$A$2:$A$9</c:f>
              <c:strCache>
                <c:ptCount val="8"/>
                <c:pt idx="0">
                  <c:v>Wędliny na kanapkę</c:v>
                </c:pt>
                <c:pt idx="1">
                  <c:v>Kiełbasy tradycyjne</c:v>
                </c:pt>
                <c:pt idx="2">
                  <c:v>Kiełbasy suche</c:v>
                </c:pt>
                <c:pt idx="3">
                  <c:v>Parówki</c:v>
                </c:pt>
                <c:pt idx="4">
                  <c:v>Kabanosy</c:v>
                </c:pt>
                <c:pt idx="5">
                  <c:v>Konserwy mięsne</c:v>
                </c:pt>
                <c:pt idx="6">
                  <c:v>Produkty mięsne lub drobiowe gotowe do spożycia po podgrzaniu</c:v>
                </c:pt>
                <c:pt idx="7">
                  <c:v>Półprodukty mięsne lub drobiowe przygotowane do gotowania, pieczenia lub na grilla</c:v>
                </c:pt>
              </c:strCache>
            </c:strRef>
          </c:cat>
          <c:val>
            <c:numRef>
              <c:f>Arkusz1!$C$2:$C$9</c:f>
              <c:numCache>
                <c:formatCode>0%</c:formatCode>
                <c:ptCount val="8"/>
                <c:pt idx="0">
                  <c:v>0.94</c:v>
                </c:pt>
                <c:pt idx="1">
                  <c:v>0.86</c:v>
                </c:pt>
                <c:pt idx="3">
                  <c:v>0.8</c:v>
                </c:pt>
                <c:pt idx="4">
                  <c:v>0.66</c:v>
                </c:pt>
                <c:pt idx="5">
                  <c:v>0.46</c:v>
                </c:pt>
                <c:pt idx="6">
                  <c:v>0.38</c:v>
                </c:pt>
                <c:pt idx="7">
                  <c:v>0.4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Arkusz1!$A$2:$A$9</c:f>
              <c:strCache>
                <c:ptCount val="8"/>
                <c:pt idx="0">
                  <c:v>Wędliny na kanapkę</c:v>
                </c:pt>
                <c:pt idx="1">
                  <c:v>Kiełbasy tradycyjne</c:v>
                </c:pt>
                <c:pt idx="2">
                  <c:v>Kiełbasy suche</c:v>
                </c:pt>
                <c:pt idx="3">
                  <c:v>Parówki</c:v>
                </c:pt>
                <c:pt idx="4">
                  <c:v>Kabanosy</c:v>
                </c:pt>
                <c:pt idx="5">
                  <c:v>Konserwy mięsne</c:v>
                </c:pt>
                <c:pt idx="6">
                  <c:v>Produkty mięsne lub drobiowe gotowe do spożycia po podgrzaniu</c:v>
                </c:pt>
                <c:pt idx="7">
                  <c:v>Półprodukty mięsne lub drobiowe przygotowane do gotowania, pieczenia lub na grilla</c:v>
                </c:pt>
              </c:strCache>
            </c:strRef>
          </c:cat>
          <c:val>
            <c:numRef>
              <c:f>Arkusz1!$D$2:$D$9</c:f>
              <c:numCache>
                <c:formatCode>0%</c:formatCode>
                <c:ptCount val="8"/>
                <c:pt idx="0">
                  <c:v>0.89</c:v>
                </c:pt>
                <c:pt idx="1">
                  <c:v>0.84</c:v>
                </c:pt>
                <c:pt idx="3">
                  <c:v>0.75</c:v>
                </c:pt>
                <c:pt idx="4">
                  <c:v>0.7</c:v>
                </c:pt>
                <c:pt idx="5">
                  <c:v>0.41</c:v>
                </c:pt>
                <c:pt idx="6">
                  <c:v>0.24</c:v>
                </c:pt>
                <c:pt idx="7">
                  <c:v>0.33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9C8-414C-9617-7B62F94AE7D7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Arkusz1!$A$2:$A$9</c:f>
              <c:strCache>
                <c:ptCount val="8"/>
                <c:pt idx="0">
                  <c:v>Wędliny na kanapkę</c:v>
                </c:pt>
                <c:pt idx="1">
                  <c:v>Kiełbasy tradycyjne</c:v>
                </c:pt>
                <c:pt idx="2">
                  <c:v>Kiełbasy suche</c:v>
                </c:pt>
                <c:pt idx="3">
                  <c:v>Parówki</c:v>
                </c:pt>
                <c:pt idx="4">
                  <c:v>Kabanosy</c:v>
                </c:pt>
                <c:pt idx="5">
                  <c:v>Konserwy mięsne</c:v>
                </c:pt>
                <c:pt idx="6">
                  <c:v>Produkty mięsne lub drobiowe gotowe do spożycia po podgrzaniu</c:v>
                </c:pt>
                <c:pt idx="7">
                  <c:v>Półprodukty mięsne lub drobiowe przygotowane do gotowania, pieczenia lub na grilla</c:v>
                </c:pt>
              </c:strCache>
            </c:strRef>
          </c:cat>
          <c:val>
            <c:numRef>
              <c:f>Arkusz1!$E$2:$E$9</c:f>
              <c:numCache>
                <c:formatCode>0%</c:formatCode>
                <c:ptCount val="8"/>
                <c:pt idx="0">
                  <c:v>0.93</c:v>
                </c:pt>
                <c:pt idx="1">
                  <c:v>0.83</c:v>
                </c:pt>
                <c:pt idx="3">
                  <c:v>0.79</c:v>
                </c:pt>
                <c:pt idx="4">
                  <c:v>0.74</c:v>
                </c:pt>
                <c:pt idx="5">
                  <c:v>0.38</c:v>
                </c:pt>
                <c:pt idx="6">
                  <c:v>0.28999999999999998</c:v>
                </c:pt>
                <c:pt idx="7">
                  <c:v>0.33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0D2-4F6F-9BB4-5F333E4BDB0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00521400"/>
        <c:axId val="400170864"/>
      </c:barChart>
      <c:catAx>
        <c:axId val="400521400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00170864"/>
        <c:crosses val="autoZero"/>
        <c:auto val="1"/>
        <c:lblAlgn val="ctr"/>
        <c:lblOffset val="100"/>
        <c:noMultiLvlLbl val="0"/>
      </c:catAx>
      <c:valAx>
        <c:axId val="400170864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4005214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6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28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Arkusz1!$A$2:$A$9</c:f>
              <c:strCache>
                <c:ptCount val="8"/>
                <c:pt idx="0">
                  <c:v>Wędliny na kanapkę</c:v>
                </c:pt>
                <c:pt idx="1">
                  <c:v>Kiełbasy tradycyjne</c:v>
                </c:pt>
                <c:pt idx="2">
                  <c:v>Kiełbasy suche</c:v>
                </c:pt>
                <c:pt idx="3">
                  <c:v>Parówki</c:v>
                </c:pt>
                <c:pt idx="4">
                  <c:v>Kabanosy</c:v>
                </c:pt>
                <c:pt idx="5">
                  <c:v>Konserwy mięsne</c:v>
                </c:pt>
                <c:pt idx="6">
                  <c:v>Produkty mięsne lub drobiowe gotowe do spożycia po podgrzaniu</c:v>
                </c:pt>
                <c:pt idx="7">
                  <c:v>Półprodukty mięsne lub drobiowe przygotowane do gotowania, pieczenia lub na grilla</c:v>
                </c:pt>
              </c:strCache>
            </c:strRef>
          </c:cat>
          <c:val>
            <c:numRef>
              <c:f>Arkusz1!$B$2:$B$9</c:f>
              <c:numCache>
                <c:formatCode>0%</c:formatCode>
                <c:ptCount val="8"/>
                <c:pt idx="0">
                  <c:v>0.9</c:v>
                </c:pt>
                <c:pt idx="1">
                  <c:v>0.8</c:v>
                </c:pt>
                <c:pt idx="2">
                  <c:v>0.69</c:v>
                </c:pt>
                <c:pt idx="4">
                  <c:v>0.65</c:v>
                </c:pt>
                <c:pt idx="5">
                  <c:v>0.39</c:v>
                </c:pt>
                <c:pt idx="6">
                  <c:v>0.31</c:v>
                </c:pt>
                <c:pt idx="7">
                  <c:v>0.34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Arkusz1!$A$2:$A$9</c:f>
              <c:strCache>
                <c:ptCount val="8"/>
                <c:pt idx="0">
                  <c:v>Wędliny na kanapkę</c:v>
                </c:pt>
                <c:pt idx="1">
                  <c:v>Kiełbasy tradycyjne</c:v>
                </c:pt>
                <c:pt idx="2">
                  <c:v>Kiełbasy suche</c:v>
                </c:pt>
                <c:pt idx="3">
                  <c:v>Parówki</c:v>
                </c:pt>
                <c:pt idx="4">
                  <c:v>Kabanosy</c:v>
                </c:pt>
                <c:pt idx="5">
                  <c:v>Konserwy mięsne</c:v>
                </c:pt>
                <c:pt idx="6">
                  <c:v>Produkty mięsne lub drobiowe gotowe do spożycia po podgrzaniu</c:v>
                </c:pt>
                <c:pt idx="7">
                  <c:v>Półprodukty mięsne lub drobiowe przygotowane do gotowania, pieczenia lub na grilla</c:v>
                </c:pt>
              </c:strCache>
            </c:strRef>
          </c:cat>
          <c:val>
            <c:numRef>
              <c:f>Arkusz1!$C$2:$C$9</c:f>
              <c:numCache>
                <c:formatCode>0%</c:formatCode>
                <c:ptCount val="8"/>
                <c:pt idx="0">
                  <c:v>0.9</c:v>
                </c:pt>
                <c:pt idx="1">
                  <c:v>0.8</c:v>
                </c:pt>
                <c:pt idx="2">
                  <c:v>0.67</c:v>
                </c:pt>
                <c:pt idx="4">
                  <c:v>0.63</c:v>
                </c:pt>
                <c:pt idx="5">
                  <c:v>0.41</c:v>
                </c:pt>
                <c:pt idx="6">
                  <c:v>0.37</c:v>
                </c:pt>
                <c:pt idx="7">
                  <c:v>0.34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Arkusz1!$A$2:$A$9</c:f>
              <c:strCache>
                <c:ptCount val="8"/>
                <c:pt idx="0">
                  <c:v>Wędliny na kanapkę</c:v>
                </c:pt>
                <c:pt idx="1">
                  <c:v>Kiełbasy tradycyjne</c:v>
                </c:pt>
                <c:pt idx="2">
                  <c:v>Kiełbasy suche</c:v>
                </c:pt>
                <c:pt idx="3">
                  <c:v>Parówki</c:v>
                </c:pt>
                <c:pt idx="4">
                  <c:v>Kabanosy</c:v>
                </c:pt>
                <c:pt idx="5">
                  <c:v>Konserwy mięsne</c:v>
                </c:pt>
                <c:pt idx="6">
                  <c:v>Produkty mięsne lub drobiowe gotowe do spożycia po podgrzaniu</c:v>
                </c:pt>
                <c:pt idx="7">
                  <c:v>Półprodukty mięsne lub drobiowe przygotowane do gotowania, pieczenia lub na grilla</c:v>
                </c:pt>
              </c:strCache>
            </c:strRef>
          </c:cat>
          <c:val>
            <c:numRef>
              <c:f>Arkusz1!$D$2:$D$9</c:f>
              <c:numCache>
                <c:formatCode>0%</c:formatCode>
                <c:ptCount val="8"/>
                <c:pt idx="0">
                  <c:v>0.87</c:v>
                </c:pt>
                <c:pt idx="1">
                  <c:v>0.78</c:v>
                </c:pt>
                <c:pt idx="2">
                  <c:v>0.64</c:v>
                </c:pt>
                <c:pt idx="4">
                  <c:v>0.63</c:v>
                </c:pt>
                <c:pt idx="5">
                  <c:v>0.37</c:v>
                </c:pt>
                <c:pt idx="6">
                  <c:v>0.23</c:v>
                </c:pt>
                <c:pt idx="7">
                  <c:v>0.28999999999999998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739-4E28-9CA0-7EC49D37E916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Arkusz1!$A$2:$A$9</c:f>
              <c:strCache>
                <c:ptCount val="8"/>
                <c:pt idx="0">
                  <c:v>Wędliny na kanapkę</c:v>
                </c:pt>
                <c:pt idx="1">
                  <c:v>Kiełbasy tradycyjne</c:v>
                </c:pt>
                <c:pt idx="2">
                  <c:v>Kiełbasy suche</c:v>
                </c:pt>
                <c:pt idx="3">
                  <c:v>Parówki</c:v>
                </c:pt>
                <c:pt idx="4">
                  <c:v>Kabanosy</c:v>
                </c:pt>
                <c:pt idx="5">
                  <c:v>Konserwy mięsne</c:v>
                </c:pt>
                <c:pt idx="6">
                  <c:v>Produkty mięsne lub drobiowe gotowe do spożycia po podgrzaniu</c:v>
                </c:pt>
                <c:pt idx="7">
                  <c:v>Półprodukty mięsne lub drobiowe przygotowane do gotowania, pieczenia lub na grilla</c:v>
                </c:pt>
              </c:strCache>
            </c:strRef>
          </c:cat>
          <c:val>
            <c:numRef>
              <c:f>Arkusz1!$E$2:$E$9</c:f>
              <c:numCache>
                <c:formatCode>0%</c:formatCode>
                <c:ptCount val="8"/>
                <c:pt idx="0">
                  <c:v>0.91</c:v>
                </c:pt>
                <c:pt idx="1">
                  <c:v>0.8</c:v>
                </c:pt>
                <c:pt idx="2">
                  <c:v>0.68</c:v>
                </c:pt>
                <c:pt idx="4">
                  <c:v>0.68</c:v>
                </c:pt>
                <c:pt idx="5">
                  <c:v>0.37</c:v>
                </c:pt>
                <c:pt idx="6">
                  <c:v>0.28000000000000003</c:v>
                </c:pt>
                <c:pt idx="7">
                  <c:v>0.31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59B-45D5-AA6C-51CB5C9C778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32221376"/>
        <c:axId val="432218632"/>
      </c:barChart>
      <c:catAx>
        <c:axId val="432221376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32218632"/>
        <c:crosses val="autoZero"/>
        <c:auto val="1"/>
        <c:lblAlgn val="ctr"/>
        <c:lblOffset val="100"/>
        <c:noMultiLvlLbl val="0"/>
      </c:catAx>
      <c:valAx>
        <c:axId val="432218632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4322213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6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28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 </c:v>
                </c:pt>
              </c:strCache>
            </c:strRef>
          </c:tx>
          <c:invertIfNegative val="0"/>
          <c:dLbls>
            <c:dLbl>
              <c:idx val="5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04ED-45AD-8866-E9757E34EB2B}"/>
                </c:ext>
              </c:extLst>
            </c:dLbl>
            <c:dLbl>
              <c:idx val="7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1-04ED-45AD-8866-E9757E34EB2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Arkusz1!$A$2:$A$9</c:f>
              <c:strCache>
                <c:ptCount val="8"/>
                <c:pt idx="0">
                  <c:v>Wędliny na kanapkę</c:v>
                </c:pt>
                <c:pt idx="1">
                  <c:v>Kiełbasy tradycyjne</c:v>
                </c:pt>
                <c:pt idx="2">
                  <c:v>Kiełbasy suche</c:v>
                </c:pt>
                <c:pt idx="3">
                  <c:v>Parówki</c:v>
                </c:pt>
                <c:pt idx="4">
                  <c:v>Kabanosy</c:v>
                </c:pt>
                <c:pt idx="5">
                  <c:v>Konserwy mięsne</c:v>
                </c:pt>
                <c:pt idx="6">
                  <c:v>Produkty mięsne lub drobiowe gotowe do spożycia po podgrzaniu</c:v>
                </c:pt>
                <c:pt idx="7">
                  <c:v>Półprodukty mięsne lub drobiowe przygotowane do gotowania, pieczenia lub na grilla</c:v>
                </c:pt>
              </c:strCache>
            </c:strRef>
          </c:cat>
          <c:val>
            <c:numRef>
              <c:f>Arkusz1!$B$2:$B$9</c:f>
              <c:numCache>
                <c:formatCode>0%</c:formatCode>
                <c:ptCount val="8"/>
                <c:pt idx="0">
                  <c:v>0.91</c:v>
                </c:pt>
                <c:pt idx="1">
                  <c:v>0.79</c:v>
                </c:pt>
                <c:pt idx="2">
                  <c:v>0.76</c:v>
                </c:pt>
                <c:pt idx="3">
                  <c:v>0.82</c:v>
                </c:pt>
                <c:pt idx="5">
                  <c:v>0.42</c:v>
                </c:pt>
                <c:pt idx="6">
                  <c:v>0.34</c:v>
                </c:pt>
                <c:pt idx="7">
                  <c:v>0.38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Arkusz1!$A$2:$A$9</c:f>
              <c:strCache>
                <c:ptCount val="8"/>
                <c:pt idx="0">
                  <c:v>Wędliny na kanapkę</c:v>
                </c:pt>
                <c:pt idx="1">
                  <c:v>Kiełbasy tradycyjne</c:v>
                </c:pt>
                <c:pt idx="2">
                  <c:v>Kiełbasy suche</c:v>
                </c:pt>
                <c:pt idx="3">
                  <c:v>Parówki</c:v>
                </c:pt>
                <c:pt idx="4">
                  <c:v>Kabanosy</c:v>
                </c:pt>
                <c:pt idx="5">
                  <c:v>Konserwy mięsne</c:v>
                </c:pt>
                <c:pt idx="6">
                  <c:v>Produkty mięsne lub drobiowe gotowe do spożycia po podgrzaniu</c:v>
                </c:pt>
                <c:pt idx="7">
                  <c:v>Półprodukty mięsne lub drobiowe przygotowane do gotowania, pieczenia lub na grilla</c:v>
                </c:pt>
              </c:strCache>
            </c:strRef>
          </c:cat>
          <c:val>
            <c:numRef>
              <c:f>Arkusz1!$C$2:$C$9</c:f>
              <c:numCache>
                <c:formatCode>0%</c:formatCode>
                <c:ptCount val="8"/>
                <c:pt idx="0">
                  <c:v>0.92</c:v>
                </c:pt>
                <c:pt idx="1">
                  <c:v>0.85</c:v>
                </c:pt>
                <c:pt idx="2">
                  <c:v>0.74</c:v>
                </c:pt>
                <c:pt idx="3">
                  <c:v>0.84</c:v>
                </c:pt>
                <c:pt idx="5">
                  <c:v>0.46</c:v>
                </c:pt>
                <c:pt idx="6">
                  <c:v>0.42</c:v>
                </c:pt>
                <c:pt idx="7">
                  <c:v>0.41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Arkusz1!$A$2:$A$9</c:f>
              <c:strCache>
                <c:ptCount val="8"/>
                <c:pt idx="0">
                  <c:v>Wędliny na kanapkę</c:v>
                </c:pt>
                <c:pt idx="1">
                  <c:v>Kiełbasy tradycyjne</c:v>
                </c:pt>
                <c:pt idx="2">
                  <c:v>Kiełbasy suche</c:v>
                </c:pt>
                <c:pt idx="3">
                  <c:v>Parówki</c:v>
                </c:pt>
                <c:pt idx="4">
                  <c:v>Kabanosy</c:v>
                </c:pt>
                <c:pt idx="5">
                  <c:v>Konserwy mięsne</c:v>
                </c:pt>
                <c:pt idx="6">
                  <c:v>Produkty mięsne lub drobiowe gotowe do spożycia po podgrzaniu</c:v>
                </c:pt>
                <c:pt idx="7">
                  <c:v>Półprodukty mięsne lub drobiowe przygotowane do gotowania, pieczenia lub na grilla</c:v>
                </c:pt>
              </c:strCache>
            </c:strRef>
          </c:cat>
          <c:val>
            <c:numRef>
              <c:f>Arkusz1!$D$2:$D$9</c:f>
              <c:numCache>
                <c:formatCode>0%</c:formatCode>
                <c:ptCount val="8"/>
                <c:pt idx="0">
                  <c:v>0.89</c:v>
                </c:pt>
                <c:pt idx="1">
                  <c:v>0.81</c:v>
                </c:pt>
                <c:pt idx="2">
                  <c:v>0.73</c:v>
                </c:pt>
                <c:pt idx="3">
                  <c:v>0.77</c:v>
                </c:pt>
                <c:pt idx="5">
                  <c:v>0.39</c:v>
                </c:pt>
                <c:pt idx="6">
                  <c:v>0.26</c:v>
                </c:pt>
                <c:pt idx="7">
                  <c:v>0.33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78E-4DB6-81E0-86236EAB953E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Arkusz1!$A$2:$A$9</c:f>
              <c:strCache>
                <c:ptCount val="8"/>
                <c:pt idx="0">
                  <c:v>Wędliny na kanapkę</c:v>
                </c:pt>
                <c:pt idx="1">
                  <c:v>Kiełbasy tradycyjne</c:v>
                </c:pt>
                <c:pt idx="2">
                  <c:v>Kiełbasy suche</c:v>
                </c:pt>
                <c:pt idx="3">
                  <c:v>Parówki</c:v>
                </c:pt>
                <c:pt idx="4">
                  <c:v>Kabanosy</c:v>
                </c:pt>
                <c:pt idx="5">
                  <c:v>Konserwy mięsne</c:v>
                </c:pt>
                <c:pt idx="6">
                  <c:v>Produkty mięsne lub drobiowe gotowe do spożycia po podgrzaniu</c:v>
                </c:pt>
                <c:pt idx="7">
                  <c:v>Półprodukty mięsne lub drobiowe przygotowane do gotowania, pieczenia lub na grilla</c:v>
                </c:pt>
              </c:strCache>
            </c:strRef>
          </c:cat>
          <c:val>
            <c:numRef>
              <c:f>Arkusz1!$E$2:$E$9</c:f>
              <c:numCache>
                <c:formatCode>0%</c:formatCode>
                <c:ptCount val="8"/>
                <c:pt idx="0">
                  <c:v>0.93</c:v>
                </c:pt>
                <c:pt idx="1">
                  <c:v>0.8</c:v>
                </c:pt>
                <c:pt idx="2">
                  <c:v>0.76</c:v>
                </c:pt>
                <c:pt idx="3">
                  <c:v>0.82</c:v>
                </c:pt>
                <c:pt idx="5">
                  <c:v>0.36</c:v>
                </c:pt>
                <c:pt idx="6">
                  <c:v>0.31</c:v>
                </c:pt>
                <c:pt idx="7">
                  <c:v>0.33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769-47CA-9362-A92B65B2881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32219416"/>
        <c:axId val="432220592"/>
      </c:barChart>
      <c:catAx>
        <c:axId val="432219416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32220592"/>
        <c:crosses val="autoZero"/>
        <c:auto val="1"/>
        <c:lblAlgn val="ctr"/>
        <c:lblOffset val="100"/>
        <c:noMultiLvlLbl val="0"/>
      </c:catAx>
      <c:valAx>
        <c:axId val="432220592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4322194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6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28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invertIfNegative val="0"/>
          <c:dLbls>
            <c:dLbl>
              <c:idx val="0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CD05-4492-B992-6E51A19CCF52}"/>
                </c:ext>
              </c:extLst>
            </c:dLbl>
            <c:dLbl>
              <c:idx val="3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1-CD05-4492-B992-6E51A19CCF5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Arkusz1!$A$2:$A$9</c:f>
              <c:strCache>
                <c:ptCount val="8"/>
                <c:pt idx="0">
                  <c:v>Wędliny na kanapkę</c:v>
                </c:pt>
                <c:pt idx="1">
                  <c:v>Kiełbasy tradycyjne</c:v>
                </c:pt>
                <c:pt idx="2">
                  <c:v>Kiełbasy suche</c:v>
                </c:pt>
                <c:pt idx="3">
                  <c:v>Parówki</c:v>
                </c:pt>
                <c:pt idx="4">
                  <c:v>Kabanosy</c:v>
                </c:pt>
                <c:pt idx="5">
                  <c:v>Konserwy mięsne</c:v>
                </c:pt>
                <c:pt idx="6">
                  <c:v>Produkty mięsne lub drobiowe gotowe do spożycia po podgrzaniu</c:v>
                </c:pt>
                <c:pt idx="7">
                  <c:v>Półprodukty mięsne lub drobiowe przygotowane do gotowania, pieczenia lub na grilla</c:v>
                </c:pt>
              </c:strCache>
            </c:strRef>
          </c:cat>
          <c:val>
            <c:numRef>
              <c:f>Arkusz1!$B$2:$B$9</c:f>
              <c:numCache>
                <c:formatCode>0%</c:formatCode>
                <c:ptCount val="8"/>
                <c:pt idx="0">
                  <c:v>0.96</c:v>
                </c:pt>
                <c:pt idx="1">
                  <c:v>0.9</c:v>
                </c:pt>
                <c:pt idx="2">
                  <c:v>0.82</c:v>
                </c:pt>
                <c:pt idx="3">
                  <c:v>0.83</c:v>
                </c:pt>
                <c:pt idx="4">
                  <c:v>0.71</c:v>
                </c:pt>
                <c:pt idx="6">
                  <c:v>0.39</c:v>
                </c:pt>
                <c:pt idx="7">
                  <c:v>0.49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Arkusz1!$A$2:$A$9</c:f>
              <c:strCache>
                <c:ptCount val="8"/>
                <c:pt idx="0">
                  <c:v>Wędliny na kanapkę</c:v>
                </c:pt>
                <c:pt idx="1">
                  <c:v>Kiełbasy tradycyjne</c:v>
                </c:pt>
                <c:pt idx="2">
                  <c:v>Kiełbasy suche</c:v>
                </c:pt>
                <c:pt idx="3">
                  <c:v>Parówki</c:v>
                </c:pt>
                <c:pt idx="4">
                  <c:v>Kabanosy</c:v>
                </c:pt>
                <c:pt idx="5">
                  <c:v>Konserwy mięsne</c:v>
                </c:pt>
                <c:pt idx="6">
                  <c:v>Produkty mięsne lub drobiowe gotowe do spożycia po podgrzaniu</c:v>
                </c:pt>
                <c:pt idx="7">
                  <c:v>Półprodukty mięsne lub drobiowe przygotowane do gotowania, pieczenia lub na grilla</c:v>
                </c:pt>
              </c:strCache>
            </c:strRef>
          </c:cat>
          <c:val>
            <c:numRef>
              <c:f>Arkusz1!$C$2:$C$9</c:f>
              <c:numCache>
                <c:formatCode>0%</c:formatCode>
                <c:ptCount val="8"/>
                <c:pt idx="0">
                  <c:v>0.96</c:v>
                </c:pt>
                <c:pt idx="1">
                  <c:v>0.91</c:v>
                </c:pt>
                <c:pt idx="2">
                  <c:v>0.82</c:v>
                </c:pt>
                <c:pt idx="3">
                  <c:v>0.86</c:v>
                </c:pt>
                <c:pt idx="4">
                  <c:v>0.74</c:v>
                </c:pt>
                <c:pt idx="6">
                  <c:v>0.48</c:v>
                </c:pt>
                <c:pt idx="7">
                  <c:v>0.49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Arkusz1!$A$2:$A$9</c:f>
              <c:strCache>
                <c:ptCount val="8"/>
                <c:pt idx="0">
                  <c:v>Wędliny na kanapkę</c:v>
                </c:pt>
                <c:pt idx="1">
                  <c:v>Kiełbasy tradycyjne</c:v>
                </c:pt>
                <c:pt idx="2">
                  <c:v>Kiełbasy suche</c:v>
                </c:pt>
                <c:pt idx="3">
                  <c:v>Parówki</c:v>
                </c:pt>
                <c:pt idx="4">
                  <c:v>Kabanosy</c:v>
                </c:pt>
                <c:pt idx="5">
                  <c:v>Konserwy mięsne</c:v>
                </c:pt>
                <c:pt idx="6">
                  <c:v>Produkty mięsne lub drobiowe gotowe do spożycia po podgrzaniu</c:v>
                </c:pt>
                <c:pt idx="7">
                  <c:v>Półprodukty mięsne lub drobiowe przygotowane do gotowania, pieczenia lub na grilla</c:v>
                </c:pt>
              </c:strCache>
            </c:strRef>
          </c:cat>
          <c:val>
            <c:numRef>
              <c:f>Arkusz1!$D$2:$D$9</c:f>
              <c:numCache>
                <c:formatCode>0%</c:formatCode>
                <c:ptCount val="8"/>
                <c:pt idx="0">
                  <c:v>0.92</c:v>
                </c:pt>
                <c:pt idx="1">
                  <c:v>0.89</c:v>
                </c:pt>
                <c:pt idx="2">
                  <c:v>0.78</c:v>
                </c:pt>
                <c:pt idx="3">
                  <c:v>0.83</c:v>
                </c:pt>
                <c:pt idx="4">
                  <c:v>0.7</c:v>
                </c:pt>
                <c:pt idx="6">
                  <c:v>0.37</c:v>
                </c:pt>
                <c:pt idx="7">
                  <c:v>0.41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990-41D5-834F-D813F55BFE15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Arkusz1!$A$2:$A$9</c:f>
              <c:strCache>
                <c:ptCount val="8"/>
                <c:pt idx="0">
                  <c:v>Wędliny na kanapkę</c:v>
                </c:pt>
                <c:pt idx="1">
                  <c:v>Kiełbasy tradycyjne</c:v>
                </c:pt>
                <c:pt idx="2">
                  <c:v>Kiełbasy suche</c:v>
                </c:pt>
                <c:pt idx="3">
                  <c:v>Parówki</c:v>
                </c:pt>
                <c:pt idx="4">
                  <c:v>Kabanosy</c:v>
                </c:pt>
                <c:pt idx="5">
                  <c:v>Konserwy mięsne</c:v>
                </c:pt>
                <c:pt idx="6">
                  <c:v>Produkty mięsne lub drobiowe gotowe do spożycia po podgrzaniu</c:v>
                </c:pt>
                <c:pt idx="7">
                  <c:v>Półprodukty mięsne lub drobiowe przygotowane do gotowania, pieczenia lub na grilla</c:v>
                </c:pt>
              </c:strCache>
            </c:strRef>
          </c:cat>
          <c:val>
            <c:numRef>
              <c:f>Arkusz1!$E$2:$E$9</c:f>
              <c:numCache>
                <c:formatCode>0%</c:formatCode>
                <c:ptCount val="8"/>
                <c:pt idx="0">
                  <c:v>0.92</c:v>
                </c:pt>
                <c:pt idx="1">
                  <c:v>0.88</c:v>
                </c:pt>
                <c:pt idx="2">
                  <c:v>0.77</c:v>
                </c:pt>
                <c:pt idx="3">
                  <c:v>0.89</c:v>
                </c:pt>
                <c:pt idx="4">
                  <c:v>0.72</c:v>
                </c:pt>
                <c:pt idx="6">
                  <c:v>0.4</c:v>
                </c:pt>
                <c:pt idx="7">
                  <c:v>0.45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A2F-4395-8F93-64D1F780B7D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32221768"/>
        <c:axId val="432225688"/>
      </c:barChart>
      <c:catAx>
        <c:axId val="432221768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32225688"/>
        <c:crosses val="autoZero"/>
        <c:auto val="1"/>
        <c:lblAlgn val="ctr"/>
        <c:lblOffset val="100"/>
        <c:noMultiLvlLbl val="0"/>
      </c:catAx>
      <c:valAx>
        <c:axId val="432225688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4322217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6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28E-2"/>
          <c:y val="0"/>
          <c:w val="0.9702577005635354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Q4</c:v>
                </c:pt>
              </c:strCache>
            </c:strRef>
          </c:tx>
          <c:invertIfNegative val="0"/>
          <c:dLbls>
            <c:dLbl>
              <c:idx val="2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6FF3-4D8D-AA7E-F5D6C146F0E4}"/>
                </c:ext>
              </c:extLst>
            </c:dLbl>
            <c:dLbl>
              <c:idx val="4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sz="800" b="0"/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1-6FF3-4D8D-AA7E-F5D6C146F0E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>
                <a:spAutoFit/>
              </a:bodyPr>
              <a:lstStyle/>
              <a:p>
                <a:pPr>
                  <a:defRPr sz="800" b="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Arkusz1!$A$2:$A$9</c:f>
              <c:strCache>
                <c:ptCount val="8"/>
                <c:pt idx="0">
                  <c:v>Wędliny na kanapkę</c:v>
                </c:pt>
                <c:pt idx="1">
                  <c:v>Kiełbasy tradycyjne</c:v>
                </c:pt>
                <c:pt idx="2">
                  <c:v>Kiełbasy suche</c:v>
                </c:pt>
                <c:pt idx="3">
                  <c:v>Parówki</c:v>
                </c:pt>
                <c:pt idx="4">
                  <c:v>Kabanosy</c:v>
                </c:pt>
                <c:pt idx="5">
                  <c:v>Konserwy mięsne</c:v>
                </c:pt>
                <c:pt idx="6">
                  <c:v>Produkty mięsne lub drobiowe gotowe do spożycia po podgrzaniu</c:v>
                </c:pt>
                <c:pt idx="7">
                  <c:v>Półprodukty mięsne lub drobiowe przygotowane do gotowania, pieczenia lub na grilla</c:v>
                </c:pt>
              </c:strCache>
            </c:strRef>
          </c:cat>
          <c:val>
            <c:numRef>
              <c:f>Arkusz1!$B$2:$B$9</c:f>
              <c:numCache>
                <c:formatCode>0%</c:formatCode>
                <c:ptCount val="8"/>
                <c:pt idx="0">
                  <c:v>0.93</c:v>
                </c:pt>
                <c:pt idx="1">
                  <c:v>0.84</c:v>
                </c:pt>
                <c:pt idx="2">
                  <c:v>0.71</c:v>
                </c:pt>
                <c:pt idx="3">
                  <c:v>0.85</c:v>
                </c:pt>
                <c:pt idx="4">
                  <c:v>0.75</c:v>
                </c:pt>
                <c:pt idx="5">
                  <c:v>0.52</c:v>
                </c:pt>
                <c:pt idx="7">
                  <c:v>0.57999999999999996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FA-412E-B4C8-E551A93FBCA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Arkusz1!$A$2:$A$9</c:f>
              <c:strCache>
                <c:ptCount val="8"/>
                <c:pt idx="0">
                  <c:v>Wędliny na kanapkę</c:v>
                </c:pt>
                <c:pt idx="1">
                  <c:v>Kiełbasy tradycyjne</c:v>
                </c:pt>
                <c:pt idx="2">
                  <c:v>Kiełbasy suche</c:v>
                </c:pt>
                <c:pt idx="3">
                  <c:v>Parówki</c:v>
                </c:pt>
                <c:pt idx="4">
                  <c:v>Kabanosy</c:v>
                </c:pt>
                <c:pt idx="5">
                  <c:v>Konserwy mięsne</c:v>
                </c:pt>
                <c:pt idx="6">
                  <c:v>Produkty mięsne lub drobiowe gotowe do spożycia po podgrzaniu</c:v>
                </c:pt>
                <c:pt idx="7">
                  <c:v>Półprodukty mięsne lub drobiowe przygotowane do gotowania, pieczenia lub na grilla</c:v>
                </c:pt>
              </c:strCache>
            </c:strRef>
          </c:cat>
          <c:val>
            <c:numRef>
              <c:f>Arkusz1!$C$2:$C$9</c:f>
              <c:numCache>
                <c:formatCode>0%</c:formatCode>
                <c:ptCount val="8"/>
                <c:pt idx="0">
                  <c:v>0.94</c:v>
                </c:pt>
                <c:pt idx="1">
                  <c:v>0.88</c:v>
                </c:pt>
                <c:pt idx="2">
                  <c:v>0.77</c:v>
                </c:pt>
                <c:pt idx="3">
                  <c:v>0.88</c:v>
                </c:pt>
                <c:pt idx="4">
                  <c:v>0.77</c:v>
                </c:pt>
                <c:pt idx="5">
                  <c:v>0.55000000000000004</c:v>
                </c:pt>
                <c:pt idx="7">
                  <c:v>0.56000000000000005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ED-4598-A31C-F9CB619D7D1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cat>
            <c:strRef>
              <c:f>Arkusz1!$A$2:$A$9</c:f>
              <c:strCache>
                <c:ptCount val="8"/>
                <c:pt idx="0">
                  <c:v>Wędliny na kanapkę</c:v>
                </c:pt>
                <c:pt idx="1">
                  <c:v>Kiełbasy tradycyjne</c:v>
                </c:pt>
                <c:pt idx="2">
                  <c:v>Kiełbasy suche</c:v>
                </c:pt>
                <c:pt idx="3">
                  <c:v>Parówki</c:v>
                </c:pt>
                <c:pt idx="4">
                  <c:v>Kabanosy</c:v>
                </c:pt>
                <c:pt idx="5">
                  <c:v>Konserwy mięsne</c:v>
                </c:pt>
                <c:pt idx="6">
                  <c:v>Produkty mięsne lub drobiowe gotowe do spożycia po podgrzaniu</c:v>
                </c:pt>
                <c:pt idx="7">
                  <c:v>Półprodukty mięsne lub drobiowe przygotowane do gotowania, pieczenia lub na grilla</c:v>
                </c:pt>
              </c:strCache>
            </c:strRef>
          </c:cat>
          <c:val>
            <c:numRef>
              <c:f>Arkusz1!$D$2:$D$9</c:f>
              <c:numCache>
                <c:formatCode>0%</c:formatCode>
                <c:ptCount val="8"/>
                <c:pt idx="0">
                  <c:v>0.95</c:v>
                </c:pt>
                <c:pt idx="1">
                  <c:v>0.85</c:v>
                </c:pt>
                <c:pt idx="2">
                  <c:v>0.75</c:v>
                </c:pt>
                <c:pt idx="3">
                  <c:v>0.85</c:v>
                </c:pt>
                <c:pt idx="4">
                  <c:v>0.78</c:v>
                </c:pt>
                <c:pt idx="5">
                  <c:v>0.6</c:v>
                </c:pt>
                <c:pt idx="7">
                  <c:v>0.57999999999999996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396-4280-A6FE-FA3848D81E40}"/>
            </c:ext>
          </c:extLst>
        </c:ser>
        <c:ser>
          <c:idx val="3"/>
          <c:order val="3"/>
          <c:tx>
            <c:strRef>
              <c:f>Arkusz1!$E$1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84AEC6"/>
            </a:solidFill>
          </c:spPr>
          <c:invertIfNegative val="0"/>
          <c:dLbls>
            <c:dLbl>
              <c:idx val="1"/>
              <c:layout>
                <c:manualLayout>
                  <c:x val="-2.8161976453335392E-2"/>
                  <c:y val="3.0525030525030555E-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710-4876-8D7E-54E2C03197D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none" lIns="38100" tIns="19050" rIns="38100" bIns="19050" anchor="ctr" anchorCtr="0">
                <a:spAutoFit/>
              </a:bodyPr>
              <a:lstStyle/>
              <a:p>
                <a:pPr algn="ctr">
                  <a:defRPr lang="pl-PL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Arkusz1!$A$2:$A$9</c:f>
              <c:strCache>
                <c:ptCount val="8"/>
                <c:pt idx="0">
                  <c:v>Wędliny na kanapkę</c:v>
                </c:pt>
                <c:pt idx="1">
                  <c:v>Kiełbasy tradycyjne</c:v>
                </c:pt>
                <c:pt idx="2">
                  <c:v>Kiełbasy suche</c:v>
                </c:pt>
                <c:pt idx="3">
                  <c:v>Parówki</c:v>
                </c:pt>
                <c:pt idx="4">
                  <c:v>Kabanosy</c:v>
                </c:pt>
                <c:pt idx="5">
                  <c:v>Konserwy mięsne</c:v>
                </c:pt>
                <c:pt idx="6">
                  <c:v>Produkty mięsne lub drobiowe gotowe do spożycia po podgrzaniu</c:v>
                </c:pt>
                <c:pt idx="7">
                  <c:v>Półprodukty mięsne lub drobiowe przygotowane do gotowania, pieczenia lub na grilla</c:v>
                </c:pt>
              </c:strCache>
            </c:strRef>
          </c:cat>
          <c:val>
            <c:numRef>
              <c:f>Arkusz1!$E$2:$E$9</c:f>
              <c:numCache>
                <c:formatCode>0%</c:formatCode>
                <c:ptCount val="8"/>
                <c:pt idx="0">
                  <c:v>0.93</c:v>
                </c:pt>
                <c:pt idx="1">
                  <c:v>0.88</c:v>
                </c:pt>
                <c:pt idx="2">
                  <c:v>0.79</c:v>
                </c:pt>
                <c:pt idx="3">
                  <c:v>0.9</c:v>
                </c:pt>
                <c:pt idx="4">
                  <c:v>0.82</c:v>
                </c:pt>
                <c:pt idx="5">
                  <c:v>0.53</c:v>
                </c:pt>
                <c:pt idx="7">
                  <c:v>0.59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70C-4D1A-A22D-723FD2E821D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32219024"/>
        <c:axId val="432218240"/>
      </c:barChart>
      <c:catAx>
        <c:axId val="432219024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32218240"/>
        <c:crosses val="autoZero"/>
        <c:auto val="1"/>
        <c:lblAlgn val="ctr"/>
        <c:lblOffset val="100"/>
        <c:noMultiLvlLbl val="0"/>
      </c:catAx>
      <c:valAx>
        <c:axId val="432218240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one"/>
        <c:crossAx val="4322190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6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0.23</c:v>
                </c:pt>
                <c:pt idx="1">
                  <c:v>0.2</c:v>
                </c:pt>
                <c:pt idx="2">
                  <c:v>0.06</c:v>
                </c:pt>
                <c:pt idx="3">
                  <c:v>0.10500000000000001</c:v>
                </c:pt>
                <c:pt idx="4">
                  <c:v>0.16749999999999998</c:v>
                </c:pt>
                <c:pt idx="5">
                  <c:v>0.185</c:v>
                </c:pt>
                <c:pt idx="6">
                  <c:v>0.215</c:v>
                </c:pt>
                <c:pt idx="7">
                  <c:v>0.22750000000000001</c:v>
                </c:pt>
                <c:pt idx="8">
                  <c:v>0.1925</c:v>
                </c:pt>
                <c:pt idx="9">
                  <c:v>0.16749999999999998</c:v>
                </c:pt>
                <c:pt idx="10">
                  <c:v>0.23749999999999999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36-423A-8E26-3FB526C0103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pl-PL" sz="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0.08</c:v>
                </c:pt>
                <c:pt idx="1">
                  <c:v>0.2</c:v>
                </c:pt>
                <c:pt idx="2">
                  <c:v>0.76</c:v>
                </c:pt>
                <c:pt idx="3">
                  <c:v>0.57999999999999996</c:v>
                </c:pt>
                <c:pt idx="4">
                  <c:v>0.33</c:v>
                </c:pt>
                <c:pt idx="5">
                  <c:v>0.26</c:v>
                </c:pt>
                <c:pt idx="6">
                  <c:v>0.14000000000000001</c:v>
                </c:pt>
                <c:pt idx="7">
                  <c:v>0.09</c:v>
                </c:pt>
                <c:pt idx="8">
                  <c:v>0.23</c:v>
                </c:pt>
                <c:pt idx="9">
                  <c:v>0.33</c:v>
                </c:pt>
                <c:pt idx="10">
                  <c:v>0.05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36-423A-8E26-3FB526C0103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0.23</c:v>
                </c:pt>
                <c:pt idx="1">
                  <c:v>0.2</c:v>
                </c:pt>
                <c:pt idx="2">
                  <c:v>0.06</c:v>
                </c:pt>
                <c:pt idx="3">
                  <c:v>0.10500000000000001</c:v>
                </c:pt>
                <c:pt idx="4">
                  <c:v>0.16749999999999998</c:v>
                </c:pt>
                <c:pt idx="5">
                  <c:v>0.185</c:v>
                </c:pt>
                <c:pt idx="6">
                  <c:v>0.215</c:v>
                </c:pt>
                <c:pt idx="7">
                  <c:v>0.22750000000000001</c:v>
                </c:pt>
                <c:pt idx="8">
                  <c:v>0.1925</c:v>
                </c:pt>
                <c:pt idx="9">
                  <c:v>0.16749999999999998</c:v>
                </c:pt>
                <c:pt idx="10">
                  <c:v>0.23749999999999999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36-423A-8E26-3FB526C0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379255576"/>
        <c:axId val="379253224"/>
      </c:barChart>
      <c:catAx>
        <c:axId val="379255576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379253224"/>
        <c:crosses val="autoZero"/>
        <c:auto val="1"/>
        <c:lblAlgn val="ctr"/>
        <c:lblOffset val="100"/>
        <c:noMultiLvlLbl val="0"/>
      </c:catAx>
      <c:valAx>
        <c:axId val="379253224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3792555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l-PL" sz="800" b="1" u="none" strike="noStrike" kern="1200"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pl-PL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18E-2"/>
          <c:y val="0"/>
          <c:w val="0.97025770056353522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zazwyczaj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non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rgbClr val="4A4A4A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Arkusz1!$A$2:$A$5</c:f>
              <c:numCache>
                <c:formatCode>General</c:formatCode>
                <c:ptCount val="4"/>
              </c:numCache>
            </c:numRef>
          </c:cat>
          <c:val>
            <c:numRef>
              <c:f>Arkusz1!$B$2:$B$5</c:f>
              <c:numCache>
                <c:formatCode>0%</c:formatCode>
                <c:ptCount val="4"/>
                <c:pt idx="0">
                  <c:v>0.02</c:v>
                </c:pt>
                <c:pt idx="1">
                  <c:v>0.09</c:v>
                </c:pt>
                <c:pt idx="2">
                  <c:v>0.43</c:v>
                </c:pt>
                <c:pt idx="3">
                  <c:v>0.46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2F3-422A-ADDE-B832F48D50C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6"/>
        <c:axId val="375714448"/>
        <c:axId val="375715232"/>
      </c:barChart>
      <c:catAx>
        <c:axId val="375714448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75715232"/>
        <c:crosses val="autoZero"/>
        <c:auto val="1"/>
        <c:lblAlgn val="ctr"/>
        <c:lblOffset val="100"/>
        <c:noMultiLvlLbl val="0"/>
      </c:catAx>
      <c:valAx>
        <c:axId val="375715232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extTo"/>
        <c:crossAx val="3757144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7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0.22500000000000001</c:v>
                </c:pt>
                <c:pt idx="1">
                  <c:v>0.1875</c:v>
                </c:pt>
                <c:pt idx="2">
                  <c:v>6.25E-2</c:v>
                </c:pt>
                <c:pt idx="3">
                  <c:v>9.7500000000000003E-2</c:v>
                </c:pt>
                <c:pt idx="4">
                  <c:v>0.16250000000000001</c:v>
                </c:pt>
                <c:pt idx="5">
                  <c:v>0.185</c:v>
                </c:pt>
                <c:pt idx="6">
                  <c:v>0.2175</c:v>
                </c:pt>
                <c:pt idx="7">
                  <c:v>0.2225</c:v>
                </c:pt>
                <c:pt idx="8">
                  <c:v>0.20250000000000001</c:v>
                </c:pt>
                <c:pt idx="9">
                  <c:v>0.13250000000000001</c:v>
                </c:pt>
                <c:pt idx="10">
                  <c:v>0.2475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7E-4CFD-B330-E3852F39A0F4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9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0-849F-40CF-A404-1BC775A9E6EC}"/>
                </c:ext>
              </c:extLst>
            </c:dLbl>
            <c:dLbl>
              <c:idx val="10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849F-40CF-A404-1BC775A9E6E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0.1</c:v>
                </c:pt>
                <c:pt idx="1">
                  <c:v>0.25</c:v>
                </c:pt>
                <c:pt idx="2">
                  <c:v>0.75</c:v>
                </c:pt>
                <c:pt idx="3">
                  <c:v>0.61</c:v>
                </c:pt>
                <c:pt idx="4">
                  <c:v>0.35</c:v>
                </c:pt>
                <c:pt idx="5">
                  <c:v>0.26</c:v>
                </c:pt>
                <c:pt idx="6">
                  <c:v>0.13</c:v>
                </c:pt>
                <c:pt idx="7">
                  <c:v>0.11</c:v>
                </c:pt>
                <c:pt idx="8">
                  <c:v>0.19</c:v>
                </c:pt>
                <c:pt idx="9">
                  <c:v>0.47</c:v>
                </c:pt>
                <c:pt idx="10">
                  <c:v>0.01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7E-4CFD-B330-E3852F39A0F4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0.22500000000000001</c:v>
                </c:pt>
                <c:pt idx="1">
                  <c:v>0.1875</c:v>
                </c:pt>
                <c:pt idx="2">
                  <c:v>6.25E-2</c:v>
                </c:pt>
                <c:pt idx="3">
                  <c:v>9.7500000000000003E-2</c:v>
                </c:pt>
                <c:pt idx="4">
                  <c:v>0.16250000000000001</c:v>
                </c:pt>
                <c:pt idx="5">
                  <c:v>0.185</c:v>
                </c:pt>
                <c:pt idx="6">
                  <c:v>0.2175</c:v>
                </c:pt>
                <c:pt idx="7">
                  <c:v>0.2225</c:v>
                </c:pt>
                <c:pt idx="8">
                  <c:v>0.20250000000000001</c:v>
                </c:pt>
                <c:pt idx="9">
                  <c:v>0.13250000000000001</c:v>
                </c:pt>
                <c:pt idx="10">
                  <c:v>0.2475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7E-4CFD-B330-E3852F39A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379252440"/>
        <c:axId val="379255184"/>
      </c:barChart>
      <c:catAx>
        <c:axId val="379252440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379255184"/>
        <c:crosses val="autoZero"/>
        <c:auto val="1"/>
        <c:lblAlgn val="ctr"/>
        <c:lblOffset val="100"/>
        <c:noMultiLvlLbl val="0"/>
      </c:catAx>
      <c:valAx>
        <c:axId val="379255184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3792524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7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0.23499999999999999</c:v>
                </c:pt>
                <c:pt idx="1">
                  <c:v>0.215</c:v>
                </c:pt>
                <c:pt idx="2">
                  <c:v>6.25E-2</c:v>
                </c:pt>
                <c:pt idx="3">
                  <c:v>0.10999999999999999</c:v>
                </c:pt>
                <c:pt idx="4">
                  <c:v>0.18</c:v>
                </c:pt>
                <c:pt idx="5">
                  <c:v>0.20500000000000002</c:v>
                </c:pt>
                <c:pt idx="6">
                  <c:v>0.23</c:v>
                </c:pt>
                <c:pt idx="7">
                  <c:v>0.20500000000000002</c:v>
                </c:pt>
                <c:pt idx="8">
                  <c:v>0.21249999999999999</c:v>
                </c:pt>
                <c:pt idx="9">
                  <c:v>0.20749999999999999</c:v>
                </c:pt>
                <c:pt idx="10">
                  <c:v>0.245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36-423A-8E26-3FB526C0103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pl-PL" sz="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0.06</c:v>
                </c:pt>
                <c:pt idx="1">
                  <c:v>0.14000000000000001</c:v>
                </c:pt>
                <c:pt idx="2">
                  <c:v>0.75</c:v>
                </c:pt>
                <c:pt idx="3">
                  <c:v>0.56000000000000005</c:v>
                </c:pt>
                <c:pt idx="4">
                  <c:v>0.28000000000000003</c:v>
                </c:pt>
                <c:pt idx="5">
                  <c:v>0.18</c:v>
                </c:pt>
                <c:pt idx="6">
                  <c:v>0.08</c:v>
                </c:pt>
                <c:pt idx="7">
                  <c:v>0.18</c:v>
                </c:pt>
                <c:pt idx="8">
                  <c:v>0.15</c:v>
                </c:pt>
                <c:pt idx="9">
                  <c:v>0.17</c:v>
                </c:pt>
                <c:pt idx="10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36-423A-8E26-3FB526C0103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0.23499999999999999</c:v>
                </c:pt>
                <c:pt idx="1">
                  <c:v>0.215</c:v>
                </c:pt>
                <c:pt idx="2">
                  <c:v>6.25E-2</c:v>
                </c:pt>
                <c:pt idx="3">
                  <c:v>0.10999999999999999</c:v>
                </c:pt>
                <c:pt idx="4">
                  <c:v>0.18</c:v>
                </c:pt>
                <c:pt idx="5">
                  <c:v>0.20500000000000002</c:v>
                </c:pt>
                <c:pt idx="6">
                  <c:v>0.23</c:v>
                </c:pt>
                <c:pt idx="7">
                  <c:v>0.20500000000000002</c:v>
                </c:pt>
                <c:pt idx="8">
                  <c:v>0.21249999999999999</c:v>
                </c:pt>
                <c:pt idx="9">
                  <c:v>0.20749999999999999</c:v>
                </c:pt>
                <c:pt idx="10">
                  <c:v>0.245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36-423A-8E26-3FB526C0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7740624"/>
        <c:axId val="437747680"/>
      </c:barChart>
      <c:catAx>
        <c:axId val="437740624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7747680"/>
        <c:crosses val="autoZero"/>
        <c:auto val="1"/>
        <c:lblAlgn val="ctr"/>
        <c:lblOffset val="100"/>
        <c:noMultiLvlLbl val="0"/>
      </c:catAx>
      <c:valAx>
        <c:axId val="437747680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77406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l-PL" sz="800" b="1" u="none" strike="noStrike" kern="1200"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pl-PL"/>
    </a:p>
  </c:txPr>
  <c:externalData r:id="rId3">
    <c:autoUpdate val="0"/>
  </c:externalData>
</c:chartSpace>
</file>

<file path=ppt/charts/chart7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0.22750000000000001</c:v>
                </c:pt>
                <c:pt idx="1">
                  <c:v>0.20749999999999999</c:v>
                </c:pt>
                <c:pt idx="2">
                  <c:v>7.2500000000000009E-2</c:v>
                </c:pt>
                <c:pt idx="3">
                  <c:v>0.12</c:v>
                </c:pt>
                <c:pt idx="4">
                  <c:v>0.17499999999999999</c:v>
                </c:pt>
                <c:pt idx="5">
                  <c:v>0.20250000000000001</c:v>
                </c:pt>
                <c:pt idx="6">
                  <c:v>0.22500000000000001</c:v>
                </c:pt>
                <c:pt idx="7">
                  <c:v>0.20500000000000002</c:v>
                </c:pt>
                <c:pt idx="8">
                  <c:v>0.20250000000000001</c:v>
                </c:pt>
                <c:pt idx="9">
                  <c:v>0.21249999999999999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7E-4CFD-B330-E3852F39A0F4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0.09</c:v>
                </c:pt>
                <c:pt idx="1">
                  <c:v>0.17</c:v>
                </c:pt>
                <c:pt idx="2">
                  <c:v>0.71</c:v>
                </c:pt>
                <c:pt idx="3">
                  <c:v>0.52</c:v>
                </c:pt>
                <c:pt idx="4">
                  <c:v>0.3</c:v>
                </c:pt>
                <c:pt idx="5">
                  <c:v>0.19</c:v>
                </c:pt>
                <c:pt idx="6">
                  <c:v>0.1</c:v>
                </c:pt>
                <c:pt idx="7">
                  <c:v>0.18</c:v>
                </c:pt>
                <c:pt idx="8">
                  <c:v>0.19</c:v>
                </c:pt>
                <c:pt idx="9">
                  <c:v>0.15</c:v>
                </c:pt>
                <c:pt idx="10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7E-4CFD-B330-E3852F39A0F4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0.22750000000000001</c:v>
                </c:pt>
                <c:pt idx="1">
                  <c:v>0.20749999999999999</c:v>
                </c:pt>
                <c:pt idx="2">
                  <c:v>7.2500000000000009E-2</c:v>
                </c:pt>
                <c:pt idx="3">
                  <c:v>0.12</c:v>
                </c:pt>
                <c:pt idx="4">
                  <c:v>0.17499999999999999</c:v>
                </c:pt>
                <c:pt idx="5">
                  <c:v>0.20250000000000001</c:v>
                </c:pt>
                <c:pt idx="6">
                  <c:v>0.22500000000000001</c:v>
                </c:pt>
                <c:pt idx="7">
                  <c:v>0.20500000000000002</c:v>
                </c:pt>
                <c:pt idx="8">
                  <c:v>0.20250000000000001</c:v>
                </c:pt>
                <c:pt idx="9">
                  <c:v>0.21249999999999999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7E-4CFD-B330-E3852F39A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7741016"/>
        <c:axId val="437741800"/>
      </c:barChart>
      <c:catAx>
        <c:axId val="437741016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7741800"/>
        <c:crosses val="autoZero"/>
        <c:auto val="1"/>
        <c:lblAlgn val="ctr"/>
        <c:lblOffset val="100"/>
        <c:noMultiLvlLbl val="0"/>
      </c:catAx>
      <c:valAx>
        <c:axId val="437741800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77410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7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0.245</c:v>
                </c:pt>
                <c:pt idx="1">
                  <c:v>0.22</c:v>
                </c:pt>
                <c:pt idx="2">
                  <c:v>0.11499999999999999</c:v>
                </c:pt>
                <c:pt idx="3">
                  <c:v>0.17499999999999999</c:v>
                </c:pt>
                <c:pt idx="4">
                  <c:v>0.2175</c:v>
                </c:pt>
                <c:pt idx="5">
                  <c:v>0.23249999999999998</c:v>
                </c:pt>
                <c:pt idx="6">
                  <c:v>0.245</c:v>
                </c:pt>
                <c:pt idx="7">
                  <c:v>0.23499999999999999</c:v>
                </c:pt>
                <c:pt idx="8">
                  <c:v>0.23749999999999999</c:v>
                </c:pt>
                <c:pt idx="9">
                  <c:v>0.19750000000000001</c:v>
                </c:pt>
                <c:pt idx="10">
                  <c:v>0.2475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36-423A-8E26-3FB526C0103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pl-PL" sz="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0.02</c:v>
                </c:pt>
                <c:pt idx="1">
                  <c:v>0.12</c:v>
                </c:pt>
                <c:pt idx="2">
                  <c:v>0.54</c:v>
                </c:pt>
                <c:pt idx="3">
                  <c:v>0.3</c:v>
                </c:pt>
                <c:pt idx="4">
                  <c:v>0.13</c:v>
                </c:pt>
                <c:pt idx="5">
                  <c:v>7.0000000000000007E-2</c:v>
                </c:pt>
                <c:pt idx="6">
                  <c:v>0.02</c:v>
                </c:pt>
                <c:pt idx="7">
                  <c:v>0.06</c:v>
                </c:pt>
                <c:pt idx="8">
                  <c:v>0.05</c:v>
                </c:pt>
                <c:pt idx="9">
                  <c:v>0.21</c:v>
                </c:pt>
                <c:pt idx="10">
                  <c:v>0.01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36-423A-8E26-3FB526C0103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0.245</c:v>
                </c:pt>
                <c:pt idx="1">
                  <c:v>0.22</c:v>
                </c:pt>
                <c:pt idx="2">
                  <c:v>0.11499999999999999</c:v>
                </c:pt>
                <c:pt idx="3">
                  <c:v>0.17499999999999999</c:v>
                </c:pt>
                <c:pt idx="4">
                  <c:v>0.2175</c:v>
                </c:pt>
                <c:pt idx="5">
                  <c:v>0.23249999999999998</c:v>
                </c:pt>
                <c:pt idx="6">
                  <c:v>0.245</c:v>
                </c:pt>
                <c:pt idx="7">
                  <c:v>0.23499999999999999</c:v>
                </c:pt>
                <c:pt idx="8">
                  <c:v>0.23749999999999999</c:v>
                </c:pt>
                <c:pt idx="9">
                  <c:v>0.19750000000000001</c:v>
                </c:pt>
                <c:pt idx="10">
                  <c:v>0.2475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36-423A-8E26-3FB526C0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7753952"/>
        <c:axId val="437757872"/>
      </c:barChart>
      <c:catAx>
        <c:axId val="437753952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7757872"/>
        <c:crosses val="autoZero"/>
        <c:auto val="1"/>
        <c:lblAlgn val="ctr"/>
        <c:lblOffset val="100"/>
        <c:noMultiLvlLbl val="0"/>
      </c:catAx>
      <c:valAx>
        <c:axId val="437757872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77539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l-PL" sz="800" b="1" u="none" strike="noStrike" kern="1200"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pl-PL"/>
    </a:p>
  </c:txPr>
  <c:externalData r:id="rId3">
    <c:autoUpdate val="0"/>
  </c:externalData>
</c:chartSpace>
</file>

<file path=ppt/charts/chart7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0.24249999999999999</c:v>
                </c:pt>
                <c:pt idx="1">
                  <c:v>0.2175</c:v>
                </c:pt>
                <c:pt idx="2">
                  <c:v>0.11749999999999999</c:v>
                </c:pt>
                <c:pt idx="3">
                  <c:v>0.16499999999999998</c:v>
                </c:pt>
                <c:pt idx="4">
                  <c:v>0.21</c:v>
                </c:pt>
                <c:pt idx="5">
                  <c:v>0.22750000000000001</c:v>
                </c:pt>
                <c:pt idx="6">
                  <c:v>0.23749999999999999</c:v>
                </c:pt>
                <c:pt idx="7">
                  <c:v>0.23749999999999999</c:v>
                </c:pt>
                <c:pt idx="8">
                  <c:v>0.23</c:v>
                </c:pt>
                <c:pt idx="9">
                  <c:v>0.19500000000000001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7E-4CFD-B330-E3852F39A0F4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0.03</c:v>
                </c:pt>
                <c:pt idx="1">
                  <c:v>0.13</c:v>
                </c:pt>
                <c:pt idx="2">
                  <c:v>0.53</c:v>
                </c:pt>
                <c:pt idx="3">
                  <c:v>0.34</c:v>
                </c:pt>
                <c:pt idx="4">
                  <c:v>0.16</c:v>
                </c:pt>
                <c:pt idx="5">
                  <c:v>0.09</c:v>
                </c:pt>
                <c:pt idx="6">
                  <c:v>0.05</c:v>
                </c:pt>
                <c:pt idx="7">
                  <c:v>0.05</c:v>
                </c:pt>
                <c:pt idx="8">
                  <c:v>0.08</c:v>
                </c:pt>
                <c:pt idx="9">
                  <c:v>0.22</c:v>
                </c:pt>
                <c:pt idx="10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7E-4CFD-B330-E3852F39A0F4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0.24249999999999999</c:v>
                </c:pt>
                <c:pt idx="1">
                  <c:v>0.2175</c:v>
                </c:pt>
                <c:pt idx="2">
                  <c:v>0.11749999999999999</c:v>
                </c:pt>
                <c:pt idx="3">
                  <c:v>0.16499999999999998</c:v>
                </c:pt>
                <c:pt idx="4">
                  <c:v>0.21</c:v>
                </c:pt>
                <c:pt idx="5">
                  <c:v>0.22750000000000001</c:v>
                </c:pt>
                <c:pt idx="6">
                  <c:v>0.23749999999999999</c:v>
                </c:pt>
                <c:pt idx="7">
                  <c:v>0.23749999999999999</c:v>
                </c:pt>
                <c:pt idx="8">
                  <c:v>0.23</c:v>
                </c:pt>
                <c:pt idx="9">
                  <c:v>0.19500000000000001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7E-4CFD-B330-E3852F39A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7757088"/>
        <c:axId val="437755128"/>
      </c:barChart>
      <c:catAx>
        <c:axId val="437757088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7755128"/>
        <c:crosses val="autoZero"/>
        <c:auto val="1"/>
        <c:lblAlgn val="ctr"/>
        <c:lblOffset val="100"/>
        <c:noMultiLvlLbl val="0"/>
      </c:catAx>
      <c:valAx>
        <c:axId val="437755128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77570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7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0.21</c:v>
                </c:pt>
                <c:pt idx="1">
                  <c:v>0.19</c:v>
                </c:pt>
                <c:pt idx="2">
                  <c:v>4.5000000000000012E-2</c:v>
                </c:pt>
                <c:pt idx="3">
                  <c:v>8.249999999999999E-2</c:v>
                </c:pt>
                <c:pt idx="4">
                  <c:v>0.13750000000000001</c:v>
                </c:pt>
                <c:pt idx="5">
                  <c:v>0.16749999999999998</c:v>
                </c:pt>
                <c:pt idx="6">
                  <c:v>0.19500000000000001</c:v>
                </c:pt>
                <c:pt idx="7">
                  <c:v>0.21</c:v>
                </c:pt>
                <c:pt idx="8">
                  <c:v>0.17499999999999999</c:v>
                </c:pt>
                <c:pt idx="9">
                  <c:v>0.14250000000000002</c:v>
                </c:pt>
                <c:pt idx="10">
                  <c:v>0.245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36-423A-8E26-3FB526C0103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pl-PL" sz="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0.16</c:v>
                </c:pt>
                <c:pt idx="1">
                  <c:v>0.24</c:v>
                </c:pt>
                <c:pt idx="2">
                  <c:v>0.82</c:v>
                </c:pt>
                <c:pt idx="3">
                  <c:v>0.67</c:v>
                </c:pt>
                <c:pt idx="4">
                  <c:v>0.45</c:v>
                </c:pt>
                <c:pt idx="5">
                  <c:v>0.33</c:v>
                </c:pt>
                <c:pt idx="6">
                  <c:v>0.22</c:v>
                </c:pt>
                <c:pt idx="7">
                  <c:v>0.16</c:v>
                </c:pt>
                <c:pt idx="8">
                  <c:v>0.3</c:v>
                </c:pt>
                <c:pt idx="9">
                  <c:v>0.43</c:v>
                </c:pt>
                <c:pt idx="10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36-423A-8E26-3FB526C0103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0.21</c:v>
                </c:pt>
                <c:pt idx="1">
                  <c:v>0.19</c:v>
                </c:pt>
                <c:pt idx="2">
                  <c:v>4.5000000000000012E-2</c:v>
                </c:pt>
                <c:pt idx="3">
                  <c:v>8.249999999999999E-2</c:v>
                </c:pt>
                <c:pt idx="4">
                  <c:v>0.13750000000000001</c:v>
                </c:pt>
                <c:pt idx="5">
                  <c:v>0.16749999999999998</c:v>
                </c:pt>
                <c:pt idx="6">
                  <c:v>0.19500000000000001</c:v>
                </c:pt>
                <c:pt idx="7">
                  <c:v>0.21</c:v>
                </c:pt>
                <c:pt idx="8">
                  <c:v>0.17499999999999999</c:v>
                </c:pt>
                <c:pt idx="9">
                  <c:v>0.14250000000000002</c:v>
                </c:pt>
                <c:pt idx="10">
                  <c:v>0.245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36-423A-8E26-3FB526C0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7752384"/>
        <c:axId val="437759440"/>
      </c:barChart>
      <c:catAx>
        <c:axId val="437752384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7759440"/>
        <c:crosses val="autoZero"/>
        <c:auto val="1"/>
        <c:lblAlgn val="ctr"/>
        <c:lblOffset val="100"/>
        <c:noMultiLvlLbl val="0"/>
      </c:catAx>
      <c:valAx>
        <c:axId val="437759440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77523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l-PL" sz="800" b="1" u="none" strike="noStrike" kern="1200"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pl-PL"/>
    </a:p>
  </c:txPr>
  <c:externalData r:id="rId3">
    <c:autoUpdate val="0"/>
  </c:externalData>
</c:chartSpace>
</file>

<file path=ppt/charts/chart7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0.21</c:v>
                </c:pt>
                <c:pt idx="1">
                  <c:v>0.1925</c:v>
                </c:pt>
                <c:pt idx="2">
                  <c:v>6.5000000000000002E-2</c:v>
                </c:pt>
                <c:pt idx="3">
                  <c:v>8.7499999999999994E-2</c:v>
                </c:pt>
                <c:pt idx="4">
                  <c:v>0.14500000000000002</c:v>
                </c:pt>
                <c:pt idx="5">
                  <c:v>0.17749999999999999</c:v>
                </c:pt>
                <c:pt idx="6">
                  <c:v>0.19500000000000001</c:v>
                </c:pt>
                <c:pt idx="7">
                  <c:v>0.21249999999999999</c:v>
                </c:pt>
                <c:pt idx="8">
                  <c:v>0.18</c:v>
                </c:pt>
                <c:pt idx="9">
                  <c:v>0.1525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7E-4CFD-B330-E3852F39A0F4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0.16</c:v>
                </c:pt>
                <c:pt idx="1">
                  <c:v>0.23</c:v>
                </c:pt>
                <c:pt idx="2">
                  <c:v>0.74</c:v>
                </c:pt>
                <c:pt idx="3">
                  <c:v>0.65</c:v>
                </c:pt>
                <c:pt idx="4">
                  <c:v>0.42</c:v>
                </c:pt>
                <c:pt idx="5">
                  <c:v>0.28999999999999998</c:v>
                </c:pt>
                <c:pt idx="6">
                  <c:v>0.22</c:v>
                </c:pt>
                <c:pt idx="7">
                  <c:v>0.15</c:v>
                </c:pt>
                <c:pt idx="8">
                  <c:v>0.28000000000000003</c:v>
                </c:pt>
                <c:pt idx="9">
                  <c:v>0.39</c:v>
                </c:pt>
                <c:pt idx="10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7E-4CFD-B330-E3852F39A0F4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0.21</c:v>
                </c:pt>
                <c:pt idx="1">
                  <c:v>0.1925</c:v>
                </c:pt>
                <c:pt idx="2">
                  <c:v>6.5000000000000002E-2</c:v>
                </c:pt>
                <c:pt idx="3">
                  <c:v>8.7499999999999994E-2</c:v>
                </c:pt>
                <c:pt idx="4">
                  <c:v>0.14500000000000002</c:v>
                </c:pt>
                <c:pt idx="5">
                  <c:v>0.17749999999999999</c:v>
                </c:pt>
                <c:pt idx="6">
                  <c:v>0.19500000000000001</c:v>
                </c:pt>
                <c:pt idx="7">
                  <c:v>0.21249999999999999</c:v>
                </c:pt>
                <c:pt idx="8">
                  <c:v>0.18</c:v>
                </c:pt>
                <c:pt idx="9">
                  <c:v>0.1525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7E-4CFD-B330-E3852F39A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7752776"/>
        <c:axId val="437755912"/>
      </c:barChart>
      <c:catAx>
        <c:axId val="437752776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7755912"/>
        <c:crosses val="autoZero"/>
        <c:auto val="1"/>
        <c:lblAlgn val="ctr"/>
        <c:lblOffset val="100"/>
        <c:noMultiLvlLbl val="0"/>
      </c:catAx>
      <c:valAx>
        <c:axId val="437755912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77527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7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0.2225</c:v>
                </c:pt>
                <c:pt idx="1">
                  <c:v>0.1825</c:v>
                </c:pt>
                <c:pt idx="2">
                  <c:v>7.2500000000000009E-2</c:v>
                </c:pt>
                <c:pt idx="3">
                  <c:v>0.11749999999999999</c:v>
                </c:pt>
                <c:pt idx="4">
                  <c:v>0.19750000000000001</c:v>
                </c:pt>
                <c:pt idx="5">
                  <c:v>0.215</c:v>
                </c:pt>
                <c:pt idx="6">
                  <c:v>0.22500000000000001</c:v>
                </c:pt>
                <c:pt idx="7">
                  <c:v>0.22750000000000001</c:v>
                </c:pt>
                <c:pt idx="8">
                  <c:v>0.2175</c:v>
                </c:pt>
                <c:pt idx="9">
                  <c:v>0.14750000000000002</c:v>
                </c:pt>
                <c:pt idx="10">
                  <c:v>0.245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36-423A-8E26-3FB526C0103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pl-PL" sz="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0.11</c:v>
                </c:pt>
                <c:pt idx="1">
                  <c:v>0.27</c:v>
                </c:pt>
                <c:pt idx="2">
                  <c:v>0.71</c:v>
                </c:pt>
                <c:pt idx="3">
                  <c:v>0.53</c:v>
                </c:pt>
                <c:pt idx="4">
                  <c:v>0.21</c:v>
                </c:pt>
                <c:pt idx="5">
                  <c:v>0.14000000000000001</c:v>
                </c:pt>
                <c:pt idx="6">
                  <c:v>0.1</c:v>
                </c:pt>
                <c:pt idx="7">
                  <c:v>0.09</c:v>
                </c:pt>
                <c:pt idx="8">
                  <c:v>0.13</c:v>
                </c:pt>
                <c:pt idx="9">
                  <c:v>0.41</c:v>
                </c:pt>
                <c:pt idx="10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36-423A-8E26-3FB526C0103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0.2225</c:v>
                </c:pt>
                <c:pt idx="1">
                  <c:v>0.1825</c:v>
                </c:pt>
                <c:pt idx="2">
                  <c:v>7.2500000000000009E-2</c:v>
                </c:pt>
                <c:pt idx="3">
                  <c:v>0.11749999999999999</c:v>
                </c:pt>
                <c:pt idx="4">
                  <c:v>0.19750000000000001</c:v>
                </c:pt>
                <c:pt idx="5">
                  <c:v>0.215</c:v>
                </c:pt>
                <c:pt idx="6">
                  <c:v>0.22500000000000001</c:v>
                </c:pt>
                <c:pt idx="7">
                  <c:v>0.22750000000000001</c:v>
                </c:pt>
                <c:pt idx="8">
                  <c:v>0.2175</c:v>
                </c:pt>
                <c:pt idx="9">
                  <c:v>0.14750000000000002</c:v>
                </c:pt>
                <c:pt idx="10">
                  <c:v>0.245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36-423A-8E26-3FB526C0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7753560"/>
        <c:axId val="437756304"/>
      </c:barChart>
      <c:catAx>
        <c:axId val="437753560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7756304"/>
        <c:crosses val="autoZero"/>
        <c:auto val="1"/>
        <c:lblAlgn val="ctr"/>
        <c:lblOffset val="100"/>
        <c:noMultiLvlLbl val="0"/>
      </c:catAx>
      <c:valAx>
        <c:axId val="437756304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77535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l-PL" sz="800" b="1" u="none" strike="noStrike" kern="1200"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pl-PL"/>
    </a:p>
  </c:txPr>
  <c:externalData r:id="rId3">
    <c:autoUpdate val="0"/>
  </c:externalData>
</c:chartSpace>
</file>

<file path=ppt/charts/chart7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0.23249999999999998</c:v>
                </c:pt>
                <c:pt idx="1">
                  <c:v>0.1925</c:v>
                </c:pt>
                <c:pt idx="2">
                  <c:v>0.1</c:v>
                </c:pt>
                <c:pt idx="3">
                  <c:v>0.15</c:v>
                </c:pt>
                <c:pt idx="4">
                  <c:v>0.20500000000000002</c:v>
                </c:pt>
                <c:pt idx="5">
                  <c:v>0.23</c:v>
                </c:pt>
                <c:pt idx="6">
                  <c:v>0.24</c:v>
                </c:pt>
                <c:pt idx="7">
                  <c:v>0.23</c:v>
                </c:pt>
                <c:pt idx="8">
                  <c:v>0.23499999999999999</c:v>
                </c:pt>
                <c:pt idx="9">
                  <c:v>0.16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7E-4CFD-B330-E3852F39A0F4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2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0-4DB7-4B4C-91D5-6BCDE82BE491}"/>
                </c:ext>
              </c:extLst>
            </c:dLbl>
            <c:dLbl>
              <c:idx val="3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4DB7-4B4C-91D5-6BCDE82BE491}"/>
                </c:ext>
              </c:extLst>
            </c:dLbl>
            <c:dLbl>
              <c:idx val="5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2-4DB7-4B4C-91D5-6BCDE82BE491}"/>
                </c:ext>
              </c:extLst>
            </c:dLbl>
            <c:dLbl>
              <c:idx val="6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3-4DB7-4B4C-91D5-6BCDE82BE491}"/>
                </c:ext>
              </c:extLst>
            </c:dLbl>
            <c:dLbl>
              <c:idx val="8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4-4DB7-4B4C-91D5-6BCDE82BE49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7.0000000000000007E-2</c:v>
                </c:pt>
                <c:pt idx="1">
                  <c:v>0.23</c:v>
                </c:pt>
                <c:pt idx="2">
                  <c:v>0.6</c:v>
                </c:pt>
                <c:pt idx="3">
                  <c:v>0.4</c:v>
                </c:pt>
                <c:pt idx="4">
                  <c:v>0.18</c:v>
                </c:pt>
                <c:pt idx="5">
                  <c:v>0.08</c:v>
                </c:pt>
                <c:pt idx="6">
                  <c:v>0.04</c:v>
                </c:pt>
                <c:pt idx="7">
                  <c:v>0.08</c:v>
                </c:pt>
                <c:pt idx="8">
                  <c:v>0.06</c:v>
                </c:pt>
                <c:pt idx="9">
                  <c:v>0.36</c:v>
                </c:pt>
                <c:pt idx="10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7E-4CFD-B330-E3852F39A0F4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0.23249999999999998</c:v>
                </c:pt>
                <c:pt idx="1">
                  <c:v>0.1925</c:v>
                </c:pt>
                <c:pt idx="2">
                  <c:v>0.1</c:v>
                </c:pt>
                <c:pt idx="3">
                  <c:v>0.15</c:v>
                </c:pt>
                <c:pt idx="4">
                  <c:v>0.20500000000000002</c:v>
                </c:pt>
                <c:pt idx="5">
                  <c:v>0.23</c:v>
                </c:pt>
                <c:pt idx="6">
                  <c:v>0.24</c:v>
                </c:pt>
                <c:pt idx="7">
                  <c:v>0.23</c:v>
                </c:pt>
                <c:pt idx="8">
                  <c:v>0.23499999999999999</c:v>
                </c:pt>
                <c:pt idx="9">
                  <c:v>0.16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7E-4CFD-B330-E3852F39A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7756696"/>
        <c:axId val="437733568"/>
      </c:barChart>
      <c:catAx>
        <c:axId val="437756696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7733568"/>
        <c:crosses val="autoZero"/>
        <c:auto val="1"/>
        <c:lblAlgn val="ctr"/>
        <c:lblOffset val="100"/>
        <c:noMultiLvlLbl val="0"/>
      </c:catAx>
      <c:valAx>
        <c:axId val="437733568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77566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7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0.16749999999999998</c:v>
                </c:pt>
                <c:pt idx="1">
                  <c:v>0.13750000000000001</c:v>
                </c:pt>
                <c:pt idx="2">
                  <c:v>4.250000000000001E-2</c:v>
                </c:pt>
                <c:pt idx="3">
                  <c:v>7.0000000000000007E-2</c:v>
                </c:pt>
                <c:pt idx="4">
                  <c:v>0.11499999999999999</c:v>
                </c:pt>
                <c:pt idx="5">
                  <c:v>0.155</c:v>
                </c:pt>
                <c:pt idx="6">
                  <c:v>0.16499999999999998</c:v>
                </c:pt>
                <c:pt idx="7">
                  <c:v>0.2175</c:v>
                </c:pt>
                <c:pt idx="8">
                  <c:v>0.1575</c:v>
                </c:pt>
                <c:pt idx="9">
                  <c:v>0.1575</c:v>
                </c:pt>
                <c:pt idx="10">
                  <c:v>0.24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36-423A-8E26-3FB526C0103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pl-PL" sz="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0.33</c:v>
                </c:pt>
                <c:pt idx="1">
                  <c:v>0.45</c:v>
                </c:pt>
                <c:pt idx="2">
                  <c:v>0.83</c:v>
                </c:pt>
                <c:pt idx="3">
                  <c:v>0.72</c:v>
                </c:pt>
                <c:pt idx="4">
                  <c:v>0.54</c:v>
                </c:pt>
                <c:pt idx="5">
                  <c:v>0.38</c:v>
                </c:pt>
                <c:pt idx="6">
                  <c:v>0.34</c:v>
                </c:pt>
                <c:pt idx="7">
                  <c:v>0.13</c:v>
                </c:pt>
                <c:pt idx="8">
                  <c:v>0.37</c:v>
                </c:pt>
                <c:pt idx="9">
                  <c:v>0.37</c:v>
                </c:pt>
                <c:pt idx="10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36-423A-8E26-3FB526C0103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0.16749999999999998</c:v>
                </c:pt>
                <c:pt idx="1">
                  <c:v>0.13750000000000001</c:v>
                </c:pt>
                <c:pt idx="2">
                  <c:v>4.250000000000001E-2</c:v>
                </c:pt>
                <c:pt idx="3">
                  <c:v>7.0000000000000007E-2</c:v>
                </c:pt>
                <c:pt idx="4">
                  <c:v>0.11499999999999999</c:v>
                </c:pt>
                <c:pt idx="5">
                  <c:v>0.155</c:v>
                </c:pt>
                <c:pt idx="6">
                  <c:v>0.16499999999999998</c:v>
                </c:pt>
                <c:pt idx="7">
                  <c:v>0.2175</c:v>
                </c:pt>
                <c:pt idx="8">
                  <c:v>0.1575</c:v>
                </c:pt>
                <c:pt idx="9">
                  <c:v>0.1575</c:v>
                </c:pt>
                <c:pt idx="10">
                  <c:v>0.24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36-423A-8E26-3FB526C0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7738272"/>
        <c:axId val="437734744"/>
      </c:barChart>
      <c:catAx>
        <c:axId val="437738272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7734744"/>
        <c:crosses val="autoZero"/>
        <c:auto val="1"/>
        <c:lblAlgn val="ctr"/>
        <c:lblOffset val="100"/>
        <c:noMultiLvlLbl val="0"/>
      </c:catAx>
      <c:valAx>
        <c:axId val="437734744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77382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l-PL" sz="800" b="1" u="none" strike="noStrike" kern="1200"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pl-PL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18E-2"/>
          <c:y val="0"/>
          <c:w val="0.97025770056353522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zazwyczaj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non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rgbClr val="4A4A4A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Arkusz1!$A$2:$A$8</c:f>
              <c:numCache>
                <c:formatCode>General</c:formatCode>
                <c:ptCount val="7"/>
              </c:numCache>
            </c:numRef>
          </c:cat>
          <c:val>
            <c:numRef>
              <c:f>Arkusz1!$B$2:$B$8</c:f>
              <c:numCache>
                <c:formatCode>0%</c:formatCode>
                <c:ptCount val="7"/>
                <c:pt idx="0">
                  <c:v>0.04</c:v>
                </c:pt>
                <c:pt idx="1">
                  <c:v>0.1</c:v>
                </c:pt>
                <c:pt idx="2">
                  <c:v>0.13</c:v>
                </c:pt>
                <c:pt idx="3">
                  <c:v>0.15</c:v>
                </c:pt>
                <c:pt idx="4">
                  <c:v>0.11</c:v>
                </c:pt>
                <c:pt idx="5">
                  <c:v>0.28999999999999998</c:v>
                </c:pt>
                <c:pt idx="6">
                  <c:v>0.17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FF1-49D9-B1B8-8B1CF7955FD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6"/>
        <c:axId val="375716408"/>
        <c:axId val="376972872"/>
      </c:barChart>
      <c:catAx>
        <c:axId val="375716408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76972872"/>
        <c:crosses val="autoZero"/>
        <c:auto val="1"/>
        <c:lblAlgn val="ctr"/>
        <c:lblOffset val="100"/>
        <c:noMultiLvlLbl val="0"/>
      </c:catAx>
      <c:valAx>
        <c:axId val="376972872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extTo"/>
        <c:crossAx val="3757164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8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0.16999999999999998</c:v>
                </c:pt>
                <c:pt idx="1">
                  <c:v>0.14250000000000002</c:v>
                </c:pt>
                <c:pt idx="2">
                  <c:v>4.9999999999999989E-2</c:v>
                </c:pt>
                <c:pt idx="3">
                  <c:v>7.7500000000000013E-2</c:v>
                </c:pt>
                <c:pt idx="4">
                  <c:v>0.12</c:v>
                </c:pt>
                <c:pt idx="5">
                  <c:v>0.1525</c:v>
                </c:pt>
                <c:pt idx="6">
                  <c:v>0.16999999999999998</c:v>
                </c:pt>
                <c:pt idx="7">
                  <c:v>0.2225</c:v>
                </c:pt>
                <c:pt idx="8">
                  <c:v>0.1575</c:v>
                </c:pt>
                <c:pt idx="9">
                  <c:v>0.16</c:v>
                </c:pt>
                <c:pt idx="10">
                  <c:v>0.23749999999999999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7E-4CFD-B330-E3852F39A0F4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0.32</c:v>
                </c:pt>
                <c:pt idx="1">
                  <c:v>0.43</c:v>
                </c:pt>
                <c:pt idx="2">
                  <c:v>0.8</c:v>
                </c:pt>
                <c:pt idx="3">
                  <c:v>0.69</c:v>
                </c:pt>
                <c:pt idx="4">
                  <c:v>0.52</c:v>
                </c:pt>
                <c:pt idx="5">
                  <c:v>0.39</c:v>
                </c:pt>
                <c:pt idx="6">
                  <c:v>0.32</c:v>
                </c:pt>
                <c:pt idx="7">
                  <c:v>0.11</c:v>
                </c:pt>
                <c:pt idx="8">
                  <c:v>0.37</c:v>
                </c:pt>
                <c:pt idx="9">
                  <c:v>0.36</c:v>
                </c:pt>
                <c:pt idx="10">
                  <c:v>0.05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7E-4CFD-B330-E3852F39A0F4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0.16999999999999998</c:v>
                </c:pt>
                <c:pt idx="1">
                  <c:v>0.14250000000000002</c:v>
                </c:pt>
                <c:pt idx="2">
                  <c:v>4.9999999999999989E-2</c:v>
                </c:pt>
                <c:pt idx="3">
                  <c:v>7.7500000000000013E-2</c:v>
                </c:pt>
                <c:pt idx="4">
                  <c:v>0.12</c:v>
                </c:pt>
                <c:pt idx="5">
                  <c:v>0.1525</c:v>
                </c:pt>
                <c:pt idx="6">
                  <c:v>0.16999999999999998</c:v>
                </c:pt>
                <c:pt idx="7">
                  <c:v>0.2225</c:v>
                </c:pt>
                <c:pt idx="8">
                  <c:v>0.1575</c:v>
                </c:pt>
                <c:pt idx="9">
                  <c:v>0.16</c:v>
                </c:pt>
                <c:pt idx="10">
                  <c:v>0.23749999999999999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7E-4CFD-B330-E3852F39A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7730824"/>
        <c:axId val="437732784"/>
      </c:barChart>
      <c:catAx>
        <c:axId val="437730824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7732784"/>
        <c:crosses val="autoZero"/>
        <c:auto val="1"/>
        <c:lblAlgn val="ctr"/>
        <c:lblOffset val="100"/>
        <c:noMultiLvlLbl val="0"/>
      </c:catAx>
      <c:valAx>
        <c:axId val="437732784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77308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8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36-423A-8E26-3FB526C0103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pl-PL" sz="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General</c:formatCode>
                <c:ptCount val="1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36-423A-8E26-3FB526C0103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36-423A-8E26-3FB526C0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7730040"/>
        <c:axId val="437728080"/>
      </c:barChart>
      <c:catAx>
        <c:axId val="437730040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7728080"/>
        <c:crosses val="autoZero"/>
        <c:auto val="1"/>
        <c:lblAlgn val="ctr"/>
        <c:lblOffset val="100"/>
        <c:noMultiLvlLbl val="0"/>
      </c:catAx>
      <c:valAx>
        <c:axId val="437728080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77300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l-PL" sz="800" b="1" u="none" strike="noStrike" kern="1200"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pl-PL"/>
    </a:p>
  </c:txPr>
  <c:externalData r:id="rId3">
    <c:autoUpdate val="0"/>
  </c:externalData>
</c:chartSpace>
</file>

<file path=ppt/charts/chart8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7E-4CFD-B330-E3852F39A0F4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7E-4CFD-B330-E3852F39A0F4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7E-4CFD-B330-E3852F39A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7732392"/>
        <c:axId val="437730432"/>
      </c:barChart>
      <c:catAx>
        <c:axId val="437732392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7730432"/>
        <c:crosses val="autoZero"/>
        <c:auto val="1"/>
        <c:lblAlgn val="ctr"/>
        <c:lblOffset val="100"/>
        <c:noMultiLvlLbl val="0"/>
      </c:catAx>
      <c:valAx>
        <c:axId val="437730432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77323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8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0.2175</c:v>
                </c:pt>
                <c:pt idx="1">
                  <c:v>0.16250000000000001</c:v>
                </c:pt>
                <c:pt idx="2">
                  <c:v>4.5000000000000012E-2</c:v>
                </c:pt>
                <c:pt idx="3">
                  <c:v>8.4999999999999992E-2</c:v>
                </c:pt>
                <c:pt idx="4">
                  <c:v>0.16749999999999998</c:v>
                </c:pt>
                <c:pt idx="5">
                  <c:v>0.19</c:v>
                </c:pt>
                <c:pt idx="6">
                  <c:v>0.21249999999999999</c:v>
                </c:pt>
                <c:pt idx="7">
                  <c:v>0.22750000000000001</c:v>
                </c:pt>
                <c:pt idx="8">
                  <c:v>0.19500000000000001</c:v>
                </c:pt>
                <c:pt idx="9">
                  <c:v>0.21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36-423A-8E26-3FB526C0103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pl-PL" sz="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0.13</c:v>
                </c:pt>
                <c:pt idx="1">
                  <c:v>0.35</c:v>
                </c:pt>
                <c:pt idx="2">
                  <c:v>0.82</c:v>
                </c:pt>
                <c:pt idx="3">
                  <c:v>0.66</c:v>
                </c:pt>
                <c:pt idx="4">
                  <c:v>0.33</c:v>
                </c:pt>
                <c:pt idx="5">
                  <c:v>0.24</c:v>
                </c:pt>
                <c:pt idx="6">
                  <c:v>0.15</c:v>
                </c:pt>
                <c:pt idx="7">
                  <c:v>0.09</c:v>
                </c:pt>
                <c:pt idx="8">
                  <c:v>0.22</c:v>
                </c:pt>
                <c:pt idx="9">
                  <c:v>0.16</c:v>
                </c:pt>
                <c:pt idx="10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36-423A-8E26-3FB526C0103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0.2175</c:v>
                </c:pt>
                <c:pt idx="1">
                  <c:v>0.16250000000000001</c:v>
                </c:pt>
                <c:pt idx="2">
                  <c:v>4.5000000000000012E-2</c:v>
                </c:pt>
                <c:pt idx="3">
                  <c:v>8.4999999999999992E-2</c:v>
                </c:pt>
                <c:pt idx="4">
                  <c:v>0.16749999999999998</c:v>
                </c:pt>
                <c:pt idx="5">
                  <c:v>0.19</c:v>
                </c:pt>
                <c:pt idx="6">
                  <c:v>0.21249999999999999</c:v>
                </c:pt>
                <c:pt idx="7">
                  <c:v>0.22750000000000001</c:v>
                </c:pt>
                <c:pt idx="8">
                  <c:v>0.19500000000000001</c:v>
                </c:pt>
                <c:pt idx="9">
                  <c:v>0.21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36-423A-8E26-3FB526C0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7728472"/>
        <c:axId val="437733176"/>
      </c:barChart>
      <c:catAx>
        <c:axId val="437728472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7733176"/>
        <c:crosses val="autoZero"/>
        <c:auto val="1"/>
        <c:lblAlgn val="ctr"/>
        <c:lblOffset val="100"/>
        <c:noMultiLvlLbl val="0"/>
      </c:catAx>
      <c:valAx>
        <c:axId val="437733176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77284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l-PL" sz="800" b="1" u="none" strike="noStrike" kern="1200"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pl-PL"/>
    </a:p>
  </c:txPr>
  <c:externalData r:id="rId3">
    <c:autoUpdate val="0"/>
  </c:externalData>
</c:chartSpace>
</file>

<file path=ppt/charts/chart8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0.22500000000000001</c:v>
                </c:pt>
                <c:pt idx="1">
                  <c:v>0.1925</c:v>
                </c:pt>
                <c:pt idx="2">
                  <c:v>6.5000000000000002E-2</c:v>
                </c:pt>
                <c:pt idx="3">
                  <c:v>0.1</c:v>
                </c:pt>
                <c:pt idx="4">
                  <c:v>0.16999999999999998</c:v>
                </c:pt>
                <c:pt idx="5">
                  <c:v>0.19500000000000001</c:v>
                </c:pt>
                <c:pt idx="6">
                  <c:v>0.20749999999999999</c:v>
                </c:pt>
                <c:pt idx="7">
                  <c:v>0.23</c:v>
                </c:pt>
                <c:pt idx="8">
                  <c:v>0.19750000000000001</c:v>
                </c:pt>
                <c:pt idx="9">
                  <c:v>0.215</c:v>
                </c:pt>
                <c:pt idx="10">
                  <c:v>0.24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7E-4CFD-B330-E3852F39A0F4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1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0-188B-4DBA-BC8F-725FBA31E61D}"/>
                </c:ext>
              </c:extLst>
            </c:dLbl>
            <c:dLbl>
              <c:idx val="2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188B-4DBA-BC8F-725FBA31E61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0.1</c:v>
                </c:pt>
                <c:pt idx="1">
                  <c:v>0.23</c:v>
                </c:pt>
                <c:pt idx="2">
                  <c:v>0.74</c:v>
                </c:pt>
                <c:pt idx="3">
                  <c:v>0.6</c:v>
                </c:pt>
                <c:pt idx="4">
                  <c:v>0.32</c:v>
                </c:pt>
                <c:pt idx="5">
                  <c:v>0.22</c:v>
                </c:pt>
                <c:pt idx="6">
                  <c:v>0.17</c:v>
                </c:pt>
                <c:pt idx="7">
                  <c:v>0.08</c:v>
                </c:pt>
                <c:pt idx="8">
                  <c:v>0.21</c:v>
                </c:pt>
                <c:pt idx="9">
                  <c:v>0.14000000000000001</c:v>
                </c:pt>
                <c:pt idx="10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7E-4CFD-B330-E3852F39A0F4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0.22500000000000001</c:v>
                </c:pt>
                <c:pt idx="1">
                  <c:v>0.1925</c:v>
                </c:pt>
                <c:pt idx="2">
                  <c:v>6.5000000000000002E-2</c:v>
                </c:pt>
                <c:pt idx="3">
                  <c:v>0.1</c:v>
                </c:pt>
                <c:pt idx="4">
                  <c:v>0.16999999999999998</c:v>
                </c:pt>
                <c:pt idx="5">
                  <c:v>0.19500000000000001</c:v>
                </c:pt>
                <c:pt idx="6">
                  <c:v>0.20749999999999999</c:v>
                </c:pt>
                <c:pt idx="7">
                  <c:v>0.23</c:v>
                </c:pt>
                <c:pt idx="8">
                  <c:v>0.19750000000000001</c:v>
                </c:pt>
                <c:pt idx="9">
                  <c:v>0.215</c:v>
                </c:pt>
                <c:pt idx="10">
                  <c:v>0.24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7E-4CFD-B330-E3852F39A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7732000"/>
        <c:axId val="437735136"/>
      </c:barChart>
      <c:catAx>
        <c:axId val="437732000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7735136"/>
        <c:crosses val="autoZero"/>
        <c:auto val="1"/>
        <c:lblAlgn val="ctr"/>
        <c:lblOffset val="100"/>
        <c:noMultiLvlLbl val="0"/>
      </c:catAx>
      <c:valAx>
        <c:axId val="437735136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77320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8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0.215</c:v>
                </c:pt>
                <c:pt idx="1">
                  <c:v>0.1825</c:v>
                </c:pt>
                <c:pt idx="2">
                  <c:v>7.5000000000000011E-2</c:v>
                </c:pt>
                <c:pt idx="3">
                  <c:v>0.125</c:v>
                </c:pt>
                <c:pt idx="4">
                  <c:v>0.19</c:v>
                </c:pt>
                <c:pt idx="5">
                  <c:v>0.20749999999999999</c:v>
                </c:pt>
                <c:pt idx="6">
                  <c:v>0.2225</c:v>
                </c:pt>
                <c:pt idx="7">
                  <c:v>0.23249999999999998</c:v>
                </c:pt>
                <c:pt idx="8">
                  <c:v>0.21249999999999999</c:v>
                </c:pt>
                <c:pt idx="9">
                  <c:v>0.1825</c:v>
                </c:pt>
                <c:pt idx="10">
                  <c:v>0.23499999999999999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36-423A-8E26-3FB526C0103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pl-PL" sz="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0.14000000000000001</c:v>
                </c:pt>
                <c:pt idx="1">
                  <c:v>0.27</c:v>
                </c:pt>
                <c:pt idx="2">
                  <c:v>0.7</c:v>
                </c:pt>
                <c:pt idx="3">
                  <c:v>0.5</c:v>
                </c:pt>
                <c:pt idx="4">
                  <c:v>0.24</c:v>
                </c:pt>
                <c:pt idx="5">
                  <c:v>0.17</c:v>
                </c:pt>
                <c:pt idx="6">
                  <c:v>0.11</c:v>
                </c:pt>
                <c:pt idx="7">
                  <c:v>7.0000000000000007E-2</c:v>
                </c:pt>
                <c:pt idx="8">
                  <c:v>0.15</c:v>
                </c:pt>
                <c:pt idx="9">
                  <c:v>0.27</c:v>
                </c:pt>
                <c:pt idx="10">
                  <c:v>0.06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36-423A-8E26-3FB526C0103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0.215</c:v>
                </c:pt>
                <c:pt idx="1">
                  <c:v>0.1825</c:v>
                </c:pt>
                <c:pt idx="2">
                  <c:v>7.5000000000000011E-2</c:v>
                </c:pt>
                <c:pt idx="3">
                  <c:v>0.125</c:v>
                </c:pt>
                <c:pt idx="4">
                  <c:v>0.19</c:v>
                </c:pt>
                <c:pt idx="5">
                  <c:v>0.20749999999999999</c:v>
                </c:pt>
                <c:pt idx="6">
                  <c:v>0.2225</c:v>
                </c:pt>
                <c:pt idx="7">
                  <c:v>0.23249999999999998</c:v>
                </c:pt>
                <c:pt idx="8">
                  <c:v>0.21249999999999999</c:v>
                </c:pt>
                <c:pt idx="9">
                  <c:v>0.1825</c:v>
                </c:pt>
                <c:pt idx="10">
                  <c:v>0.23499999999999999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36-423A-8E26-3FB526C0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7734352"/>
        <c:axId val="437736312"/>
      </c:barChart>
      <c:catAx>
        <c:axId val="437734352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7736312"/>
        <c:crosses val="autoZero"/>
        <c:auto val="1"/>
        <c:lblAlgn val="ctr"/>
        <c:lblOffset val="100"/>
        <c:noMultiLvlLbl val="0"/>
      </c:catAx>
      <c:valAx>
        <c:axId val="437736312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77343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l-PL" sz="800" b="1" u="none" strike="noStrike" kern="1200"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pl-PL"/>
    </a:p>
  </c:txPr>
  <c:externalData r:id="rId3">
    <c:autoUpdate val="0"/>
  </c:externalData>
</c:chartSpace>
</file>

<file path=ppt/charts/chart8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0.22</c:v>
                </c:pt>
                <c:pt idx="1">
                  <c:v>0.17749999999999999</c:v>
                </c:pt>
                <c:pt idx="2">
                  <c:v>6.7500000000000004E-2</c:v>
                </c:pt>
                <c:pt idx="3">
                  <c:v>0.11499999999999999</c:v>
                </c:pt>
                <c:pt idx="4">
                  <c:v>0.17249999999999999</c:v>
                </c:pt>
                <c:pt idx="5">
                  <c:v>0.20250000000000001</c:v>
                </c:pt>
                <c:pt idx="6">
                  <c:v>0.22500000000000001</c:v>
                </c:pt>
                <c:pt idx="7">
                  <c:v>0.23249999999999998</c:v>
                </c:pt>
                <c:pt idx="8">
                  <c:v>0.2175</c:v>
                </c:pt>
                <c:pt idx="9">
                  <c:v>0.1575</c:v>
                </c:pt>
                <c:pt idx="10">
                  <c:v>0.245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7E-4CFD-B330-E3852F39A0F4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9"/>
              <c:spPr>
                <a:noFill/>
                <a:ln w="25400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0-0A82-4745-A5F2-AE3F57D61733}"/>
                </c:ext>
              </c:extLst>
            </c:dLbl>
            <c:dLbl>
              <c:idx val="10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0A82-4745-A5F2-AE3F57D6173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0.12</c:v>
                </c:pt>
                <c:pt idx="1">
                  <c:v>0.28999999999999998</c:v>
                </c:pt>
                <c:pt idx="2">
                  <c:v>0.73</c:v>
                </c:pt>
                <c:pt idx="3">
                  <c:v>0.54</c:v>
                </c:pt>
                <c:pt idx="4">
                  <c:v>0.31</c:v>
                </c:pt>
                <c:pt idx="5">
                  <c:v>0.19</c:v>
                </c:pt>
                <c:pt idx="6">
                  <c:v>0.1</c:v>
                </c:pt>
                <c:pt idx="7">
                  <c:v>7.0000000000000007E-2</c:v>
                </c:pt>
                <c:pt idx="8">
                  <c:v>0.13</c:v>
                </c:pt>
                <c:pt idx="9">
                  <c:v>0.37</c:v>
                </c:pt>
                <c:pt idx="10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7E-4CFD-B330-E3852F39A0F4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0.22</c:v>
                </c:pt>
                <c:pt idx="1">
                  <c:v>0.17749999999999999</c:v>
                </c:pt>
                <c:pt idx="2">
                  <c:v>6.7500000000000004E-2</c:v>
                </c:pt>
                <c:pt idx="3">
                  <c:v>0.11499999999999999</c:v>
                </c:pt>
                <c:pt idx="4">
                  <c:v>0.17249999999999999</c:v>
                </c:pt>
                <c:pt idx="5">
                  <c:v>0.20250000000000001</c:v>
                </c:pt>
                <c:pt idx="6">
                  <c:v>0.22500000000000001</c:v>
                </c:pt>
                <c:pt idx="7">
                  <c:v>0.23249999999999998</c:v>
                </c:pt>
                <c:pt idx="8">
                  <c:v>0.2175</c:v>
                </c:pt>
                <c:pt idx="9">
                  <c:v>0.1575</c:v>
                </c:pt>
                <c:pt idx="10">
                  <c:v>0.245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7E-4CFD-B330-E3852F39A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7739448"/>
        <c:axId val="437728864"/>
      </c:barChart>
      <c:catAx>
        <c:axId val="437739448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7728864"/>
        <c:crosses val="autoZero"/>
        <c:auto val="1"/>
        <c:lblAlgn val="ctr"/>
        <c:lblOffset val="100"/>
        <c:noMultiLvlLbl val="0"/>
      </c:catAx>
      <c:valAx>
        <c:axId val="437728864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77394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8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0.2175</c:v>
                </c:pt>
                <c:pt idx="1">
                  <c:v>0.19500000000000001</c:v>
                </c:pt>
                <c:pt idx="2">
                  <c:v>6.7500000000000004E-2</c:v>
                </c:pt>
                <c:pt idx="3">
                  <c:v>0.11499999999999999</c:v>
                </c:pt>
                <c:pt idx="4">
                  <c:v>0.18</c:v>
                </c:pt>
                <c:pt idx="5">
                  <c:v>0.19750000000000001</c:v>
                </c:pt>
                <c:pt idx="6">
                  <c:v>0.2225</c:v>
                </c:pt>
                <c:pt idx="7">
                  <c:v>0.20500000000000002</c:v>
                </c:pt>
                <c:pt idx="8">
                  <c:v>0.21</c:v>
                </c:pt>
                <c:pt idx="9">
                  <c:v>0.2175</c:v>
                </c:pt>
                <c:pt idx="10">
                  <c:v>0.23749999999999999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36-423A-8E26-3FB526C0103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pl-PL" sz="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0.13</c:v>
                </c:pt>
                <c:pt idx="1">
                  <c:v>0.22</c:v>
                </c:pt>
                <c:pt idx="2">
                  <c:v>0.73</c:v>
                </c:pt>
                <c:pt idx="3">
                  <c:v>0.54</c:v>
                </c:pt>
                <c:pt idx="4">
                  <c:v>0.28000000000000003</c:v>
                </c:pt>
                <c:pt idx="5">
                  <c:v>0.21</c:v>
                </c:pt>
                <c:pt idx="6">
                  <c:v>0.11</c:v>
                </c:pt>
                <c:pt idx="7">
                  <c:v>0.18</c:v>
                </c:pt>
                <c:pt idx="8">
                  <c:v>0.16</c:v>
                </c:pt>
                <c:pt idx="9">
                  <c:v>0.13</c:v>
                </c:pt>
                <c:pt idx="10">
                  <c:v>0.05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36-423A-8E26-3FB526C0103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0.2175</c:v>
                </c:pt>
                <c:pt idx="1">
                  <c:v>0.19500000000000001</c:v>
                </c:pt>
                <c:pt idx="2">
                  <c:v>6.7500000000000004E-2</c:v>
                </c:pt>
                <c:pt idx="3">
                  <c:v>0.11499999999999999</c:v>
                </c:pt>
                <c:pt idx="4">
                  <c:v>0.18</c:v>
                </c:pt>
                <c:pt idx="5">
                  <c:v>0.19750000000000001</c:v>
                </c:pt>
                <c:pt idx="6">
                  <c:v>0.2225</c:v>
                </c:pt>
                <c:pt idx="7">
                  <c:v>0.20500000000000002</c:v>
                </c:pt>
                <c:pt idx="8">
                  <c:v>0.21</c:v>
                </c:pt>
                <c:pt idx="9">
                  <c:v>0.2175</c:v>
                </c:pt>
                <c:pt idx="10">
                  <c:v>0.23749999999999999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36-423A-8E26-3FB526C0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7729256"/>
        <c:axId val="437744152"/>
      </c:barChart>
      <c:catAx>
        <c:axId val="437729256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7744152"/>
        <c:crosses val="autoZero"/>
        <c:auto val="1"/>
        <c:lblAlgn val="ctr"/>
        <c:lblOffset val="100"/>
        <c:noMultiLvlLbl val="0"/>
      </c:catAx>
      <c:valAx>
        <c:axId val="437744152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77292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l-PL" sz="800" b="1" u="none" strike="noStrike" kern="1200"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pl-PL"/>
    </a:p>
  </c:txPr>
  <c:externalData r:id="rId3">
    <c:autoUpdate val="0"/>
  </c:externalData>
</c:chartSpace>
</file>

<file path=ppt/charts/chart8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0.215</c:v>
                </c:pt>
                <c:pt idx="1">
                  <c:v>0.1875</c:v>
                </c:pt>
                <c:pt idx="2">
                  <c:v>6.25E-2</c:v>
                </c:pt>
                <c:pt idx="3">
                  <c:v>0.11249999999999999</c:v>
                </c:pt>
                <c:pt idx="4">
                  <c:v>0.16499999999999998</c:v>
                </c:pt>
                <c:pt idx="5">
                  <c:v>0.19750000000000001</c:v>
                </c:pt>
                <c:pt idx="6">
                  <c:v>0.22750000000000001</c:v>
                </c:pt>
                <c:pt idx="7">
                  <c:v>0.2</c:v>
                </c:pt>
                <c:pt idx="8">
                  <c:v>0.20749999999999999</c:v>
                </c:pt>
                <c:pt idx="9">
                  <c:v>0.20250000000000001</c:v>
                </c:pt>
                <c:pt idx="10">
                  <c:v>0.23499999999999999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7E-4CFD-B330-E3852F39A0F4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0.14000000000000001</c:v>
                </c:pt>
                <c:pt idx="1">
                  <c:v>0.25</c:v>
                </c:pt>
                <c:pt idx="2">
                  <c:v>0.75</c:v>
                </c:pt>
                <c:pt idx="3">
                  <c:v>0.55000000000000004</c:v>
                </c:pt>
                <c:pt idx="4">
                  <c:v>0.34</c:v>
                </c:pt>
                <c:pt idx="5">
                  <c:v>0.21</c:v>
                </c:pt>
                <c:pt idx="6">
                  <c:v>0.09</c:v>
                </c:pt>
                <c:pt idx="7">
                  <c:v>0.2</c:v>
                </c:pt>
                <c:pt idx="8">
                  <c:v>0.17</c:v>
                </c:pt>
                <c:pt idx="9">
                  <c:v>0.19</c:v>
                </c:pt>
                <c:pt idx="10">
                  <c:v>0.06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7E-4CFD-B330-E3852F39A0F4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0.215</c:v>
                </c:pt>
                <c:pt idx="1">
                  <c:v>0.1875</c:v>
                </c:pt>
                <c:pt idx="2">
                  <c:v>6.25E-2</c:v>
                </c:pt>
                <c:pt idx="3">
                  <c:v>0.11249999999999999</c:v>
                </c:pt>
                <c:pt idx="4">
                  <c:v>0.16499999999999998</c:v>
                </c:pt>
                <c:pt idx="5">
                  <c:v>0.19750000000000001</c:v>
                </c:pt>
                <c:pt idx="6">
                  <c:v>0.22750000000000001</c:v>
                </c:pt>
                <c:pt idx="7">
                  <c:v>0.2</c:v>
                </c:pt>
                <c:pt idx="8">
                  <c:v>0.20749999999999999</c:v>
                </c:pt>
                <c:pt idx="9">
                  <c:v>0.20250000000000001</c:v>
                </c:pt>
                <c:pt idx="10">
                  <c:v>0.23499999999999999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7E-4CFD-B330-E3852F39A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7746112"/>
        <c:axId val="432272984"/>
      </c:barChart>
      <c:catAx>
        <c:axId val="437746112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2272984"/>
        <c:crosses val="autoZero"/>
        <c:auto val="1"/>
        <c:lblAlgn val="ctr"/>
        <c:lblOffset val="100"/>
        <c:noMultiLvlLbl val="0"/>
      </c:catAx>
      <c:valAx>
        <c:axId val="432272984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77461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8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0.23</c:v>
                </c:pt>
                <c:pt idx="1">
                  <c:v>0.19750000000000001</c:v>
                </c:pt>
                <c:pt idx="2">
                  <c:v>6.7500000000000004E-2</c:v>
                </c:pt>
                <c:pt idx="3">
                  <c:v>0.13750000000000001</c:v>
                </c:pt>
                <c:pt idx="4">
                  <c:v>0.20749999999999999</c:v>
                </c:pt>
                <c:pt idx="5">
                  <c:v>0.23</c:v>
                </c:pt>
                <c:pt idx="6">
                  <c:v>0.23749999999999999</c:v>
                </c:pt>
                <c:pt idx="7">
                  <c:v>0.23249999999999998</c:v>
                </c:pt>
                <c:pt idx="8">
                  <c:v>0.23249999999999998</c:v>
                </c:pt>
                <c:pt idx="9">
                  <c:v>0.16250000000000001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36-423A-8E26-3FB526C0103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pl-PL" sz="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0.08</c:v>
                </c:pt>
                <c:pt idx="1">
                  <c:v>0.21</c:v>
                </c:pt>
                <c:pt idx="2">
                  <c:v>0.73</c:v>
                </c:pt>
                <c:pt idx="3">
                  <c:v>0.45</c:v>
                </c:pt>
                <c:pt idx="4">
                  <c:v>0.17</c:v>
                </c:pt>
                <c:pt idx="5">
                  <c:v>0.08</c:v>
                </c:pt>
                <c:pt idx="6">
                  <c:v>0.05</c:v>
                </c:pt>
                <c:pt idx="7">
                  <c:v>7.0000000000000007E-2</c:v>
                </c:pt>
                <c:pt idx="8">
                  <c:v>7.0000000000000007E-2</c:v>
                </c:pt>
                <c:pt idx="9">
                  <c:v>0.35</c:v>
                </c:pt>
                <c:pt idx="10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36-423A-8E26-3FB526C0103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0.23</c:v>
                </c:pt>
                <c:pt idx="1">
                  <c:v>0.19750000000000001</c:v>
                </c:pt>
                <c:pt idx="2">
                  <c:v>6.7500000000000004E-2</c:v>
                </c:pt>
                <c:pt idx="3">
                  <c:v>0.13750000000000001</c:v>
                </c:pt>
                <c:pt idx="4">
                  <c:v>0.20749999999999999</c:v>
                </c:pt>
                <c:pt idx="5">
                  <c:v>0.23</c:v>
                </c:pt>
                <c:pt idx="6">
                  <c:v>0.23749999999999999</c:v>
                </c:pt>
                <c:pt idx="7">
                  <c:v>0.23249999999999998</c:v>
                </c:pt>
                <c:pt idx="8">
                  <c:v>0.23249999999999998</c:v>
                </c:pt>
                <c:pt idx="9">
                  <c:v>0.16250000000000001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36-423A-8E26-3FB526C0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2284744"/>
        <c:axId val="432283568"/>
      </c:barChart>
      <c:catAx>
        <c:axId val="432284744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2283568"/>
        <c:crosses val="autoZero"/>
        <c:auto val="1"/>
        <c:lblAlgn val="ctr"/>
        <c:lblOffset val="100"/>
        <c:noMultiLvlLbl val="0"/>
      </c:catAx>
      <c:valAx>
        <c:axId val="432283568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22847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l-PL" sz="800" b="1" u="none" strike="noStrike" kern="1200"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pl-PL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97007779494418E-2"/>
          <c:y val="0"/>
          <c:w val="0.97025770056353522"/>
          <c:h val="0.979428902116402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zazwyczaj</c:v>
                </c:pt>
              </c:strCache>
            </c:strRef>
          </c:tx>
          <c:spPr>
            <a:solidFill>
              <a:srgbClr val="00799B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non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rgbClr val="4A4A4A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Arkusz1!$A$2:$A$7</c:f>
              <c:numCache>
                <c:formatCode>General</c:formatCode>
                <c:ptCount val="6"/>
              </c:numCache>
            </c:numRef>
          </c:cat>
          <c:val>
            <c:numRef>
              <c:f>Arkusz1!$B$2:$B$7</c:f>
              <c:numCache>
                <c:formatCode>0%</c:formatCode>
                <c:ptCount val="6"/>
                <c:pt idx="0">
                  <c:v>0.03</c:v>
                </c:pt>
                <c:pt idx="1">
                  <c:v>0.11</c:v>
                </c:pt>
                <c:pt idx="2">
                  <c:v>0.35</c:v>
                </c:pt>
                <c:pt idx="3">
                  <c:v>0.2</c:v>
                </c:pt>
                <c:pt idx="4">
                  <c:v>0.25</c:v>
                </c:pt>
                <c:pt idx="5">
                  <c:v>7.0000000000000007E-2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00C-4195-ADEC-5B0404F516D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6"/>
        <c:axId val="376972088"/>
        <c:axId val="376971304"/>
      </c:barChart>
      <c:catAx>
        <c:axId val="376972088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76971304"/>
        <c:crosses val="autoZero"/>
        <c:auto val="1"/>
        <c:lblAlgn val="ctr"/>
        <c:lblOffset val="100"/>
        <c:noMultiLvlLbl val="0"/>
      </c:catAx>
      <c:valAx>
        <c:axId val="376971304"/>
        <c:scaling>
          <c:orientation val="minMax"/>
          <c:max val="1"/>
          <c:min val="0"/>
        </c:scaling>
        <c:delete val="1"/>
        <c:axPos val="t"/>
        <c:numFmt formatCode="0%" sourceLinked="1"/>
        <c:majorTickMark val="none"/>
        <c:minorTickMark val="none"/>
        <c:tickLblPos val="nextTo"/>
        <c:crossAx val="3769720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 sz="1000" b="1">
          <a:solidFill>
            <a:schemeClr val="tx1"/>
          </a:solidFill>
        </a:defRPr>
      </a:pPr>
      <a:endParaRPr lang="pl-PL"/>
    </a:p>
  </c:txPr>
  <c:externalData r:id="rId1">
    <c:autoUpdate val="0"/>
  </c:externalData>
</c:chartSpace>
</file>

<file path=ppt/charts/chart9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0.22500000000000001</c:v>
                </c:pt>
                <c:pt idx="1">
                  <c:v>0.1875</c:v>
                </c:pt>
                <c:pt idx="2">
                  <c:v>7.7500000000000013E-2</c:v>
                </c:pt>
                <c:pt idx="3">
                  <c:v>0.15</c:v>
                </c:pt>
                <c:pt idx="4">
                  <c:v>0.215</c:v>
                </c:pt>
                <c:pt idx="5">
                  <c:v>0.22750000000000001</c:v>
                </c:pt>
                <c:pt idx="6">
                  <c:v>0.24</c:v>
                </c:pt>
                <c:pt idx="7">
                  <c:v>0.23749999999999999</c:v>
                </c:pt>
                <c:pt idx="8">
                  <c:v>0.23249999999999998</c:v>
                </c:pt>
                <c:pt idx="9">
                  <c:v>0.17499999999999999</c:v>
                </c:pt>
                <c:pt idx="10">
                  <c:v>0.23749999999999999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7E-4CFD-B330-E3852F39A0F4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0.1</c:v>
                </c:pt>
                <c:pt idx="1">
                  <c:v>0.25</c:v>
                </c:pt>
                <c:pt idx="2">
                  <c:v>0.69</c:v>
                </c:pt>
                <c:pt idx="3">
                  <c:v>0.4</c:v>
                </c:pt>
                <c:pt idx="4">
                  <c:v>0.14000000000000001</c:v>
                </c:pt>
                <c:pt idx="5">
                  <c:v>0.09</c:v>
                </c:pt>
                <c:pt idx="6">
                  <c:v>0.04</c:v>
                </c:pt>
                <c:pt idx="7">
                  <c:v>0.05</c:v>
                </c:pt>
                <c:pt idx="8">
                  <c:v>7.0000000000000007E-2</c:v>
                </c:pt>
                <c:pt idx="9">
                  <c:v>0.3</c:v>
                </c:pt>
                <c:pt idx="10">
                  <c:v>0.05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7E-4CFD-B330-E3852F39A0F4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0.22500000000000001</c:v>
                </c:pt>
                <c:pt idx="1">
                  <c:v>0.1875</c:v>
                </c:pt>
                <c:pt idx="2">
                  <c:v>7.7500000000000013E-2</c:v>
                </c:pt>
                <c:pt idx="3">
                  <c:v>0.15</c:v>
                </c:pt>
                <c:pt idx="4">
                  <c:v>0.215</c:v>
                </c:pt>
                <c:pt idx="5">
                  <c:v>0.22750000000000001</c:v>
                </c:pt>
                <c:pt idx="6">
                  <c:v>0.24</c:v>
                </c:pt>
                <c:pt idx="7">
                  <c:v>0.23749999999999999</c:v>
                </c:pt>
                <c:pt idx="8">
                  <c:v>0.23249999999999998</c:v>
                </c:pt>
                <c:pt idx="9">
                  <c:v>0.17499999999999999</c:v>
                </c:pt>
                <c:pt idx="10">
                  <c:v>0.23749999999999999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7E-4CFD-B330-E3852F39A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2281216"/>
        <c:axId val="432282000"/>
      </c:barChart>
      <c:catAx>
        <c:axId val="432281216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2282000"/>
        <c:crosses val="autoZero"/>
        <c:auto val="1"/>
        <c:lblAlgn val="ctr"/>
        <c:lblOffset val="100"/>
        <c:noMultiLvlLbl val="0"/>
      </c:catAx>
      <c:valAx>
        <c:axId val="432282000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22812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9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0.22500000000000001</c:v>
                </c:pt>
                <c:pt idx="1">
                  <c:v>0.20749999999999999</c:v>
                </c:pt>
                <c:pt idx="2">
                  <c:v>7.5000000000000011E-2</c:v>
                </c:pt>
                <c:pt idx="3">
                  <c:v>0.14000000000000001</c:v>
                </c:pt>
                <c:pt idx="4">
                  <c:v>0.19500000000000001</c:v>
                </c:pt>
                <c:pt idx="5">
                  <c:v>0.215</c:v>
                </c:pt>
                <c:pt idx="6">
                  <c:v>0.23749999999999999</c:v>
                </c:pt>
                <c:pt idx="7">
                  <c:v>0.2225</c:v>
                </c:pt>
                <c:pt idx="8">
                  <c:v>0.2225</c:v>
                </c:pt>
                <c:pt idx="9">
                  <c:v>0.16499999999999998</c:v>
                </c:pt>
                <c:pt idx="10">
                  <c:v>0.23749999999999999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36-423A-8E26-3FB526C0103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pl-PL" sz="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0.1</c:v>
                </c:pt>
                <c:pt idx="1">
                  <c:v>0.17</c:v>
                </c:pt>
                <c:pt idx="2">
                  <c:v>0.7</c:v>
                </c:pt>
                <c:pt idx="3">
                  <c:v>0.44</c:v>
                </c:pt>
                <c:pt idx="4">
                  <c:v>0.22</c:v>
                </c:pt>
                <c:pt idx="5">
                  <c:v>0.14000000000000001</c:v>
                </c:pt>
                <c:pt idx="6">
                  <c:v>0.05</c:v>
                </c:pt>
                <c:pt idx="7">
                  <c:v>0.11</c:v>
                </c:pt>
                <c:pt idx="8">
                  <c:v>0.11</c:v>
                </c:pt>
                <c:pt idx="9">
                  <c:v>0.34</c:v>
                </c:pt>
                <c:pt idx="10">
                  <c:v>0.05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36-423A-8E26-3FB526C0103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0.22500000000000001</c:v>
                </c:pt>
                <c:pt idx="1">
                  <c:v>0.20749999999999999</c:v>
                </c:pt>
                <c:pt idx="2">
                  <c:v>7.5000000000000011E-2</c:v>
                </c:pt>
                <c:pt idx="3">
                  <c:v>0.14000000000000001</c:v>
                </c:pt>
                <c:pt idx="4">
                  <c:v>0.19500000000000001</c:v>
                </c:pt>
                <c:pt idx="5">
                  <c:v>0.215</c:v>
                </c:pt>
                <c:pt idx="6">
                  <c:v>0.23749999999999999</c:v>
                </c:pt>
                <c:pt idx="7">
                  <c:v>0.2225</c:v>
                </c:pt>
                <c:pt idx="8">
                  <c:v>0.2225</c:v>
                </c:pt>
                <c:pt idx="9">
                  <c:v>0.16499999999999998</c:v>
                </c:pt>
                <c:pt idx="10">
                  <c:v>0.23749999999999999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36-423A-8E26-3FB526C0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2290232"/>
        <c:axId val="432285528"/>
      </c:barChart>
      <c:catAx>
        <c:axId val="432290232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2285528"/>
        <c:crosses val="autoZero"/>
        <c:auto val="1"/>
        <c:lblAlgn val="ctr"/>
        <c:lblOffset val="100"/>
        <c:noMultiLvlLbl val="0"/>
      </c:catAx>
      <c:valAx>
        <c:axId val="432285528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22902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l-PL" sz="800" b="1" u="none" strike="noStrike" kern="1200"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pl-PL"/>
    </a:p>
  </c:txPr>
  <c:externalData r:id="rId3">
    <c:autoUpdate val="0"/>
  </c:externalData>
</c:chartSpace>
</file>

<file path=ppt/charts/chart9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0.23499999999999999</c:v>
                </c:pt>
                <c:pt idx="1">
                  <c:v>0.20500000000000002</c:v>
                </c:pt>
                <c:pt idx="2">
                  <c:v>9.2499999999999999E-2</c:v>
                </c:pt>
                <c:pt idx="3">
                  <c:v>0.14500000000000002</c:v>
                </c:pt>
                <c:pt idx="4">
                  <c:v>0.21249999999999999</c:v>
                </c:pt>
                <c:pt idx="5">
                  <c:v>0.23</c:v>
                </c:pt>
                <c:pt idx="6">
                  <c:v>0.24</c:v>
                </c:pt>
                <c:pt idx="7">
                  <c:v>0.23249999999999998</c:v>
                </c:pt>
                <c:pt idx="8">
                  <c:v>0.23499999999999999</c:v>
                </c:pt>
                <c:pt idx="9">
                  <c:v>0.17749999999999999</c:v>
                </c:pt>
                <c:pt idx="10">
                  <c:v>0.23749999999999999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7E-4CFD-B330-E3852F39A0F4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8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0-740F-40AA-9E55-6EB6C2C980A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0.06</c:v>
                </c:pt>
                <c:pt idx="1">
                  <c:v>0.18</c:v>
                </c:pt>
                <c:pt idx="2">
                  <c:v>0.63</c:v>
                </c:pt>
                <c:pt idx="3">
                  <c:v>0.42</c:v>
                </c:pt>
                <c:pt idx="4">
                  <c:v>0.15</c:v>
                </c:pt>
                <c:pt idx="5">
                  <c:v>0.08</c:v>
                </c:pt>
                <c:pt idx="6">
                  <c:v>0.04</c:v>
                </c:pt>
                <c:pt idx="7">
                  <c:v>7.0000000000000007E-2</c:v>
                </c:pt>
                <c:pt idx="8">
                  <c:v>0.06</c:v>
                </c:pt>
                <c:pt idx="9">
                  <c:v>0.28999999999999998</c:v>
                </c:pt>
                <c:pt idx="10">
                  <c:v>0.05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7E-4CFD-B330-E3852F39A0F4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0.23499999999999999</c:v>
                </c:pt>
                <c:pt idx="1">
                  <c:v>0.20500000000000002</c:v>
                </c:pt>
                <c:pt idx="2">
                  <c:v>9.2499999999999999E-2</c:v>
                </c:pt>
                <c:pt idx="3">
                  <c:v>0.14500000000000002</c:v>
                </c:pt>
                <c:pt idx="4">
                  <c:v>0.21249999999999999</c:v>
                </c:pt>
                <c:pt idx="5">
                  <c:v>0.23</c:v>
                </c:pt>
                <c:pt idx="6">
                  <c:v>0.24</c:v>
                </c:pt>
                <c:pt idx="7">
                  <c:v>0.23249999999999998</c:v>
                </c:pt>
                <c:pt idx="8">
                  <c:v>0.23499999999999999</c:v>
                </c:pt>
                <c:pt idx="9">
                  <c:v>0.17749999999999999</c:v>
                </c:pt>
                <c:pt idx="10">
                  <c:v>0.23749999999999999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7E-4CFD-B330-E3852F39A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2293760"/>
        <c:axId val="432296112"/>
      </c:barChart>
      <c:catAx>
        <c:axId val="432293760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2296112"/>
        <c:crosses val="autoZero"/>
        <c:auto val="1"/>
        <c:lblAlgn val="ctr"/>
        <c:lblOffset val="100"/>
        <c:noMultiLvlLbl val="0"/>
      </c:catAx>
      <c:valAx>
        <c:axId val="432296112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22937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9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0.24249999999999999</c:v>
                </c:pt>
                <c:pt idx="1">
                  <c:v>0.2175</c:v>
                </c:pt>
                <c:pt idx="2">
                  <c:v>0.1</c:v>
                </c:pt>
                <c:pt idx="3">
                  <c:v>0.17499999999999999</c:v>
                </c:pt>
                <c:pt idx="4">
                  <c:v>0.22500000000000001</c:v>
                </c:pt>
                <c:pt idx="5">
                  <c:v>0.23499999999999999</c:v>
                </c:pt>
                <c:pt idx="6">
                  <c:v>0.24249999999999999</c:v>
                </c:pt>
                <c:pt idx="7">
                  <c:v>0.24</c:v>
                </c:pt>
                <c:pt idx="8">
                  <c:v>0.23749999999999999</c:v>
                </c:pt>
                <c:pt idx="9">
                  <c:v>0.17749999999999999</c:v>
                </c:pt>
                <c:pt idx="10">
                  <c:v>0.245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36-423A-8E26-3FB526C0103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pl-PL" sz="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0.03</c:v>
                </c:pt>
                <c:pt idx="1">
                  <c:v>0.13</c:v>
                </c:pt>
                <c:pt idx="2">
                  <c:v>0.6</c:v>
                </c:pt>
                <c:pt idx="3">
                  <c:v>0.3</c:v>
                </c:pt>
                <c:pt idx="4">
                  <c:v>0.1</c:v>
                </c:pt>
                <c:pt idx="5">
                  <c:v>0.06</c:v>
                </c:pt>
                <c:pt idx="6">
                  <c:v>0.03</c:v>
                </c:pt>
                <c:pt idx="7">
                  <c:v>0.04</c:v>
                </c:pt>
                <c:pt idx="8">
                  <c:v>0.05</c:v>
                </c:pt>
                <c:pt idx="9">
                  <c:v>0.28999999999999998</c:v>
                </c:pt>
                <c:pt idx="10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36-423A-8E26-3FB526C0103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0.24249999999999999</c:v>
                </c:pt>
                <c:pt idx="1">
                  <c:v>0.2175</c:v>
                </c:pt>
                <c:pt idx="2">
                  <c:v>0.1</c:v>
                </c:pt>
                <c:pt idx="3">
                  <c:v>0.17499999999999999</c:v>
                </c:pt>
                <c:pt idx="4">
                  <c:v>0.22500000000000001</c:v>
                </c:pt>
                <c:pt idx="5">
                  <c:v>0.23499999999999999</c:v>
                </c:pt>
                <c:pt idx="6">
                  <c:v>0.24249999999999999</c:v>
                </c:pt>
                <c:pt idx="7">
                  <c:v>0.24</c:v>
                </c:pt>
                <c:pt idx="8">
                  <c:v>0.23749999999999999</c:v>
                </c:pt>
                <c:pt idx="9">
                  <c:v>0.17749999999999999</c:v>
                </c:pt>
                <c:pt idx="10">
                  <c:v>0.245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36-423A-8E26-3FB526C0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01291664"/>
        <c:axId val="439584272"/>
      </c:barChart>
      <c:catAx>
        <c:axId val="401291664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9584272"/>
        <c:crosses val="autoZero"/>
        <c:auto val="1"/>
        <c:lblAlgn val="ctr"/>
        <c:lblOffset val="100"/>
        <c:noMultiLvlLbl val="0"/>
      </c:catAx>
      <c:valAx>
        <c:axId val="439584272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01291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l-PL" sz="800" b="1" u="none" strike="noStrike" kern="1200"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pl-PL"/>
    </a:p>
  </c:txPr>
  <c:externalData r:id="rId3">
    <c:autoUpdate val="0"/>
  </c:externalData>
</c:chartSpace>
</file>

<file path=ppt/charts/chart9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0.24</c:v>
                </c:pt>
                <c:pt idx="1">
                  <c:v>0.22</c:v>
                </c:pt>
                <c:pt idx="2">
                  <c:v>0.11249999999999999</c:v>
                </c:pt>
                <c:pt idx="3">
                  <c:v>0.1875</c:v>
                </c:pt>
                <c:pt idx="4">
                  <c:v>0.23249999999999998</c:v>
                </c:pt>
                <c:pt idx="5">
                  <c:v>0.24</c:v>
                </c:pt>
                <c:pt idx="6">
                  <c:v>0.24249999999999999</c:v>
                </c:pt>
                <c:pt idx="7">
                  <c:v>0.2475</c:v>
                </c:pt>
                <c:pt idx="8">
                  <c:v>0.24249999999999999</c:v>
                </c:pt>
                <c:pt idx="9">
                  <c:v>0.20500000000000002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7E-4CFD-B330-E3852F39A0F4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9"/>
              <c:spPr>
                <a:noFill/>
                <a:ln w="25400">
                  <a:solidFill>
                    <a:srgbClr val="FF0000"/>
                  </a:solidFill>
                  <a:prstDash val="solid"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0-E37F-4662-86F0-1BE5E8D7752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0.04</c:v>
                </c:pt>
                <c:pt idx="1">
                  <c:v>0.12</c:v>
                </c:pt>
                <c:pt idx="2">
                  <c:v>0.55000000000000004</c:v>
                </c:pt>
                <c:pt idx="3">
                  <c:v>0.25</c:v>
                </c:pt>
                <c:pt idx="4">
                  <c:v>7.0000000000000007E-2</c:v>
                </c:pt>
                <c:pt idx="5">
                  <c:v>0.04</c:v>
                </c:pt>
                <c:pt idx="6">
                  <c:v>0.03</c:v>
                </c:pt>
                <c:pt idx="7">
                  <c:v>0.01</c:v>
                </c:pt>
                <c:pt idx="8">
                  <c:v>0.03</c:v>
                </c:pt>
                <c:pt idx="9">
                  <c:v>0.18</c:v>
                </c:pt>
                <c:pt idx="10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7E-4CFD-B330-E3852F39A0F4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0.24</c:v>
                </c:pt>
                <c:pt idx="1">
                  <c:v>0.22</c:v>
                </c:pt>
                <c:pt idx="2">
                  <c:v>0.11249999999999999</c:v>
                </c:pt>
                <c:pt idx="3">
                  <c:v>0.1875</c:v>
                </c:pt>
                <c:pt idx="4">
                  <c:v>0.23249999999999998</c:v>
                </c:pt>
                <c:pt idx="5">
                  <c:v>0.24</c:v>
                </c:pt>
                <c:pt idx="6">
                  <c:v>0.24249999999999999</c:v>
                </c:pt>
                <c:pt idx="7">
                  <c:v>0.2475</c:v>
                </c:pt>
                <c:pt idx="8">
                  <c:v>0.24249999999999999</c:v>
                </c:pt>
                <c:pt idx="9">
                  <c:v>0.20500000000000002</c:v>
                </c:pt>
                <c:pt idx="10">
                  <c:v>0.24249999999999999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7E-4CFD-B330-E3852F39A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9585056"/>
        <c:axId val="439580352"/>
      </c:barChart>
      <c:catAx>
        <c:axId val="439585056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9580352"/>
        <c:crosses val="autoZero"/>
        <c:auto val="1"/>
        <c:lblAlgn val="ctr"/>
        <c:lblOffset val="100"/>
        <c:noMultiLvlLbl val="0"/>
      </c:catAx>
      <c:valAx>
        <c:axId val="439580352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95850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9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0.23749999999999999</c:v>
                </c:pt>
                <c:pt idx="1">
                  <c:v>0.2175</c:v>
                </c:pt>
                <c:pt idx="2">
                  <c:v>8.7499999999999994E-2</c:v>
                </c:pt>
                <c:pt idx="3">
                  <c:v>0.15</c:v>
                </c:pt>
                <c:pt idx="4">
                  <c:v>0.215</c:v>
                </c:pt>
                <c:pt idx="5">
                  <c:v>0.23</c:v>
                </c:pt>
                <c:pt idx="6">
                  <c:v>0.24</c:v>
                </c:pt>
                <c:pt idx="7">
                  <c:v>0.22750000000000001</c:v>
                </c:pt>
                <c:pt idx="8">
                  <c:v>0.23499999999999999</c:v>
                </c:pt>
                <c:pt idx="9">
                  <c:v>0.16749999999999998</c:v>
                </c:pt>
                <c:pt idx="10">
                  <c:v>0.23749999999999999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36-423A-8E26-3FB526C0103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pl-PL" sz="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0.05</c:v>
                </c:pt>
                <c:pt idx="1">
                  <c:v>0.13</c:v>
                </c:pt>
                <c:pt idx="2">
                  <c:v>0.65</c:v>
                </c:pt>
                <c:pt idx="3">
                  <c:v>0.4</c:v>
                </c:pt>
                <c:pt idx="4">
                  <c:v>0.14000000000000001</c:v>
                </c:pt>
                <c:pt idx="5">
                  <c:v>0.08</c:v>
                </c:pt>
                <c:pt idx="6">
                  <c:v>0.04</c:v>
                </c:pt>
                <c:pt idx="7">
                  <c:v>0.09</c:v>
                </c:pt>
                <c:pt idx="8">
                  <c:v>0.06</c:v>
                </c:pt>
                <c:pt idx="9">
                  <c:v>0.33</c:v>
                </c:pt>
                <c:pt idx="10">
                  <c:v>0.05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36-423A-8E26-3FB526C0103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0.23749999999999999</c:v>
                </c:pt>
                <c:pt idx="1">
                  <c:v>0.2175</c:v>
                </c:pt>
                <c:pt idx="2">
                  <c:v>8.7499999999999994E-2</c:v>
                </c:pt>
                <c:pt idx="3">
                  <c:v>0.15</c:v>
                </c:pt>
                <c:pt idx="4">
                  <c:v>0.215</c:v>
                </c:pt>
                <c:pt idx="5">
                  <c:v>0.23</c:v>
                </c:pt>
                <c:pt idx="6">
                  <c:v>0.24</c:v>
                </c:pt>
                <c:pt idx="7">
                  <c:v>0.22750000000000001</c:v>
                </c:pt>
                <c:pt idx="8">
                  <c:v>0.23499999999999999</c:v>
                </c:pt>
                <c:pt idx="9">
                  <c:v>0.16749999999999998</c:v>
                </c:pt>
                <c:pt idx="10">
                  <c:v>0.23749999999999999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36-423A-8E26-3FB526C0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9578000"/>
        <c:axId val="439581920"/>
      </c:barChart>
      <c:catAx>
        <c:axId val="439578000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9581920"/>
        <c:crosses val="autoZero"/>
        <c:auto val="1"/>
        <c:lblAlgn val="ctr"/>
        <c:lblOffset val="100"/>
        <c:noMultiLvlLbl val="0"/>
      </c:catAx>
      <c:valAx>
        <c:axId val="439581920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95780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l-PL" sz="800" b="1" u="none" strike="noStrike" kern="1200"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pl-PL"/>
    </a:p>
  </c:txPr>
  <c:externalData r:id="rId3">
    <c:autoUpdate val="0"/>
  </c:externalData>
</c:chartSpace>
</file>

<file path=ppt/charts/chart9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0.245</c:v>
                </c:pt>
                <c:pt idx="1">
                  <c:v>0.23249999999999998</c:v>
                </c:pt>
                <c:pt idx="2">
                  <c:v>7.7500000000000013E-2</c:v>
                </c:pt>
                <c:pt idx="3">
                  <c:v>0.15</c:v>
                </c:pt>
                <c:pt idx="4">
                  <c:v>0.20500000000000002</c:v>
                </c:pt>
                <c:pt idx="5">
                  <c:v>0.2175</c:v>
                </c:pt>
                <c:pt idx="6">
                  <c:v>0.24</c:v>
                </c:pt>
                <c:pt idx="7">
                  <c:v>0.23</c:v>
                </c:pt>
                <c:pt idx="8">
                  <c:v>0.2225</c:v>
                </c:pt>
                <c:pt idx="9">
                  <c:v>0.16749999999999998</c:v>
                </c:pt>
                <c:pt idx="10">
                  <c:v>0.23749999999999999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7E-4CFD-B330-E3852F39A0F4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0.02</c:v>
                </c:pt>
                <c:pt idx="1">
                  <c:v>7.0000000000000007E-2</c:v>
                </c:pt>
                <c:pt idx="2">
                  <c:v>0.69</c:v>
                </c:pt>
                <c:pt idx="3">
                  <c:v>0.4</c:v>
                </c:pt>
                <c:pt idx="4">
                  <c:v>0.18</c:v>
                </c:pt>
                <c:pt idx="5">
                  <c:v>0.13</c:v>
                </c:pt>
                <c:pt idx="6">
                  <c:v>0.04</c:v>
                </c:pt>
                <c:pt idx="7">
                  <c:v>0.08</c:v>
                </c:pt>
                <c:pt idx="8">
                  <c:v>0.11</c:v>
                </c:pt>
                <c:pt idx="9">
                  <c:v>0.33</c:v>
                </c:pt>
                <c:pt idx="10">
                  <c:v>0.05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7E-4CFD-B330-E3852F39A0F4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0.245</c:v>
                </c:pt>
                <c:pt idx="1">
                  <c:v>0.23249999999999998</c:v>
                </c:pt>
                <c:pt idx="2">
                  <c:v>7.7500000000000013E-2</c:v>
                </c:pt>
                <c:pt idx="3">
                  <c:v>0.15</c:v>
                </c:pt>
                <c:pt idx="4">
                  <c:v>0.20500000000000002</c:v>
                </c:pt>
                <c:pt idx="5">
                  <c:v>0.2175</c:v>
                </c:pt>
                <c:pt idx="6">
                  <c:v>0.24</c:v>
                </c:pt>
                <c:pt idx="7">
                  <c:v>0.23</c:v>
                </c:pt>
                <c:pt idx="8">
                  <c:v>0.2225</c:v>
                </c:pt>
                <c:pt idx="9">
                  <c:v>0.16749999999999998</c:v>
                </c:pt>
                <c:pt idx="10">
                  <c:v>0.23749999999999999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7E-4CFD-B330-E3852F39A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9578392"/>
        <c:axId val="439576040"/>
      </c:barChart>
      <c:catAx>
        <c:axId val="439578392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9576040"/>
        <c:crosses val="autoZero"/>
        <c:auto val="1"/>
        <c:lblAlgn val="ctr"/>
        <c:lblOffset val="100"/>
        <c:noMultiLvlLbl val="0"/>
      </c:catAx>
      <c:valAx>
        <c:axId val="439576040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95783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9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</c:v>
                </c:pt>
                <c:pt idx="1">
                  <c:v>0.25</c:v>
                </c:pt>
                <c:pt idx="2">
                  <c:v>0.25</c:v>
                </c:pt>
                <c:pt idx="3">
                  <c:v>0.25</c:v>
                </c:pt>
                <c:pt idx="4">
                  <c:v>0.25</c:v>
                </c:pt>
                <c:pt idx="5">
                  <c:v>0.25</c:v>
                </c:pt>
                <c:pt idx="6">
                  <c:v>0.25</c:v>
                </c:pt>
                <c:pt idx="7">
                  <c:v>0.25</c:v>
                </c:pt>
                <c:pt idx="8">
                  <c:v>0.25</c:v>
                </c:pt>
                <c:pt idx="9">
                  <c:v>0.25</c:v>
                </c:pt>
                <c:pt idx="10">
                  <c:v>0.25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36-423A-8E26-3FB526C0103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pl-PL" sz="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General</c:formatCode>
                <c:ptCount val="11"/>
                <c:pt idx="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36-423A-8E26-3FB526C0103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</c:v>
                </c:pt>
                <c:pt idx="1">
                  <c:v>0.25</c:v>
                </c:pt>
                <c:pt idx="2">
                  <c:v>0.25</c:v>
                </c:pt>
                <c:pt idx="3">
                  <c:v>0.25</c:v>
                </c:pt>
                <c:pt idx="4">
                  <c:v>0.25</c:v>
                </c:pt>
                <c:pt idx="5">
                  <c:v>0.25</c:v>
                </c:pt>
                <c:pt idx="6">
                  <c:v>0.25</c:v>
                </c:pt>
                <c:pt idx="7">
                  <c:v>0.25</c:v>
                </c:pt>
                <c:pt idx="8">
                  <c:v>0.25</c:v>
                </c:pt>
                <c:pt idx="9">
                  <c:v>0.25</c:v>
                </c:pt>
                <c:pt idx="10">
                  <c:v>0.25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36-423A-8E26-3FB526C0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9578784"/>
        <c:axId val="439574080"/>
      </c:barChart>
      <c:catAx>
        <c:axId val="439578784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9574080"/>
        <c:crosses val="autoZero"/>
        <c:auto val="1"/>
        <c:lblAlgn val="ctr"/>
        <c:lblOffset val="100"/>
        <c:noMultiLvlLbl val="0"/>
      </c:catAx>
      <c:valAx>
        <c:axId val="439574080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95787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l-PL" sz="800" b="1" u="none" strike="noStrike" kern="1200"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pl-PL"/>
    </a:p>
  </c:txPr>
  <c:externalData r:id="rId3">
    <c:autoUpdate val="0"/>
  </c:externalData>
</c:chartSpace>
</file>

<file path=ppt/charts/chart9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7E-4CFD-B330-E3852F39A0F4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7E-4CFD-B330-E3852F39A0F4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7E-4CFD-B330-E3852F39A0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9573688"/>
        <c:axId val="439574472"/>
      </c:barChart>
      <c:catAx>
        <c:axId val="439573688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9574472"/>
        <c:crosses val="autoZero"/>
        <c:auto val="1"/>
        <c:lblAlgn val="ctr"/>
        <c:lblOffset val="100"/>
        <c:noMultiLvlLbl val="0"/>
      </c:catAx>
      <c:valAx>
        <c:axId val="439574472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95736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9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Arkusz1!$B$2:$B$12</c:f>
              <c:numCache>
                <c:formatCode>General</c:formatCode>
                <c:ptCount val="11"/>
                <c:pt idx="0">
                  <c:v>0.20250000000000001</c:v>
                </c:pt>
                <c:pt idx="1">
                  <c:v>0.14250000000000002</c:v>
                </c:pt>
                <c:pt idx="2">
                  <c:v>3.2500000000000001E-2</c:v>
                </c:pt>
                <c:pt idx="3">
                  <c:v>0.09</c:v>
                </c:pt>
                <c:pt idx="4">
                  <c:v>0.16999999999999998</c:v>
                </c:pt>
                <c:pt idx="5">
                  <c:v>0.20250000000000001</c:v>
                </c:pt>
                <c:pt idx="6">
                  <c:v>0.215</c:v>
                </c:pt>
                <c:pt idx="7">
                  <c:v>0.2225</c:v>
                </c:pt>
                <c:pt idx="8">
                  <c:v>0.21249999999999999</c:v>
                </c:pt>
                <c:pt idx="9">
                  <c:v>0.21249999999999999</c:v>
                </c:pt>
                <c:pt idx="10">
                  <c:v>0.23749999999999999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36-423A-8E26-3FB526C01037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pl-PL" sz="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Arkusz1!$C$2:$C$12</c:f>
              <c:numCache>
                <c:formatCode>0%</c:formatCode>
                <c:ptCount val="11"/>
                <c:pt idx="0">
                  <c:v>0.19</c:v>
                </c:pt>
                <c:pt idx="1">
                  <c:v>0.43</c:v>
                </c:pt>
                <c:pt idx="2">
                  <c:v>0.87</c:v>
                </c:pt>
                <c:pt idx="3">
                  <c:v>0.64</c:v>
                </c:pt>
                <c:pt idx="4">
                  <c:v>0.32</c:v>
                </c:pt>
                <c:pt idx="5">
                  <c:v>0.19</c:v>
                </c:pt>
                <c:pt idx="6">
                  <c:v>0.14000000000000001</c:v>
                </c:pt>
                <c:pt idx="7">
                  <c:v>0.11</c:v>
                </c:pt>
                <c:pt idx="8">
                  <c:v>0.15</c:v>
                </c:pt>
                <c:pt idx="9">
                  <c:v>0.15</c:v>
                </c:pt>
                <c:pt idx="10">
                  <c:v>0.05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36-423A-8E26-3FB526C01037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Arkusz1!$A$2:$A$12</c:f>
              <c:strCache>
                <c:ptCount val="11"/>
                <c:pt idx="0">
                  <c:v>TOM</c:v>
                </c:pt>
                <c:pt idx="1">
                  <c:v>Znajomość spontaniczna</c:v>
                </c:pt>
                <c:pt idx="2">
                  <c:v>Znajomość wspomagana </c:v>
                </c:pt>
                <c:pt idx="3">
                  <c:v>Trial </c:v>
                </c:pt>
                <c:pt idx="4">
                  <c:v>L3M</c:v>
                </c:pt>
                <c:pt idx="5">
                  <c:v>L1M</c:v>
                </c:pt>
                <c:pt idx="6">
                  <c:v>MOP </c:v>
                </c:pt>
                <c:pt idx="7">
                  <c:v>Substytucja</c:v>
                </c:pt>
                <c:pt idx="8">
                  <c:v>Chęć polecenia</c:v>
                </c:pt>
                <c:pt idx="9">
                  <c:v>Rozważanie </c:v>
                </c:pt>
                <c:pt idx="10">
                  <c:v>Odrzucanie</c:v>
                </c:pt>
              </c:strCache>
            </c:strRef>
          </c:cat>
          <c:val>
            <c:numRef>
              <c:f>Arkusz1!$D$2:$D$12</c:f>
              <c:numCache>
                <c:formatCode>General</c:formatCode>
                <c:ptCount val="11"/>
                <c:pt idx="0">
                  <c:v>0.20250000000000001</c:v>
                </c:pt>
                <c:pt idx="1">
                  <c:v>0.14250000000000002</c:v>
                </c:pt>
                <c:pt idx="2">
                  <c:v>3.2500000000000001E-2</c:v>
                </c:pt>
                <c:pt idx="3">
                  <c:v>0.09</c:v>
                </c:pt>
                <c:pt idx="4">
                  <c:v>0.16999999999999998</c:v>
                </c:pt>
                <c:pt idx="5">
                  <c:v>0.20250000000000001</c:v>
                </c:pt>
                <c:pt idx="6">
                  <c:v>0.215</c:v>
                </c:pt>
                <c:pt idx="7">
                  <c:v>0.2225</c:v>
                </c:pt>
                <c:pt idx="8">
                  <c:v>0.21249999999999999</c:v>
                </c:pt>
                <c:pt idx="9">
                  <c:v>0.21249999999999999</c:v>
                </c:pt>
                <c:pt idx="10">
                  <c:v>0.23749999999999999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36-423A-8E26-3FB526C0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39583488"/>
        <c:axId val="439579176"/>
      </c:barChart>
      <c:catAx>
        <c:axId val="439583488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39579176"/>
        <c:crosses val="autoZero"/>
        <c:auto val="1"/>
        <c:lblAlgn val="ctr"/>
        <c:lblOffset val="100"/>
        <c:noMultiLvlLbl val="0"/>
      </c:catAx>
      <c:valAx>
        <c:axId val="439579176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4395834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l-PL" sz="800" b="1" u="none" strike="noStrike" kern="1200"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pl-PL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withinLinear" id="19">
  <a:schemeClr val="accent6"/>
</cs:colorStyle>
</file>

<file path=ppt/charts/colors3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withinLinear" id="19">
  <a:schemeClr val="accent6"/>
</cs:colorStyle>
</file>

<file path=ppt/charts/colors4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withinLinear" id="19">
  <a:schemeClr val="accent6"/>
</cs:colorStyle>
</file>

<file path=ppt/charts/colors5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withinLinear" id="19">
  <a:schemeClr val="accent6"/>
</cs:colorStyle>
</file>

<file path=ppt/charts/colors6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withinLinear" id="19">
  <a:schemeClr val="accent6"/>
</cs:colorStyle>
</file>

<file path=ppt/charts/colors7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withinLinear" id="19">
  <a:schemeClr val="accent6"/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9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0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9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0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9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0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9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0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9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0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9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0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BA339B-52E7-4C15-ADCA-73F631069740}" type="datetimeFigureOut">
              <a:rPr lang="en-US" smtClean="0"/>
              <a:t>1/24/2023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AB33E0-BE62-4947-A134-EC04CE59BD7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381824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2AA5A1-3BBA-4FC6-8863-B00939B90C92}" type="datetimeFigureOut">
              <a:rPr lang="en-US" smtClean="0"/>
              <a:t>1/24/2023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B40F49-FDD9-4FF0-A96D-6124AEC43B4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898212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25344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620422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539599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901976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466675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134506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512314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733042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373492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Wiem, że tak było wcześniej,</a:t>
            </a:r>
            <a:r>
              <a:rPr lang="pl-PL" baseline="0" dirty="0"/>
              <a:t> ale możemy to rozciągnąć?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069158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65780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Rozumiem, że różnice istotne statycznie</a:t>
            </a:r>
            <a:r>
              <a:rPr lang="pl-PL" baseline="0" dirty="0"/>
              <a:t> są pokazane 3 v 2 kwartał i 2 vs 1?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06736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431725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244155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638736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285492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434765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702878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952554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pPr/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840864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Wiem, że tak było wcześniej,</a:t>
            </a:r>
            <a:r>
              <a:rPr lang="pl-PL" baseline="0" dirty="0"/>
              <a:t> ale możemy to rozciągnąć?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01674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To są nowe klatki</a:t>
            </a:r>
            <a:r>
              <a:rPr lang="pl-PL" baseline="0" dirty="0"/>
              <a:t> – mam wrażenie, że chyba Ci nie przesyłałem. Potwierdzę to.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14988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113217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40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094436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41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307699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42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951488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To są nowe klatki</a:t>
            </a:r>
            <a:r>
              <a:rPr lang="pl-PL" baseline="0" dirty="0"/>
              <a:t> – mam wrażenie, że chyba Ci nie przesyłałem. Potwierdzę to.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43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064102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45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460624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46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173976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47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318759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48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100577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49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5957427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50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69557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620593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51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521760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52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5885854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pPr/>
              <a:t>53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3987763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Wiem, że tak było wcześniej,</a:t>
            </a:r>
            <a:r>
              <a:rPr lang="pl-PL" baseline="0" dirty="0"/>
              <a:t> ale możemy to rozciągnąć?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55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3701093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57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053889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58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8083720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59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0770930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60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3344995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61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3569826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62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6967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66123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pPr/>
              <a:t>63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636653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Wiem, że tak było wcześniej,</a:t>
            </a:r>
            <a:r>
              <a:rPr lang="pl-PL" baseline="0" dirty="0"/>
              <a:t> ale możemy to rozciągnąć?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65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06359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29097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6540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687263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40F49-FDD9-4FF0-A96D-6124AEC43B4C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32202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sgf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6" name="Straight Connector 165"/>
          <p:cNvCxnSpPr/>
          <p:nvPr userDrawn="1"/>
        </p:nvCxnSpPr>
        <p:spPr>
          <a:xfrm>
            <a:off x="695325" y="437650"/>
            <a:ext cx="360000" cy="0"/>
          </a:xfrm>
          <a:prstGeom prst="line">
            <a:avLst/>
          </a:prstGeom>
          <a:ln w="19050">
            <a:solidFill>
              <a:schemeClr val="bg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7" name="NSGraphData.Caption"/>
          <p:cNvSpPr>
            <a:spLocks noGrp="1"/>
          </p:cNvSpPr>
          <p:nvPr>
            <p:ph type="title" hasCustomPrompt="1"/>
          </p:nvPr>
        </p:nvSpPr>
        <p:spPr>
          <a:xfrm>
            <a:off x="695325" y="448733"/>
            <a:ext cx="8457553" cy="408516"/>
          </a:xfrm>
          <a:prstGeom prst="rect">
            <a:avLst/>
          </a:prstGeom>
        </p:spPr>
        <p:txBody>
          <a:bodyPr lIns="0" tIns="36000" rIns="0" bIns="36000" anchor="t"/>
          <a:lstStyle>
            <a:lvl1pPr algn="just">
              <a:lnSpc>
                <a:spcPct val="100000"/>
              </a:lnSpc>
              <a:defRPr sz="14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3" name="NSGraphData.HeaderCaption"/>
          <p:cNvSpPr>
            <a:spLocks noGrp="1"/>
          </p:cNvSpPr>
          <p:nvPr>
            <p:ph type="body" sz="quarter" idx="12" hasCustomPrompt="1"/>
          </p:nvPr>
        </p:nvSpPr>
        <p:spPr>
          <a:xfrm>
            <a:off x="695325" y="142833"/>
            <a:ext cx="10800000" cy="287336"/>
          </a:xfrm>
          <a:prstGeom prst="rect">
            <a:avLst/>
          </a:prstGeom>
        </p:spPr>
        <p:txBody>
          <a:bodyPr lIns="0" rIns="0"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 err="1"/>
              <a:t>Subheader</a:t>
            </a:r>
            <a:endParaRPr lang="en-US" dirty="0"/>
          </a:p>
        </p:txBody>
      </p:sp>
      <p:sp>
        <p:nvSpPr>
          <p:cNvPr id="5" name="QuestionChart"/>
          <p:cNvSpPr>
            <a:spLocks noGrp="1"/>
          </p:cNvSpPr>
          <p:nvPr>
            <p:ph type="chart" sz="quarter" idx="13" hasCustomPrompt="1"/>
          </p:nvPr>
        </p:nvSpPr>
        <p:spPr>
          <a:xfrm>
            <a:off x="695325" y="1089025"/>
            <a:ext cx="10801350" cy="46799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en-US" dirty="0"/>
              <a:t>Chart</a:t>
            </a:r>
          </a:p>
        </p:txBody>
      </p:sp>
      <p:sp>
        <p:nvSpPr>
          <p:cNvPr id="9" name="NSGraphData.TableCount"/>
          <p:cNvSpPr>
            <a:spLocks noGrp="1"/>
          </p:cNvSpPr>
          <p:nvPr>
            <p:ph type="body" sz="quarter" idx="14" hasCustomPrompt="1"/>
          </p:nvPr>
        </p:nvSpPr>
        <p:spPr>
          <a:xfrm>
            <a:off x="1333641" y="6480175"/>
            <a:ext cx="576262" cy="2520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count</a:t>
            </a:r>
            <a:endParaRPr lang="da-DK" dirty="0"/>
          </a:p>
        </p:txBody>
      </p:sp>
      <p:sp>
        <p:nvSpPr>
          <p:cNvPr id="10" name="NSGraphData.Id"/>
          <p:cNvSpPr>
            <a:spLocks noGrp="1"/>
          </p:cNvSpPr>
          <p:nvPr>
            <p:ph type="body" sz="quarter" idx="15" hasCustomPrompt="1"/>
          </p:nvPr>
        </p:nvSpPr>
        <p:spPr>
          <a:xfrm>
            <a:off x="2281562" y="6427831"/>
            <a:ext cx="9213764" cy="304344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9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a-DK" dirty="0"/>
              <a:t>QID</a:t>
            </a:r>
          </a:p>
        </p:txBody>
      </p:sp>
    </p:spTree>
    <p:extLst>
      <p:ext uri="{BB962C8B-B14F-4D97-AF65-F5344CB8AC3E}">
        <p14:creationId xmlns:p14="http://schemas.microsoft.com/office/powerpoint/2010/main" val="31366727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88">
          <p15:clr>
            <a:srgbClr val="FBAE40"/>
          </p15:clr>
        </p15:guide>
        <p15:guide id="2" orient="horz" pos="686">
          <p15:clr>
            <a:srgbClr val="FBAE40"/>
          </p15:clr>
        </p15:guide>
        <p15:guide id="3" pos="438">
          <p15:clr>
            <a:srgbClr val="FBAE40"/>
          </p15:clr>
        </p15:guide>
        <p15:guide id="4" pos="7242">
          <p15:clr>
            <a:srgbClr val="FBAE40"/>
          </p15:clr>
        </p15:guide>
        <p15:guide id="5" orient="horz" pos="3634" userDrawn="1">
          <p15:clr>
            <a:srgbClr val="FBAE40"/>
          </p15:clr>
        </p15:guide>
        <p15:guide id="6" orient="horz" pos="377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t_F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4116388" y="0"/>
            <a:ext cx="3959225" cy="6858000"/>
          </a:xfrm>
          <a:prstGeom prst="rect">
            <a:avLst/>
          </a:prstGeom>
        </p:spPr>
        <p:txBody>
          <a:bodyPr bIns="792000" anchor="ctr"/>
          <a:lstStyle>
            <a:lvl1pPr marL="0" indent="0" algn="ctr">
              <a:buNone/>
              <a:defRPr sz="1600"/>
            </a:lvl1pPr>
          </a:lstStyle>
          <a:p>
            <a:r>
              <a:rPr lang="en-US" dirty="0"/>
              <a:t>N:\Marketing\Resources\Imagery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695325" y="1799688"/>
            <a:ext cx="2809875" cy="287336"/>
          </a:xfrm>
          <a:prstGeom prst="rect">
            <a:avLst/>
          </a:prstGeom>
        </p:spPr>
        <p:txBody>
          <a:bodyPr lIns="0" rIns="0"/>
          <a:lstStyle>
            <a:lvl1pPr marL="0" indent="0" algn="ctr">
              <a:buNone/>
              <a:defRPr sz="1400" baseline="0">
                <a:solidFill>
                  <a:schemeClr val="bg2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/>
              <a:t>Item 1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1920262" y="2082799"/>
            <a:ext cx="360000" cy="0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695325" y="4523838"/>
            <a:ext cx="2809875" cy="287336"/>
          </a:xfrm>
          <a:prstGeom prst="rect">
            <a:avLst/>
          </a:prstGeom>
        </p:spPr>
        <p:txBody>
          <a:bodyPr lIns="0" rIns="0"/>
          <a:lstStyle>
            <a:lvl1pPr marL="0" indent="0" algn="ctr">
              <a:buNone/>
              <a:defRPr sz="1400" baseline="0">
                <a:solidFill>
                  <a:schemeClr val="bg2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/>
              <a:t>Item 2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1920262" y="4806949"/>
            <a:ext cx="360000" cy="0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8686800" y="1799688"/>
            <a:ext cx="2809875" cy="287336"/>
          </a:xfrm>
          <a:prstGeom prst="rect">
            <a:avLst/>
          </a:prstGeom>
        </p:spPr>
        <p:txBody>
          <a:bodyPr lIns="0" rIns="0"/>
          <a:lstStyle>
            <a:lvl1pPr marL="0" indent="0" algn="ctr">
              <a:buNone/>
              <a:defRPr sz="1400" baseline="0">
                <a:solidFill>
                  <a:schemeClr val="bg2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/>
              <a:t>Item 3</a:t>
            </a:r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9911737" y="2082799"/>
            <a:ext cx="360000" cy="0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8686800" y="4523838"/>
            <a:ext cx="2809875" cy="287336"/>
          </a:xfrm>
          <a:prstGeom prst="rect">
            <a:avLst/>
          </a:prstGeom>
        </p:spPr>
        <p:txBody>
          <a:bodyPr lIns="0" rIns="0"/>
          <a:lstStyle>
            <a:lvl1pPr marL="0" indent="0" algn="ctr">
              <a:buNone/>
              <a:defRPr sz="1400" baseline="0">
                <a:solidFill>
                  <a:schemeClr val="bg2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/>
              <a:t>Item 4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9911737" y="4806949"/>
            <a:ext cx="360000" cy="0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18"/>
          <p:cNvSpPr>
            <a:spLocks noGrp="1"/>
          </p:cNvSpPr>
          <p:nvPr>
            <p:ph type="body" sz="quarter" idx="20"/>
          </p:nvPr>
        </p:nvSpPr>
        <p:spPr>
          <a:xfrm>
            <a:off x="695324" y="2172230"/>
            <a:ext cx="2809875" cy="114776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1pPr>
            <a:lvl2pPr marL="45720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2pPr>
            <a:lvl3pPr marL="91440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3pPr>
            <a:lvl4pPr marL="137160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4pPr>
            <a:lvl5pPr marL="182880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21"/>
          </p:nvPr>
        </p:nvSpPr>
        <p:spPr>
          <a:xfrm>
            <a:off x="695324" y="4910667"/>
            <a:ext cx="2809875" cy="114776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1pPr>
            <a:lvl2pPr marL="45720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2pPr>
            <a:lvl3pPr marL="91440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3pPr>
            <a:lvl4pPr marL="137160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4pPr>
            <a:lvl5pPr marL="182880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1" name="Text Placeholder 18"/>
          <p:cNvSpPr>
            <a:spLocks noGrp="1"/>
          </p:cNvSpPr>
          <p:nvPr>
            <p:ph type="body" sz="quarter" idx="22"/>
          </p:nvPr>
        </p:nvSpPr>
        <p:spPr>
          <a:xfrm>
            <a:off x="8686800" y="2182293"/>
            <a:ext cx="2809875" cy="114776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1pPr>
            <a:lvl2pPr marL="45720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2pPr>
            <a:lvl3pPr marL="91440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3pPr>
            <a:lvl4pPr marL="137160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4pPr>
            <a:lvl5pPr marL="182880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2" name="Text Placeholder 18"/>
          <p:cNvSpPr>
            <a:spLocks noGrp="1"/>
          </p:cNvSpPr>
          <p:nvPr>
            <p:ph type="body" sz="quarter" idx="23"/>
          </p:nvPr>
        </p:nvSpPr>
        <p:spPr>
          <a:xfrm>
            <a:off x="8686800" y="4910667"/>
            <a:ext cx="2809875" cy="114776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1pPr>
            <a:lvl2pPr marL="45720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2pPr>
            <a:lvl3pPr marL="91440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3pPr>
            <a:lvl4pPr marL="137160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4pPr>
            <a:lvl5pPr marL="182880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096676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pos="2593" userDrawn="1">
          <p15:clr>
            <a:srgbClr val="FBAE40"/>
          </p15:clr>
        </p15:guide>
        <p15:guide id="4" pos="5087" userDrawn="1">
          <p15:clr>
            <a:srgbClr val="FBAE40"/>
          </p15:clr>
        </p15:guide>
        <p15:guide id="5" orient="horz" pos="2160" userDrawn="1">
          <p15:clr>
            <a:srgbClr val="FBAE40"/>
          </p15:clr>
        </p15:guide>
        <p15:guide id="6" pos="438" userDrawn="1">
          <p15:clr>
            <a:srgbClr val="FBAE40"/>
          </p15:clr>
        </p15:guide>
        <p15:guide id="7" pos="2207" userDrawn="1">
          <p15:clr>
            <a:srgbClr val="FBAE40"/>
          </p15:clr>
        </p15:guide>
        <p15:guide id="8" pos="7242" userDrawn="1">
          <p15:clr>
            <a:srgbClr val="FBAE40"/>
          </p15:clr>
        </p15:guide>
        <p15:guide id="11" orient="horz" pos="459">
          <p15:clr>
            <a:srgbClr val="FBAE40"/>
          </p15:clr>
        </p15:guide>
        <p15:guide id="12" orient="horz" pos="3861">
          <p15:clr>
            <a:srgbClr val="FBAE40"/>
          </p15:clr>
        </p15:guide>
        <p15:guide id="13" pos="5473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t_Thr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3429000"/>
          </a:xfrm>
          <a:prstGeom prst="rect">
            <a:avLst/>
          </a:prstGeom>
        </p:spPr>
        <p:txBody>
          <a:bodyPr bIns="792000" anchor="ctr"/>
          <a:lstStyle>
            <a:lvl1pPr marL="0" indent="0" algn="ctr">
              <a:buNone/>
              <a:defRPr sz="1600"/>
            </a:lvl1pPr>
          </a:lstStyle>
          <a:p>
            <a:r>
              <a:rPr lang="en-US" dirty="0"/>
              <a:t>N:\Marketing\Resources\Imagery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695324" y="4523838"/>
            <a:ext cx="2880000" cy="287336"/>
          </a:xfrm>
          <a:prstGeom prst="rect">
            <a:avLst/>
          </a:prstGeom>
        </p:spPr>
        <p:txBody>
          <a:bodyPr lIns="0" rIns="0"/>
          <a:lstStyle>
            <a:lvl1pPr marL="0" indent="0" algn="ctr">
              <a:buNone/>
              <a:defRPr sz="1400" baseline="0">
                <a:solidFill>
                  <a:schemeClr val="bg2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/>
              <a:t>Item 1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4656139" y="4523838"/>
            <a:ext cx="2879724" cy="287336"/>
          </a:xfrm>
          <a:prstGeom prst="rect">
            <a:avLst/>
          </a:prstGeom>
        </p:spPr>
        <p:txBody>
          <a:bodyPr lIns="0" rIns="0"/>
          <a:lstStyle>
            <a:lvl1pPr marL="0" indent="0" algn="ctr">
              <a:buNone/>
              <a:defRPr sz="1400" baseline="0">
                <a:solidFill>
                  <a:schemeClr val="bg2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/>
              <a:t>Item 2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8616678" y="4523838"/>
            <a:ext cx="2880000" cy="287336"/>
          </a:xfrm>
          <a:prstGeom prst="rect">
            <a:avLst/>
          </a:prstGeom>
        </p:spPr>
        <p:txBody>
          <a:bodyPr lIns="0" rIns="0"/>
          <a:lstStyle>
            <a:lvl1pPr marL="0" indent="0" algn="ctr">
              <a:buNone/>
              <a:defRPr sz="1400" baseline="0">
                <a:solidFill>
                  <a:schemeClr val="bg2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/>
              <a:t>Item 3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20"/>
          </p:nvPr>
        </p:nvSpPr>
        <p:spPr>
          <a:xfrm>
            <a:off x="695324" y="4896380"/>
            <a:ext cx="2880000" cy="114776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1pPr>
            <a:lvl2pPr marL="45720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2pPr>
            <a:lvl3pPr marL="91440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3pPr>
            <a:lvl4pPr marL="137160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4pPr>
            <a:lvl5pPr marL="182880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21"/>
          </p:nvPr>
        </p:nvSpPr>
        <p:spPr>
          <a:xfrm>
            <a:off x="4656139" y="4896380"/>
            <a:ext cx="2879724" cy="114776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1pPr>
            <a:lvl2pPr marL="45720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2pPr>
            <a:lvl3pPr marL="91440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3pPr>
            <a:lvl4pPr marL="137160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4pPr>
            <a:lvl5pPr marL="182880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1" name="Text Placeholder 18"/>
          <p:cNvSpPr>
            <a:spLocks noGrp="1"/>
          </p:cNvSpPr>
          <p:nvPr>
            <p:ph type="body" sz="quarter" idx="22"/>
          </p:nvPr>
        </p:nvSpPr>
        <p:spPr>
          <a:xfrm>
            <a:off x="8616678" y="4896380"/>
            <a:ext cx="2880000" cy="114776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1pPr>
            <a:lvl2pPr marL="45720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2pPr>
            <a:lvl3pPr marL="91440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3pPr>
            <a:lvl4pPr marL="137160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4pPr>
            <a:lvl5pPr marL="1828800" indent="0" algn="ctr">
              <a:lnSpc>
                <a:spcPct val="114000"/>
              </a:lnSpc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004715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pos="2593">
          <p15:clr>
            <a:srgbClr val="FBAE40"/>
          </p15:clr>
        </p15:guide>
        <p15:guide id="4" pos="5087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pos="438">
          <p15:clr>
            <a:srgbClr val="FBAE40"/>
          </p15:clr>
        </p15:guide>
        <p15:guide id="7" pos="2252" userDrawn="1">
          <p15:clr>
            <a:srgbClr val="FBAE40"/>
          </p15:clr>
        </p15:guide>
        <p15:guide id="8" pos="7242">
          <p15:clr>
            <a:srgbClr val="FBAE40"/>
          </p15:clr>
        </p15:guide>
        <p15:guide id="11" orient="horz" pos="459">
          <p15:clr>
            <a:srgbClr val="FBAE40"/>
          </p15:clr>
        </p15:guide>
        <p15:guide id="12" orient="horz" pos="3861">
          <p15:clr>
            <a:srgbClr val="FBAE40"/>
          </p15:clr>
        </p15:guide>
        <p15:guide id="13" pos="5428" userDrawn="1">
          <p15:clr>
            <a:srgbClr val="FBAE40"/>
          </p15:clr>
        </p15:guide>
        <p15:guide id="14" pos="2933" userDrawn="1">
          <p15:clr>
            <a:srgbClr val="FBAE40"/>
          </p15:clr>
        </p15:guide>
        <p15:guide id="15" pos="4747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stimoni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6"/>
          <p:cNvSpPr>
            <a:spLocks noGrp="1"/>
          </p:cNvSpPr>
          <p:nvPr>
            <p:ph type="pic" sz="quarter" idx="10" hasCustomPrompt="1"/>
          </p:nvPr>
        </p:nvSpPr>
        <p:spPr>
          <a:xfrm>
            <a:off x="1636586" y="1255338"/>
            <a:ext cx="2552524" cy="2547100"/>
          </a:xfrm>
          <a:custGeom>
            <a:avLst/>
            <a:gdLst>
              <a:gd name="connsiteX0" fmla="*/ 0 w 3600450"/>
              <a:gd name="connsiteY0" fmla="*/ 0 h 3600450"/>
              <a:gd name="connsiteX1" fmla="*/ 3600450 w 3600450"/>
              <a:gd name="connsiteY1" fmla="*/ 0 h 3600450"/>
              <a:gd name="connsiteX2" fmla="*/ 3600450 w 3600450"/>
              <a:gd name="connsiteY2" fmla="*/ 3600450 h 3600450"/>
              <a:gd name="connsiteX3" fmla="*/ 0 w 3600450"/>
              <a:gd name="connsiteY3" fmla="*/ 3600450 h 3600450"/>
              <a:gd name="connsiteX4" fmla="*/ 0 w 3600450"/>
              <a:gd name="connsiteY4" fmla="*/ 0 h 3600450"/>
              <a:gd name="connsiteX0" fmla="*/ 0 w 3600450"/>
              <a:gd name="connsiteY0" fmla="*/ 0 h 3600450"/>
              <a:gd name="connsiteX1" fmla="*/ 1849755 w 3600450"/>
              <a:gd name="connsiteY1" fmla="*/ 2857 h 3600450"/>
              <a:gd name="connsiteX2" fmla="*/ 3600450 w 3600450"/>
              <a:gd name="connsiteY2" fmla="*/ 0 h 3600450"/>
              <a:gd name="connsiteX3" fmla="*/ 3600450 w 3600450"/>
              <a:gd name="connsiteY3" fmla="*/ 3600450 h 3600450"/>
              <a:gd name="connsiteX4" fmla="*/ 0 w 3600450"/>
              <a:gd name="connsiteY4" fmla="*/ 3600450 h 3600450"/>
              <a:gd name="connsiteX5" fmla="*/ 0 w 3600450"/>
              <a:gd name="connsiteY5" fmla="*/ 0 h 3600450"/>
              <a:gd name="connsiteX0" fmla="*/ 1905 w 3602355"/>
              <a:gd name="connsiteY0" fmla="*/ 0 h 3600450"/>
              <a:gd name="connsiteX1" fmla="*/ 1851660 w 3602355"/>
              <a:gd name="connsiteY1" fmla="*/ 2857 h 3600450"/>
              <a:gd name="connsiteX2" fmla="*/ 3602355 w 3602355"/>
              <a:gd name="connsiteY2" fmla="*/ 0 h 3600450"/>
              <a:gd name="connsiteX3" fmla="*/ 3602355 w 3602355"/>
              <a:gd name="connsiteY3" fmla="*/ 3600450 h 3600450"/>
              <a:gd name="connsiteX4" fmla="*/ 1905 w 3602355"/>
              <a:gd name="connsiteY4" fmla="*/ 3600450 h 3600450"/>
              <a:gd name="connsiteX5" fmla="*/ 0 w 3602355"/>
              <a:gd name="connsiteY5" fmla="*/ 1793557 h 3600450"/>
              <a:gd name="connsiteX6" fmla="*/ 1905 w 3602355"/>
              <a:gd name="connsiteY6" fmla="*/ 0 h 3600450"/>
              <a:gd name="connsiteX0" fmla="*/ 1905 w 3602355"/>
              <a:gd name="connsiteY0" fmla="*/ 0 h 3600450"/>
              <a:gd name="connsiteX1" fmla="*/ 1851660 w 3602355"/>
              <a:gd name="connsiteY1" fmla="*/ 2857 h 3600450"/>
              <a:gd name="connsiteX2" fmla="*/ 3602355 w 3602355"/>
              <a:gd name="connsiteY2" fmla="*/ 0 h 3600450"/>
              <a:gd name="connsiteX3" fmla="*/ 3602355 w 3602355"/>
              <a:gd name="connsiteY3" fmla="*/ 3600450 h 3600450"/>
              <a:gd name="connsiteX4" fmla="*/ 1836421 w 3602355"/>
              <a:gd name="connsiteY4" fmla="*/ 3599497 h 3600450"/>
              <a:gd name="connsiteX5" fmla="*/ 1905 w 3602355"/>
              <a:gd name="connsiteY5" fmla="*/ 3600450 h 3600450"/>
              <a:gd name="connsiteX6" fmla="*/ 0 w 3602355"/>
              <a:gd name="connsiteY6" fmla="*/ 1793557 h 3600450"/>
              <a:gd name="connsiteX7" fmla="*/ 1905 w 3602355"/>
              <a:gd name="connsiteY7" fmla="*/ 0 h 3600450"/>
              <a:gd name="connsiteX0" fmla="*/ 1905 w 3604261"/>
              <a:gd name="connsiteY0" fmla="*/ 0 h 3600450"/>
              <a:gd name="connsiteX1" fmla="*/ 1851660 w 3604261"/>
              <a:gd name="connsiteY1" fmla="*/ 2857 h 3600450"/>
              <a:gd name="connsiteX2" fmla="*/ 3602355 w 3604261"/>
              <a:gd name="connsiteY2" fmla="*/ 0 h 3600450"/>
              <a:gd name="connsiteX3" fmla="*/ 3604261 w 3604261"/>
              <a:gd name="connsiteY3" fmla="*/ 1801177 h 3600450"/>
              <a:gd name="connsiteX4" fmla="*/ 3602355 w 3604261"/>
              <a:gd name="connsiteY4" fmla="*/ 3600450 h 3600450"/>
              <a:gd name="connsiteX5" fmla="*/ 1836421 w 3604261"/>
              <a:gd name="connsiteY5" fmla="*/ 3599497 h 3600450"/>
              <a:gd name="connsiteX6" fmla="*/ 1905 w 3604261"/>
              <a:gd name="connsiteY6" fmla="*/ 3600450 h 3600450"/>
              <a:gd name="connsiteX7" fmla="*/ 0 w 3604261"/>
              <a:gd name="connsiteY7" fmla="*/ 1793557 h 3600450"/>
              <a:gd name="connsiteX8" fmla="*/ 1905 w 3604261"/>
              <a:gd name="connsiteY8" fmla="*/ 0 h 3600450"/>
              <a:gd name="connsiteX0" fmla="*/ 1905 w 3604261"/>
              <a:gd name="connsiteY0" fmla="*/ 0 h 3600450"/>
              <a:gd name="connsiteX1" fmla="*/ 1851660 w 3604261"/>
              <a:gd name="connsiteY1" fmla="*/ 2857 h 3600450"/>
              <a:gd name="connsiteX2" fmla="*/ 3602355 w 3604261"/>
              <a:gd name="connsiteY2" fmla="*/ 0 h 3600450"/>
              <a:gd name="connsiteX3" fmla="*/ 3604261 w 3604261"/>
              <a:gd name="connsiteY3" fmla="*/ 1801177 h 3600450"/>
              <a:gd name="connsiteX4" fmla="*/ 1836421 w 3604261"/>
              <a:gd name="connsiteY4" fmla="*/ 3599497 h 3600450"/>
              <a:gd name="connsiteX5" fmla="*/ 1905 w 3604261"/>
              <a:gd name="connsiteY5" fmla="*/ 3600450 h 3600450"/>
              <a:gd name="connsiteX6" fmla="*/ 0 w 3604261"/>
              <a:gd name="connsiteY6" fmla="*/ 1793557 h 3600450"/>
              <a:gd name="connsiteX7" fmla="*/ 1905 w 3604261"/>
              <a:gd name="connsiteY7" fmla="*/ 0 h 3600450"/>
              <a:gd name="connsiteX0" fmla="*/ 1905 w 3604261"/>
              <a:gd name="connsiteY0" fmla="*/ 0 h 3599497"/>
              <a:gd name="connsiteX1" fmla="*/ 1851660 w 3604261"/>
              <a:gd name="connsiteY1" fmla="*/ 2857 h 3599497"/>
              <a:gd name="connsiteX2" fmla="*/ 3602355 w 3604261"/>
              <a:gd name="connsiteY2" fmla="*/ 0 h 3599497"/>
              <a:gd name="connsiteX3" fmla="*/ 3604261 w 3604261"/>
              <a:gd name="connsiteY3" fmla="*/ 1801177 h 3599497"/>
              <a:gd name="connsiteX4" fmla="*/ 1836421 w 3604261"/>
              <a:gd name="connsiteY4" fmla="*/ 3599497 h 3599497"/>
              <a:gd name="connsiteX5" fmla="*/ 0 w 3604261"/>
              <a:gd name="connsiteY5" fmla="*/ 1793557 h 3599497"/>
              <a:gd name="connsiteX6" fmla="*/ 1905 w 3604261"/>
              <a:gd name="connsiteY6" fmla="*/ 0 h 3599497"/>
              <a:gd name="connsiteX0" fmla="*/ 0 w 3604261"/>
              <a:gd name="connsiteY0" fmla="*/ 1793557 h 3599497"/>
              <a:gd name="connsiteX1" fmla="*/ 1851660 w 3604261"/>
              <a:gd name="connsiteY1" fmla="*/ 2857 h 3599497"/>
              <a:gd name="connsiteX2" fmla="*/ 3602355 w 3604261"/>
              <a:gd name="connsiteY2" fmla="*/ 0 h 3599497"/>
              <a:gd name="connsiteX3" fmla="*/ 3604261 w 3604261"/>
              <a:gd name="connsiteY3" fmla="*/ 1801177 h 3599497"/>
              <a:gd name="connsiteX4" fmla="*/ 1836421 w 3604261"/>
              <a:gd name="connsiteY4" fmla="*/ 3599497 h 3599497"/>
              <a:gd name="connsiteX5" fmla="*/ 0 w 3604261"/>
              <a:gd name="connsiteY5" fmla="*/ 1793557 h 3599497"/>
              <a:gd name="connsiteX0" fmla="*/ 0 w 3604261"/>
              <a:gd name="connsiteY0" fmla="*/ 1790700 h 3596640"/>
              <a:gd name="connsiteX1" fmla="*/ 1851660 w 3604261"/>
              <a:gd name="connsiteY1" fmla="*/ 0 h 3596640"/>
              <a:gd name="connsiteX2" fmla="*/ 3604261 w 3604261"/>
              <a:gd name="connsiteY2" fmla="*/ 1798320 h 3596640"/>
              <a:gd name="connsiteX3" fmla="*/ 1836421 w 3604261"/>
              <a:gd name="connsiteY3" fmla="*/ 3596640 h 3596640"/>
              <a:gd name="connsiteX4" fmla="*/ 0 w 3604261"/>
              <a:gd name="connsiteY4" fmla="*/ 1790700 h 3596640"/>
              <a:gd name="connsiteX0" fmla="*/ 0 w 3604265"/>
              <a:gd name="connsiteY0" fmla="*/ 1790700 h 3596641"/>
              <a:gd name="connsiteX1" fmla="*/ 1851660 w 3604265"/>
              <a:gd name="connsiteY1" fmla="*/ 0 h 3596641"/>
              <a:gd name="connsiteX2" fmla="*/ 3604261 w 3604265"/>
              <a:gd name="connsiteY2" fmla="*/ 1798320 h 3596641"/>
              <a:gd name="connsiteX3" fmla="*/ 1836421 w 3604265"/>
              <a:gd name="connsiteY3" fmla="*/ 3596640 h 3596641"/>
              <a:gd name="connsiteX4" fmla="*/ 0 w 3604265"/>
              <a:gd name="connsiteY4" fmla="*/ 1790700 h 3596641"/>
              <a:gd name="connsiteX0" fmla="*/ 0 w 3604265"/>
              <a:gd name="connsiteY0" fmla="*/ 1790700 h 3718074"/>
              <a:gd name="connsiteX1" fmla="*/ 1851660 w 3604265"/>
              <a:gd name="connsiteY1" fmla="*/ 0 h 3718074"/>
              <a:gd name="connsiteX2" fmla="*/ 3604261 w 3604265"/>
              <a:gd name="connsiteY2" fmla="*/ 1798320 h 3718074"/>
              <a:gd name="connsiteX3" fmla="*/ 1836421 w 3604265"/>
              <a:gd name="connsiteY3" fmla="*/ 3596640 h 3718074"/>
              <a:gd name="connsiteX4" fmla="*/ 0 w 3604265"/>
              <a:gd name="connsiteY4" fmla="*/ 1790700 h 3718074"/>
              <a:gd name="connsiteX0" fmla="*/ 121833 w 3726098"/>
              <a:gd name="connsiteY0" fmla="*/ 1790701 h 3718075"/>
              <a:gd name="connsiteX1" fmla="*/ 1973493 w 3726098"/>
              <a:gd name="connsiteY1" fmla="*/ 1 h 3718075"/>
              <a:gd name="connsiteX2" fmla="*/ 3726094 w 3726098"/>
              <a:gd name="connsiteY2" fmla="*/ 1798321 h 3718075"/>
              <a:gd name="connsiteX3" fmla="*/ 1958254 w 3726098"/>
              <a:gd name="connsiteY3" fmla="*/ 3596641 h 3718075"/>
              <a:gd name="connsiteX4" fmla="*/ 121833 w 3726098"/>
              <a:gd name="connsiteY4" fmla="*/ 1790701 h 3718075"/>
              <a:gd name="connsiteX0" fmla="*/ 121833 w 3726098"/>
              <a:gd name="connsiteY0" fmla="*/ 1790701 h 3718075"/>
              <a:gd name="connsiteX1" fmla="*/ 1973493 w 3726098"/>
              <a:gd name="connsiteY1" fmla="*/ 1 h 3718075"/>
              <a:gd name="connsiteX2" fmla="*/ 3726094 w 3726098"/>
              <a:gd name="connsiteY2" fmla="*/ 1798321 h 3718075"/>
              <a:gd name="connsiteX3" fmla="*/ 1958254 w 3726098"/>
              <a:gd name="connsiteY3" fmla="*/ 3596641 h 3718075"/>
              <a:gd name="connsiteX4" fmla="*/ 121833 w 3726098"/>
              <a:gd name="connsiteY4" fmla="*/ 1790701 h 3718075"/>
              <a:gd name="connsiteX0" fmla="*/ 62 w 3604327"/>
              <a:gd name="connsiteY0" fmla="*/ 1790762 h 3718136"/>
              <a:gd name="connsiteX1" fmla="*/ 1851722 w 3604327"/>
              <a:gd name="connsiteY1" fmla="*/ 62 h 3718136"/>
              <a:gd name="connsiteX2" fmla="*/ 3604323 w 3604327"/>
              <a:gd name="connsiteY2" fmla="*/ 1798382 h 3718136"/>
              <a:gd name="connsiteX3" fmla="*/ 1836483 w 3604327"/>
              <a:gd name="connsiteY3" fmla="*/ 3596702 h 3718136"/>
              <a:gd name="connsiteX4" fmla="*/ 62 w 3604327"/>
              <a:gd name="connsiteY4" fmla="*/ 1790762 h 3718136"/>
              <a:gd name="connsiteX0" fmla="*/ 62 w 3604327"/>
              <a:gd name="connsiteY0" fmla="*/ 1790762 h 3596702"/>
              <a:gd name="connsiteX1" fmla="*/ 1851722 w 3604327"/>
              <a:gd name="connsiteY1" fmla="*/ 62 h 3596702"/>
              <a:gd name="connsiteX2" fmla="*/ 3604323 w 3604327"/>
              <a:gd name="connsiteY2" fmla="*/ 1798382 h 3596702"/>
              <a:gd name="connsiteX3" fmla="*/ 1836483 w 3604327"/>
              <a:gd name="connsiteY3" fmla="*/ 3596702 h 3596702"/>
              <a:gd name="connsiteX4" fmla="*/ 62 w 3604327"/>
              <a:gd name="connsiteY4" fmla="*/ 1790762 h 3596702"/>
              <a:gd name="connsiteX0" fmla="*/ 4 w 3604269"/>
              <a:gd name="connsiteY0" fmla="*/ 1790702 h 3596642"/>
              <a:gd name="connsiteX1" fmla="*/ 1851664 w 3604269"/>
              <a:gd name="connsiteY1" fmla="*/ 2 h 3596642"/>
              <a:gd name="connsiteX2" fmla="*/ 3604265 w 3604269"/>
              <a:gd name="connsiteY2" fmla="*/ 1798322 h 3596642"/>
              <a:gd name="connsiteX3" fmla="*/ 1836425 w 3604269"/>
              <a:gd name="connsiteY3" fmla="*/ 3596642 h 3596642"/>
              <a:gd name="connsiteX4" fmla="*/ 4 w 3604269"/>
              <a:gd name="connsiteY4" fmla="*/ 1790702 h 3596642"/>
              <a:gd name="connsiteX0" fmla="*/ 5 w 3604272"/>
              <a:gd name="connsiteY0" fmla="*/ 1790702 h 3596642"/>
              <a:gd name="connsiteX1" fmla="*/ 1851665 w 3604272"/>
              <a:gd name="connsiteY1" fmla="*/ 2 h 3596642"/>
              <a:gd name="connsiteX2" fmla="*/ 3604266 w 3604272"/>
              <a:gd name="connsiteY2" fmla="*/ 1798322 h 3596642"/>
              <a:gd name="connsiteX3" fmla="*/ 1836426 w 3604272"/>
              <a:gd name="connsiteY3" fmla="*/ 3596642 h 3596642"/>
              <a:gd name="connsiteX4" fmla="*/ 5 w 3604272"/>
              <a:gd name="connsiteY4" fmla="*/ 1790702 h 3596642"/>
              <a:gd name="connsiteX0" fmla="*/ 5 w 3604290"/>
              <a:gd name="connsiteY0" fmla="*/ 1790702 h 3596642"/>
              <a:gd name="connsiteX1" fmla="*/ 1851665 w 3604290"/>
              <a:gd name="connsiteY1" fmla="*/ 2 h 3596642"/>
              <a:gd name="connsiteX2" fmla="*/ 3604266 w 3604290"/>
              <a:gd name="connsiteY2" fmla="*/ 1798322 h 3596642"/>
              <a:gd name="connsiteX3" fmla="*/ 1836426 w 3604290"/>
              <a:gd name="connsiteY3" fmla="*/ 3596642 h 3596642"/>
              <a:gd name="connsiteX4" fmla="*/ 5 w 3604290"/>
              <a:gd name="connsiteY4" fmla="*/ 1790702 h 3596642"/>
              <a:gd name="connsiteX0" fmla="*/ 5 w 3604289"/>
              <a:gd name="connsiteY0" fmla="*/ 1790702 h 3596642"/>
              <a:gd name="connsiteX1" fmla="*/ 1851665 w 3604289"/>
              <a:gd name="connsiteY1" fmla="*/ 2 h 3596642"/>
              <a:gd name="connsiteX2" fmla="*/ 3604266 w 3604289"/>
              <a:gd name="connsiteY2" fmla="*/ 1798322 h 3596642"/>
              <a:gd name="connsiteX3" fmla="*/ 1836426 w 3604289"/>
              <a:gd name="connsiteY3" fmla="*/ 3596642 h 3596642"/>
              <a:gd name="connsiteX4" fmla="*/ 5 w 3604289"/>
              <a:gd name="connsiteY4" fmla="*/ 1790702 h 3596642"/>
              <a:gd name="connsiteX0" fmla="*/ 5 w 3604266"/>
              <a:gd name="connsiteY0" fmla="*/ 1790702 h 3596642"/>
              <a:gd name="connsiteX1" fmla="*/ 1851665 w 3604266"/>
              <a:gd name="connsiteY1" fmla="*/ 2 h 3596642"/>
              <a:gd name="connsiteX2" fmla="*/ 3604266 w 3604266"/>
              <a:gd name="connsiteY2" fmla="*/ 1798322 h 3596642"/>
              <a:gd name="connsiteX3" fmla="*/ 1836426 w 3604266"/>
              <a:gd name="connsiteY3" fmla="*/ 3596642 h 3596642"/>
              <a:gd name="connsiteX4" fmla="*/ 5 w 3604266"/>
              <a:gd name="connsiteY4" fmla="*/ 1790702 h 3596642"/>
              <a:gd name="connsiteX0" fmla="*/ 40 w 3604301"/>
              <a:gd name="connsiteY0" fmla="*/ 1790702 h 3596642"/>
              <a:gd name="connsiteX1" fmla="*/ 1851700 w 3604301"/>
              <a:gd name="connsiteY1" fmla="*/ 2 h 3596642"/>
              <a:gd name="connsiteX2" fmla="*/ 3604301 w 3604301"/>
              <a:gd name="connsiteY2" fmla="*/ 1798322 h 3596642"/>
              <a:gd name="connsiteX3" fmla="*/ 1836461 w 3604301"/>
              <a:gd name="connsiteY3" fmla="*/ 3596642 h 3596642"/>
              <a:gd name="connsiteX4" fmla="*/ 40 w 3604301"/>
              <a:gd name="connsiteY4" fmla="*/ 1790702 h 3596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04301" h="3596642">
                <a:moveTo>
                  <a:pt x="40" y="1790702"/>
                </a:moveTo>
                <a:cubicBezTo>
                  <a:pt x="7025" y="732474"/>
                  <a:pt x="854750" y="-1268"/>
                  <a:pt x="1851700" y="2"/>
                </a:cubicBezTo>
                <a:cubicBezTo>
                  <a:pt x="2848650" y="1272"/>
                  <a:pt x="3603983" y="873127"/>
                  <a:pt x="3604301" y="1798322"/>
                </a:cubicBezTo>
                <a:cubicBezTo>
                  <a:pt x="3604619" y="2723517"/>
                  <a:pt x="2775309" y="3596642"/>
                  <a:pt x="1836461" y="3596642"/>
                </a:cubicBezTo>
                <a:cubicBezTo>
                  <a:pt x="897613" y="3596642"/>
                  <a:pt x="-6945" y="2848930"/>
                  <a:pt x="40" y="1790702"/>
                </a:cubicBezTo>
                <a:close/>
              </a:path>
            </a:pathLst>
          </a:custGeom>
        </p:spPr>
        <p:txBody>
          <a:bodyPr bIns="720000" anchor="ctr"/>
          <a:lstStyle>
            <a:lvl1pPr marL="0" indent="0" algn="ctr">
              <a:buNone/>
              <a:defRPr sz="1050" baseline="0"/>
            </a:lvl1pPr>
          </a:lstStyle>
          <a:p>
            <a:r>
              <a:rPr lang="en-US" dirty="0"/>
              <a:t>Photo of testimonial</a:t>
            </a:r>
          </a:p>
        </p:txBody>
      </p:sp>
      <p:sp>
        <p:nvSpPr>
          <p:cNvPr id="3" name="Oval 2"/>
          <p:cNvSpPr/>
          <p:nvPr userDrawn="1"/>
        </p:nvSpPr>
        <p:spPr>
          <a:xfrm>
            <a:off x="1574372" y="1190412"/>
            <a:ext cx="2676952" cy="2676952"/>
          </a:xfrm>
          <a:prstGeom prst="ellipse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5519738" y="728663"/>
            <a:ext cx="5976937" cy="5400675"/>
          </a:xfrm>
          <a:prstGeom prst="rect">
            <a:avLst/>
          </a:prstGeom>
        </p:spPr>
        <p:txBody>
          <a:bodyPr/>
          <a:lstStyle>
            <a:lvl1pPr marL="271463" indent="-271463" defTabSz="271463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800"/>
            </a:lvl1pPr>
            <a:lvl2pPr marL="542925" indent="-271463" defTabSz="271463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800"/>
            </a:lvl2pPr>
            <a:lvl3pPr marL="803275" indent="-260350" defTabSz="271463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800"/>
            </a:lvl3pPr>
            <a:lvl4pPr marL="1074738" indent="-271463" defTabSz="271463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800"/>
            </a:lvl4pPr>
            <a:lvl5pPr marL="1346200" indent="-271463" defTabSz="271463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800"/>
            </a:lvl5pPr>
          </a:lstStyle>
          <a:p>
            <a:pPr lvl="0"/>
            <a:r>
              <a:rPr lang="en-US" dirty="0"/>
              <a:t>Describe a reference project here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982663" y="4180416"/>
            <a:ext cx="3817937" cy="34289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aseline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 err="1"/>
              <a:t>Firstname</a:t>
            </a:r>
            <a:r>
              <a:rPr lang="en-US" dirty="0"/>
              <a:t> </a:t>
            </a:r>
            <a:r>
              <a:rPr lang="en-US" dirty="0" err="1"/>
              <a:t>Lastname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982663" y="4589990"/>
            <a:ext cx="3817937" cy="32385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 baseline="0">
                <a:solidFill>
                  <a:schemeClr val="tx2"/>
                </a:solidFill>
              </a:defRPr>
            </a:lvl1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Position, Company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4" hasCustomPrompt="1"/>
          </p:nvPr>
        </p:nvSpPr>
        <p:spPr>
          <a:xfrm>
            <a:off x="1868848" y="5093920"/>
            <a:ext cx="2088000" cy="1044000"/>
          </a:xfrm>
          <a:prstGeom prst="rect">
            <a:avLst/>
          </a:prstGeom>
        </p:spPr>
        <p:txBody>
          <a:bodyPr tIns="0" bIns="540000"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r>
              <a:rPr lang="en-US" dirty="0"/>
              <a:t>Client’s logo</a:t>
            </a:r>
          </a:p>
        </p:txBody>
      </p:sp>
      <p:cxnSp>
        <p:nvCxnSpPr>
          <p:cNvPr id="12" name="Straight Connector 11"/>
          <p:cNvCxnSpPr>
            <a:stCxn id="3" idx="0"/>
          </p:cNvCxnSpPr>
          <p:nvPr userDrawn="1"/>
        </p:nvCxnSpPr>
        <p:spPr>
          <a:xfrm flipH="1" flipV="1">
            <a:off x="2898774" y="0"/>
            <a:ext cx="0" cy="1190412"/>
          </a:xfrm>
          <a:prstGeom prst="line">
            <a:avLst/>
          </a:prstGeom>
          <a:ln w="285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 flipH="1" flipV="1">
            <a:off x="2892425" y="6318000"/>
            <a:ext cx="0" cy="540000"/>
          </a:xfrm>
          <a:prstGeom prst="line">
            <a:avLst/>
          </a:prstGeom>
          <a:ln w="285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60936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orient="horz" pos="1593">
          <p15:clr>
            <a:srgbClr val="FBAE40"/>
          </p15:clr>
        </p15:guide>
        <p15:guide id="3" pos="1822">
          <p15:clr>
            <a:srgbClr val="FBAE40"/>
          </p15:clr>
        </p15:guide>
        <p15:guide id="4" pos="3477">
          <p15:clr>
            <a:srgbClr val="FBAE40"/>
          </p15:clr>
        </p15:guide>
        <p15:guide id="5" orient="horz" pos="2727">
          <p15:clr>
            <a:srgbClr val="FBAE40"/>
          </p15:clr>
        </p15:guide>
        <p15:guide id="8" pos="7242">
          <p15:clr>
            <a:srgbClr val="FBAE40"/>
          </p15:clr>
        </p15:guide>
        <p15:guide id="9" orient="horz" pos="459">
          <p15:clr>
            <a:srgbClr val="FBAE40"/>
          </p15:clr>
        </p15:guide>
        <p15:guide id="10" orient="horz" pos="3861">
          <p15:clr>
            <a:srgbClr val="FBAE40"/>
          </p15:clr>
        </p15:guide>
        <p15:guide id="12" pos="619">
          <p15:clr>
            <a:srgbClr val="FBAE40"/>
          </p15:clr>
        </p15:guide>
        <p15:guide id="13" pos="3024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_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6"/>
          <p:cNvSpPr>
            <a:spLocks noGrp="1"/>
          </p:cNvSpPr>
          <p:nvPr>
            <p:ph type="pic" sz="quarter" idx="10" hasCustomPrompt="1"/>
          </p:nvPr>
        </p:nvSpPr>
        <p:spPr>
          <a:xfrm>
            <a:off x="1054947" y="5324145"/>
            <a:ext cx="1155064" cy="1152609"/>
          </a:xfrm>
          <a:custGeom>
            <a:avLst/>
            <a:gdLst>
              <a:gd name="connsiteX0" fmla="*/ 0 w 3600450"/>
              <a:gd name="connsiteY0" fmla="*/ 0 h 3600450"/>
              <a:gd name="connsiteX1" fmla="*/ 3600450 w 3600450"/>
              <a:gd name="connsiteY1" fmla="*/ 0 h 3600450"/>
              <a:gd name="connsiteX2" fmla="*/ 3600450 w 3600450"/>
              <a:gd name="connsiteY2" fmla="*/ 3600450 h 3600450"/>
              <a:gd name="connsiteX3" fmla="*/ 0 w 3600450"/>
              <a:gd name="connsiteY3" fmla="*/ 3600450 h 3600450"/>
              <a:gd name="connsiteX4" fmla="*/ 0 w 3600450"/>
              <a:gd name="connsiteY4" fmla="*/ 0 h 3600450"/>
              <a:gd name="connsiteX0" fmla="*/ 0 w 3600450"/>
              <a:gd name="connsiteY0" fmla="*/ 0 h 3600450"/>
              <a:gd name="connsiteX1" fmla="*/ 1849755 w 3600450"/>
              <a:gd name="connsiteY1" fmla="*/ 2857 h 3600450"/>
              <a:gd name="connsiteX2" fmla="*/ 3600450 w 3600450"/>
              <a:gd name="connsiteY2" fmla="*/ 0 h 3600450"/>
              <a:gd name="connsiteX3" fmla="*/ 3600450 w 3600450"/>
              <a:gd name="connsiteY3" fmla="*/ 3600450 h 3600450"/>
              <a:gd name="connsiteX4" fmla="*/ 0 w 3600450"/>
              <a:gd name="connsiteY4" fmla="*/ 3600450 h 3600450"/>
              <a:gd name="connsiteX5" fmla="*/ 0 w 3600450"/>
              <a:gd name="connsiteY5" fmla="*/ 0 h 3600450"/>
              <a:gd name="connsiteX0" fmla="*/ 1905 w 3602355"/>
              <a:gd name="connsiteY0" fmla="*/ 0 h 3600450"/>
              <a:gd name="connsiteX1" fmla="*/ 1851660 w 3602355"/>
              <a:gd name="connsiteY1" fmla="*/ 2857 h 3600450"/>
              <a:gd name="connsiteX2" fmla="*/ 3602355 w 3602355"/>
              <a:gd name="connsiteY2" fmla="*/ 0 h 3600450"/>
              <a:gd name="connsiteX3" fmla="*/ 3602355 w 3602355"/>
              <a:gd name="connsiteY3" fmla="*/ 3600450 h 3600450"/>
              <a:gd name="connsiteX4" fmla="*/ 1905 w 3602355"/>
              <a:gd name="connsiteY4" fmla="*/ 3600450 h 3600450"/>
              <a:gd name="connsiteX5" fmla="*/ 0 w 3602355"/>
              <a:gd name="connsiteY5" fmla="*/ 1793557 h 3600450"/>
              <a:gd name="connsiteX6" fmla="*/ 1905 w 3602355"/>
              <a:gd name="connsiteY6" fmla="*/ 0 h 3600450"/>
              <a:gd name="connsiteX0" fmla="*/ 1905 w 3602355"/>
              <a:gd name="connsiteY0" fmla="*/ 0 h 3600450"/>
              <a:gd name="connsiteX1" fmla="*/ 1851660 w 3602355"/>
              <a:gd name="connsiteY1" fmla="*/ 2857 h 3600450"/>
              <a:gd name="connsiteX2" fmla="*/ 3602355 w 3602355"/>
              <a:gd name="connsiteY2" fmla="*/ 0 h 3600450"/>
              <a:gd name="connsiteX3" fmla="*/ 3602355 w 3602355"/>
              <a:gd name="connsiteY3" fmla="*/ 3600450 h 3600450"/>
              <a:gd name="connsiteX4" fmla="*/ 1836421 w 3602355"/>
              <a:gd name="connsiteY4" fmla="*/ 3599497 h 3600450"/>
              <a:gd name="connsiteX5" fmla="*/ 1905 w 3602355"/>
              <a:gd name="connsiteY5" fmla="*/ 3600450 h 3600450"/>
              <a:gd name="connsiteX6" fmla="*/ 0 w 3602355"/>
              <a:gd name="connsiteY6" fmla="*/ 1793557 h 3600450"/>
              <a:gd name="connsiteX7" fmla="*/ 1905 w 3602355"/>
              <a:gd name="connsiteY7" fmla="*/ 0 h 3600450"/>
              <a:gd name="connsiteX0" fmla="*/ 1905 w 3604261"/>
              <a:gd name="connsiteY0" fmla="*/ 0 h 3600450"/>
              <a:gd name="connsiteX1" fmla="*/ 1851660 w 3604261"/>
              <a:gd name="connsiteY1" fmla="*/ 2857 h 3600450"/>
              <a:gd name="connsiteX2" fmla="*/ 3602355 w 3604261"/>
              <a:gd name="connsiteY2" fmla="*/ 0 h 3600450"/>
              <a:gd name="connsiteX3" fmla="*/ 3604261 w 3604261"/>
              <a:gd name="connsiteY3" fmla="*/ 1801177 h 3600450"/>
              <a:gd name="connsiteX4" fmla="*/ 3602355 w 3604261"/>
              <a:gd name="connsiteY4" fmla="*/ 3600450 h 3600450"/>
              <a:gd name="connsiteX5" fmla="*/ 1836421 w 3604261"/>
              <a:gd name="connsiteY5" fmla="*/ 3599497 h 3600450"/>
              <a:gd name="connsiteX6" fmla="*/ 1905 w 3604261"/>
              <a:gd name="connsiteY6" fmla="*/ 3600450 h 3600450"/>
              <a:gd name="connsiteX7" fmla="*/ 0 w 3604261"/>
              <a:gd name="connsiteY7" fmla="*/ 1793557 h 3600450"/>
              <a:gd name="connsiteX8" fmla="*/ 1905 w 3604261"/>
              <a:gd name="connsiteY8" fmla="*/ 0 h 3600450"/>
              <a:gd name="connsiteX0" fmla="*/ 1905 w 3604261"/>
              <a:gd name="connsiteY0" fmla="*/ 0 h 3600450"/>
              <a:gd name="connsiteX1" fmla="*/ 1851660 w 3604261"/>
              <a:gd name="connsiteY1" fmla="*/ 2857 h 3600450"/>
              <a:gd name="connsiteX2" fmla="*/ 3602355 w 3604261"/>
              <a:gd name="connsiteY2" fmla="*/ 0 h 3600450"/>
              <a:gd name="connsiteX3" fmla="*/ 3604261 w 3604261"/>
              <a:gd name="connsiteY3" fmla="*/ 1801177 h 3600450"/>
              <a:gd name="connsiteX4" fmla="*/ 1836421 w 3604261"/>
              <a:gd name="connsiteY4" fmla="*/ 3599497 h 3600450"/>
              <a:gd name="connsiteX5" fmla="*/ 1905 w 3604261"/>
              <a:gd name="connsiteY5" fmla="*/ 3600450 h 3600450"/>
              <a:gd name="connsiteX6" fmla="*/ 0 w 3604261"/>
              <a:gd name="connsiteY6" fmla="*/ 1793557 h 3600450"/>
              <a:gd name="connsiteX7" fmla="*/ 1905 w 3604261"/>
              <a:gd name="connsiteY7" fmla="*/ 0 h 3600450"/>
              <a:gd name="connsiteX0" fmla="*/ 1905 w 3604261"/>
              <a:gd name="connsiteY0" fmla="*/ 0 h 3599497"/>
              <a:gd name="connsiteX1" fmla="*/ 1851660 w 3604261"/>
              <a:gd name="connsiteY1" fmla="*/ 2857 h 3599497"/>
              <a:gd name="connsiteX2" fmla="*/ 3602355 w 3604261"/>
              <a:gd name="connsiteY2" fmla="*/ 0 h 3599497"/>
              <a:gd name="connsiteX3" fmla="*/ 3604261 w 3604261"/>
              <a:gd name="connsiteY3" fmla="*/ 1801177 h 3599497"/>
              <a:gd name="connsiteX4" fmla="*/ 1836421 w 3604261"/>
              <a:gd name="connsiteY4" fmla="*/ 3599497 h 3599497"/>
              <a:gd name="connsiteX5" fmla="*/ 0 w 3604261"/>
              <a:gd name="connsiteY5" fmla="*/ 1793557 h 3599497"/>
              <a:gd name="connsiteX6" fmla="*/ 1905 w 3604261"/>
              <a:gd name="connsiteY6" fmla="*/ 0 h 3599497"/>
              <a:gd name="connsiteX0" fmla="*/ 0 w 3604261"/>
              <a:gd name="connsiteY0" fmla="*/ 1793557 h 3599497"/>
              <a:gd name="connsiteX1" fmla="*/ 1851660 w 3604261"/>
              <a:gd name="connsiteY1" fmla="*/ 2857 h 3599497"/>
              <a:gd name="connsiteX2" fmla="*/ 3602355 w 3604261"/>
              <a:gd name="connsiteY2" fmla="*/ 0 h 3599497"/>
              <a:gd name="connsiteX3" fmla="*/ 3604261 w 3604261"/>
              <a:gd name="connsiteY3" fmla="*/ 1801177 h 3599497"/>
              <a:gd name="connsiteX4" fmla="*/ 1836421 w 3604261"/>
              <a:gd name="connsiteY4" fmla="*/ 3599497 h 3599497"/>
              <a:gd name="connsiteX5" fmla="*/ 0 w 3604261"/>
              <a:gd name="connsiteY5" fmla="*/ 1793557 h 3599497"/>
              <a:gd name="connsiteX0" fmla="*/ 0 w 3604261"/>
              <a:gd name="connsiteY0" fmla="*/ 1790700 h 3596640"/>
              <a:gd name="connsiteX1" fmla="*/ 1851660 w 3604261"/>
              <a:gd name="connsiteY1" fmla="*/ 0 h 3596640"/>
              <a:gd name="connsiteX2" fmla="*/ 3604261 w 3604261"/>
              <a:gd name="connsiteY2" fmla="*/ 1798320 h 3596640"/>
              <a:gd name="connsiteX3" fmla="*/ 1836421 w 3604261"/>
              <a:gd name="connsiteY3" fmla="*/ 3596640 h 3596640"/>
              <a:gd name="connsiteX4" fmla="*/ 0 w 3604261"/>
              <a:gd name="connsiteY4" fmla="*/ 1790700 h 3596640"/>
              <a:gd name="connsiteX0" fmla="*/ 0 w 3604265"/>
              <a:gd name="connsiteY0" fmla="*/ 1790700 h 3596641"/>
              <a:gd name="connsiteX1" fmla="*/ 1851660 w 3604265"/>
              <a:gd name="connsiteY1" fmla="*/ 0 h 3596641"/>
              <a:gd name="connsiteX2" fmla="*/ 3604261 w 3604265"/>
              <a:gd name="connsiteY2" fmla="*/ 1798320 h 3596641"/>
              <a:gd name="connsiteX3" fmla="*/ 1836421 w 3604265"/>
              <a:gd name="connsiteY3" fmla="*/ 3596640 h 3596641"/>
              <a:gd name="connsiteX4" fmla="*/ 0 w 3604265"/>
              <a:gd name="connsiteY4" fmla="*/ 1790700 h 3596641"/>
              <a:gd name="connsiteX0" fmla="*/ 0 w 3604265"/>
              <a:gd name="connsiteY0" fmla="*/ 1790700 h 3718074"/>
              <a:gd name="connsiteX1" fmla="*/ 1851660 w 3604265"/>
              <a:gd name="connsiteY1" fmla="*/ 0 h 3718074"/>
              <a:gd name="connsiteX2" fmla="*/ 3604261 w 3604265"/>
              <a:gd name="connsiteY2" fmla="*/ 1798320 h 3718074"/>
              <a:gd name="connsiteX3" fmla="*/ 1836421 w 3604265"/>
              <a:gd name="connsiteY3" fmla="*/ 3596640 h 3718074"/>
              <a:gd name="connsiteX4" fmla="*/ 0 w 3604265"/>
              <a:gd name="connsiteY4" fmla="*/ 1790700 h 3718074"/>
              <a:gd name="connsiteX0" fmla="*/ 121833 w 3726098"/>
              <a:gd name="connsiteY0" fmla="*/ 1790701 h 3718075"/>
              <a:gd name="connsiteX1" fmla="*/ 1973493 w 3726098"/>
              <a:gd name="connsiteY1" fmla="*/ 1 h 3718075"/>
              <a:gd name="connsiteX2" fmla="*/ 3726094 w 3726098"/>
              <a:gd name="connsiteY2" fmla="*/ 1798321 h 3718075"/>
              <a:gd name="connsiteX3" fmla="*/ 1958254 w 3726098"/>
              <a:gd name="connsiteY3" fmla="*/ 3596641 h 3718075"/>
              <a:gd name="connsiteX4" fmla="*/ 121833 w 3726098"/>
              <a:gd name="connsiteY4" fmla="*/ 1790701 h 3718075"/>
              <a:gd name="connsiteX0" fmla="*/ 121833 w 3726098"/>
              <a:gd name="connsiteY0" fmla="*/ 1790701 h 3718075"/>
              <a:gd name="connsiteX1" fmla="*/ 1973493 w 3726098"/>
              <a:gd name="connsiteY1" fmla="*/ 1 h 3718075"/>
              <a:gd name="connsiteX2" fmla="*/ 3726094 w 3726098"/>
              <a:gd name="connsiteY2" fmla="*/ 1798321 h 3718075"/>
              <a:gd name="connsiteX3" fmla="*/ 1958254 w 3726098"/>
              <a:gd name="connsiteY3" fmla="*/ 3596641 h 3718075"/>
              <a:gd name="connsiteX4" fmla="*/ 121833 w 3726098"/>
              <a:gd name="connsiteY4" fmla="*/ 1790701 h 3718075"/>
              <a:gd name="connsiteX0" fmla="*/ 62 w 3604327"/>
              <a:gd name="connsiteY0" fmla="*/ 1790762 h 3718136"/>
              <a:gd name="connsiteX1" fmla="*/ 1851722 w 3604327"/>
              <a:gd name="connsiteY1" fmla="*/ 62 h 3718136"/>
              <a:gd name="connsiteX2" fmla="*/ 3604323 w 3604327"/>
              <a:gd name="connsiteY2" fmla="*/ 1798382 h 3718136"/>
              <a:gd name="connsiteX3" fmla="*/ 1836483 w 3604327"/>
              <a:gd name="connsiteY3" fmla="*/ 3596702 h 3718136"/>
              <a:gd name="connsiteX4" fmla="*/ 62 w 3604327"/>
              <a:gd name="connsiteY4" fmla="*/ 1790762 h 3718136"/>
              <a:gd name="connsiteX0" fmla="*/ 62 w 3604327"/>
              <a:gd name="connsiteY0" fmla="*/ 1790762 h 3596702"/>
              <a:gd name="connsiteX1" fmla="*/ 1851722 w 3604327"/>
              <a:gd name="connsiteY1" fmla="*/ 62 h 3596702"/>
              <a:gd name="connsiteX2" fmla="*/ 3604323 w 3604327"/>
              <a:gd name="connsiteY2" fmla="*/ 1798382 h 3596702"/>
              <a:gd name="connsiteX3" fmla="*/ 1836483 w 3604327"/>
              <a:gd name="connsiteY3" fmla="*/ 3596702 h 3596702"/>
              <a:gd name="connsiteX4" fmla="*/ 62 w 3604327"/>
              <a:gd name="connsiteY4" fmla="*/ 1790762 h 3596702"/>
              <a:gd name="connsiteX0" fmla="*/ 4 w 3604269"/>
              <a:gd name="connsiteY0" fmla="*/ 1790702 h 3596642"/>
              <a:gd name="connsiteX1" fmla="*/ 1851664 w 3604269"/>
              <a:gd name="connsiteY1" fmla="*/ 2 h 3596642"/>
              <a:gd name="connsiteX2" fmla="*/ 3604265 w 3604269"/>
              <a:gd name="connsiteY2" fmla="*/ 1798322 h 3596642"/>
              <a:gd name="connsiteX3" fmla="*/ 1836425 w 3604269"/>
              <a:gd name="connsiteY3" fmla="*/ 3596642 h 3596642"/>
              <a:gd name="connsiteX4" fmla="*/ 4 w 3604269"/>
              <a:gd name="connsiteY4" fmla="*/ 1790702 h 3596642"/>
              <a:gd name="connsiteX0" fmla="*/ 5 w 3604272"/>
              <a:gd name="connsiteY0" fmla="*/ 1790702 h 3596642"/>
              <a:gd name="connsiteX1" fmla="*/ 1851665 w 3604272"/>
              <a:gd name="connsiteY1" fmla="*/ 2 h 3596642"/>
              <a:gd name="connsiteX2" fmla="*/ 3604266 w 3604272"/>
              <a:gd name="connsiteY2" fmla="*/ 1798322 h 3596642"/>
              <a:gd name="connsiteX3" fmla="*/ 1836426 w 3604272"/>
              <a:gd name="connsiteY3" fmla="*/ 3596642 h 3596642"/>
              <a:gd name="connsiteX4" fmla="*/ 5 w 3604272"/>
              <a:gd name="connsiteY4" fmla="*/ 1790702 h 3596642"/>
              <a:gd name="connsiteX0" fmla="*/ 5 w 3604290"/>
              <a:gd name="connsiteY0" fmla="*/ 1790702 h 3596642"/>
              <a:gd name="connsiteX1" fmla="*/ 1851665 w 3604290"/>
              <a:gd name="connsiteY1" fmla="*/ 2 h 3596642"/>
              <a:gd name="connsiteX2" fmla="*/ 3604266 w 3604290"/>
              <a:gd name="connsiteY2" fmla="*/ 1798322 h 3596642"/>
              <a:gd name="connsiteX3" fmla="*/ 1836426 w 3604290"/>
              <a:gd name="connsiteY3" fmla="*/ 3596642 h 3596642"/>
              <a:gd name="connsiteX4" fmla="*/ 5 w 3604290"/>
              <a:gd name="connsiteY4" fmla="*/ 1790702 h 3596642"/>
              <a:gd name="connsiteX0" fmla="*/ 5 w 3604289"/>
              <a:gd name="connsiteY0" fmla="*/ 1790702 h 3596642"/>
              <a:gd name="connsiteX1" fmla="*/ 1851665 w 3604289"/>
              <a:gd name="connsiteY1" fmla="*/ 2 h 3596642"/>
              <a:gd name="connsiteX2" fmla="*/ 3604266 w 3604289"/>
              <a:gd name="connsiteY2" fmla="*/ 1798322 h 3596642"/>
              <a:gd name="connsiteX3" fmla="*/ 1836426 w 3604289"/>
              <a:gd name="connsiteY3" fmla="*/ 3596642 h 3596642"/>
              <a:gd name="connsiteX4" fmla="*/ 5 w 3604289"/>
              <a:gd name="connsiteY4" fmla="*/ 1790702 h 3596642"/>
              <a:gd name="connsiteX0" fmla="*/ 5 w 3604266"/>
              <a:gd name="connsiteY0" fmla="*/ 1790702 h 3596642"/>
              <a:gd name="connsiteX1" fmla="*/ 1851665 w 3604266"/>
              <a:gd name="connsiteY1" fmla="*/ 2 h 3596642"/>
              <a:gd name="connsiteX2" fmla="*/ 3604266 w 3604266"/>
              <a:gd name="connsiteY2" fmla="*/ 1798322 h 3596642"/>
              <a:gd name="connsiteX3" fmla="*/ 1836426 w 3604266"/>
              <a:gd name="connsiteY3" fmla="*/ 3596642 h 3596642"/>
              <a:gd name="connsiteX4" fmla="*/ 5 w 3604266"/>
              <a:gd name="connsiteY4" fmla="*/ 1790702 h 3596642"/>
              <a:gd name="connsiteX0" fmla="*/ 40 w 3604301"/>
              <a:gd name="connsiteY0" fmla="*/ 1790702 h 3596642"/>
              <a:gd name="connsiteX1" fmla="*/ 1851700 w 3604301"/>
              <a:gd name="connsiteY1" fmla="*/ 2 h 3596642"/>
              <a:gd name="connsiteX2" fmla="*/ 3604301 w 3604301"/>
              <a:gd name="connsiteY2" fmla="*/ 1798322 h 3596642"/>
              <a:gd name="connsiteX3" fmla="*/ 1836461 w 3604301"/>
              <a:gd name="connsiteY3" fmla="*/ 3596642 h 3596642"/>
              <a:gd name="connsiteX4" fmla="*/ 40 w 3604301"/>
              <a:gd name="connsiteY4" fmla="*/ 1790702 h 3596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04301" h="3596642">
                <a:moveTo>
                  <a:pt x="40" y="1790702"/>
                </a:moveTo>
                <a:cubicBezTo>
                  <a:pt x="7025" y="732474"/>
                  <a:pt x="854750" y="-1268"/>
                  <a:pt x="1851700" y="2"/>
                </a:cubicBezTo>
                <a:cubicBezTo>
                  <a:pt x="2848650" y="1272"/>
                  <a:pt x="3603983" y="873127"/>
                  <a:pt x="3604301" y="1798322"/>
                </a:cubicBezTo>
                <a:cubicBezTo>
                  <a:pt x="3604619" y="2723517"/>
                  <a:pt x="2775309" y="3596642"/>
                  <a:pt x="1836461" y="3596642"/>
                </a:cubicBezTo>
                <a:cubicBezTo>
                  <a:pt x="897613" y="3596642"/>
                  <a:pt x="-6945" y="2848930"/>
                  <a:pt x="40" y="1790702"/>
                </a:cubicBezTo>
                <a:close/>
              </a:path>
            </a:pathLst>
          </a:custGeom>
        </p:spPr>
        <p:txBody>
          <a:bodyPr bIns="720000" anchor="ctr"/>
          <a:lstStyle>
            <a:lvl1pPr marL="0" indent="0" algn="ctr">
              <a:buNone/>
              <a:defRPr sz="1050" baseline="0"/>
            </a:lvl1pPr>
          </a:lstStyle>
          <a:p>
            <a:r>
              <a:rPr lang="en-US" dirty="0"/>
              <a:t>Photo of employee</a:t>
            </a:r>
          </a:p>
        </p:txBody>
      </p:sp>
      <p:sp>
        <p:nvSpPr>
          <p:cNvPr id="3" name="Oval 2"/>
          <p:cNvSpPr/>
          <p:nvPr userDrawn="1"/>
        </p:nvSpPr>
        <p:spPr>
          <a:xfrm>
            <a:off x="1001977" y="5269947"/>
            <a:ext cx="1244070" cy="1244070"/>
          </a:xfrm>
          <a:prstGeom prst="ellipse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2640012" y="5269947"/>
            <a:ext cx="3276600" cy="342899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 b="1" baseline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 err="1"/>
              <a:t>FIRSTNAME</a:t>
            </a:r>
            <a:r>
              <a:rPr lang="en-US" dirty="0"/>
              <a:t> </a:t>
            </a:r>
            <a:r>
              <a:rPr lang="en-US" dirty="0" err="1"/>
              <a:t>LASTNAME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2640012" y="5570512"/>
            <a:ext cx="3276601" cy="918056"/>
          </a:xfrm>
          <a:prstGeom prst="rect">
            <a:avLst/>
          </a:prstGeom>
        </p:spPr>
        <p:txBody>
          <a:bodyPr anchor="b"/>
          <a:lstStyle>
            <a:lvl1pPr marL="0" indent="0" algn="l">
              <a:lnSpc>
                <a:spcPct val="114000"/>
              </a:lnSpc>
              <a:spcBef>
                <a:spcPts val="0"/>
              </a:spcBef>
              <a:buNone/>
              <a:defRPr sz="1200" b="0" baseline="0">
                <a:solidFill>
                  <a:schemeClr val="tx1"/>
                </a:solidFill>
              </a:defRPr>
            </a:lvl1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Position, Telephone, Mobile, Email</a:t>
            </a:r>
          </a:p>
        </p:txBody>
      </p:sp>
      <p:sp>
        <p:nvSpPr>
          <p:cNvPr id="17" name="Text Placeholder 5"/>
          <p:cNvSpPr>
            <a:spLocks noGrp="1"/>
          </p:cNvSpPr>
          <p:nvPr>
            <p:ph type="body" sz="quarter" idx="15" hasCustomPrompt="1"/>
          </p:nvPr>
        </p:nvSpPr>
        <p:spPr>
          <a:xfrm>
            <a:off x="6275388" y="5269947"/>
            <a:ext cx="3817938" cy="342899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 b="1" baseline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NORSTAT SOMETHING AS</a:t>
            </a:r>
          </a:p>
        </p:txBody>
      </p:sp>
      <p:sp>
        <p:nvSpPr>
          <p:cNvPr id="18" name="Text Placeholder 7"/>
          <p:cNvSpPr>
            <a:spLocks noGrp="1"/>
          </p:cNvSpPr>
          <p:nvPr>
            <p:ph type="body" sz="quarter" idx="16" hasCustomPrompt="1"/>
          </p:nvPr>
        </p:nvSpPr>
        <p:spPr>
          <a:xfrm>
            <a:off x="6275389" y="5570512"/>
            <a:ext cx="2520949" cy="918056"/>
          </a:xfrm>
          <a:prstGeom prst="rect">
            <a:avLst/>
          </a:prstGeom>
        </p:spPr>
        <p:txBody>
          <a:bodyPr anchor="b"/>
          <a:lstStyle>
            <a:lvl1pPr marL="0" indent="0" algn="l">
              <a:lnSpc>
                <a:spcPct val="114000"/>
              </a:lnSpc>
              <a:spcBef>
                <a:spcPts val="0"/>
              </a:spcBef>
              <a:buNone/>
              <a:defRPr sz="1200" b="0" baseline="0">
                <a:solidFill>
                  <a:schemeClr val="tx1"/>
                </a:solidFill>
              </a:defRPr>
            </a:lvl1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Street, City, Country</a:t>
            </a:r>
          </a:p>
        </p:txBody>
      </p:sp>
      <p:sp>
        <p:nvSpPr>
          <p:cNvPr id="25" name="Text Placeholder 7"/>
          <p:cNvSpPr>
            <a:spLocks noGrp="1"/>
          </p:cNvSpPr>
          <p:nvPr>
            <p:ph type="body" sz="quarter" idx="17" hasCustomPrompt="1"/>
          </p:nvPr>
        </p:nvSpPr>
        <p:spPr>
          <a:xfrm>
            <a:off x="8975727" y="5570512"/>
            <a:ext cx="2517774" cy="918056"/>
          </a:xfrm>
          <a:prstGeom prst="rect">
            <a:avLst/>
          </a:prstGeom>
        </p:spPr>
        <p:txBody>
          <a:bodyPr anchor="b"/>
          <a:lstStyle>
            <a:lvl1pPr marL="0" indent="0" algn="l">
              <a:lnSpc>
                <a:spcPct val="114000"/>
              </a:lnSpc>
              <a:spcBef>
                <a:spcPts val="0"/>
              </a:spcBef>
              <a:buNone/>
              <a:defRPr sz="1200" b="0" baseline="0">
                <a:solidFill>
                  <a:schemeClr val="tx1"/>
                </a:solidFill>
              </a:defRPr>
            </a:lvl1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info@..., URL, …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12192000" cy="4941888"/>
          </a:xfrm>
          <a:prstGeom prst="rect">
            <a:avLst/>
          </a:prstGeom>
          <a:gradFill flip="none" rotWithShape="1">
            <a:gsLst>
              <a:gs pos="64000">
                <a:schemeClr val="tx2"/>
              </a:gs>
              <a:gs pos="6000">
                <a:schemeClr val="bg2"/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8" hasCustomPrompt="1"/>
          </p:nvPr>
        </p:nvSpPr>
        <p:spPr>
          <a:xfrm>
            <a:off x="0" y="0"/>
            <a:ext cx="12192000" cy="4941888"/>
          </a:xfrm>
          <a:prstGeom prst="rect">
            <a:avLst/>
          </a:prstGeom>
        </p:spPr>
        <p:txBody>
          <a:bodyPr bIns="720000"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N:\Marketing\Resources\Imagery\Norstat Cities</a:t>
            </a:r>
          </a:p>
        </p:txBody>
      </p:sp>
    </p:spTree>
    <p:extLst>
      <p:ext uri="{BB962C8B-B14F-4D97-AF65-F5344CB8AC3E}">
        <p14:creationId xmlns:p14="http://schemas.microsoft.com/office/powerpoint/2010/main" val="31349798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9" orient="horz" pos="3113" userDrawn="1">
          <p15:clr>
            <a:srgbClr val="FBAE40"/>
          </p15:clr>
        </p15:guide>
        <p15:guide id="12" pos="619" userDrawn="1">
          <p15:clr>
            <a:srgbClr val="FBAE40"/>
          </p15:clr>
        </p15:guide>
        <p15:guide id="14" pos="3953" userDrawn="1">
          <p15:clr>
            <a:srgbClr val="FBAE40"/>
          </p15:clr>
        </p15:guide>
        <p15:guide id="15" pos="5654" userDrawn="1">
          <p15:clr>
            <a:srgbClr val="FBAE40"/>
          </p15:clr>
        </p15:guide>
        <p15:guide id="16" pos="7242" userDrawn="1">
          <p15:clr>
            <a:srgbClr val="FBAE40"/>
          </p15:clr>
        </p15:guide>
        <p15:guide id="17" pos="1663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ty_Quar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00101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orient="horz" pos="2160">
          <p15:clr>
            <a:srgbClr val="FBAE40"/>
          </p15:clr>
        </p15:guide>
        <p15:guide id="3" pos="2139">
          <p15:clr>
            <a:srgbClr val="FBAE40"/>
          </p15:clr>
        </p15:guide>
        <p15:guide id="4" pos="5541">
          <p15:clr>
            <a:srgbClr val="FBAE40"/>
          </p15:clr>
        </p15:guide>
        <p15:guide id="5" orient="horz" pos="3861">
          <p15:clr>
            <a:srgbClr val="FBAE40"/>
          </p15:clr>
        </p15:guide>
        <p15:guide id="6" orient="horz" pos="459">
          <p15:clr>
            <a:srgbClr val="FBAE40"/>
          </p15:clr>
        </p15:guide>
        <p15:guide id="7" pos="438">
          <p15:clr>
            <a:srgbClr val="FBAE40"/>
          </p15:clr>
        </p15:guide>
        <p15:guide id="8" pos="7242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6" hasCustomPrompt="1"/>
          </p:nvPr>
        </p:nvSpPr>
        <p:spPr>
          <a:xfrm>
            <a:off x="221381" y="6567876"/>
            <a:ext cx="11112146" cy="260763"/>
          </a:xfrm>
        </p:spPr>
        <p:txBody>
          <a:bodyPr anchor="t">
            <a:normAutofit/>
          </a:bodyPr>
          <a:lstStyle>
            <a:lvl1pPr marL="0" marR="0" indent="0" algn="l" defTabSz="1232345" rtl="0" eaLnBrk="1" fontAlgn="auto" latinLnBrk="0" hangingPunct="1">
              <a:lnSpc>
                <a:spcPts val="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900" cap="none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/>
              <a:t>Question</a:t>
            </a:r>
            <a:endParaRPr lang="pl-PL" dirty="0"/>
          </a:p>
        </p:txBody>
      </p: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221381" y="732829"/>
            <a:ext cx="11771697" cy="830997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sz="1800" b="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r>
              <a:rPr lang="en-US" dirty="0"/>
              <a:t>Click to add emphasis part of title</a:t>
            </a:r>
            <a:br>
              <a:rPr lang="pl-PL" dirty="0"/>
            </a:br>
            <a:r>
              <a:rPr lang="en-US" dirty="0"/>
              <a:t>Click to add emphasis part of title</a:t>
            </a:r>
            <a:br>
              <a:rPr lang="pl-PL" dirty="0"/>
            </a:br>
            <a:r>
              <a:rPr lang="en-US" dirty="0"/>
              <a:t>Click to add emphasis part of title</a:t>
            </a:r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09836" y="246156"/>
            <a:ext cx="9334678" cy="352296"/>
          </a:xfrm>
        </p:spPr>
        <p:txBody>
          <a:bodyPr anchor="ctr">
            <a:normAutofit/>
          </a:bodyPr>
          <a:lstStyle>
            <a:lvl1pPr marL="0" indent="0">
              <a:buNone/>
              <a:defRPr sz="2533" b="1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TO ADD TAG LINE OR BEGINNING OF TITLE</a:t>
            </a:r>
            <a:endParaRPr lang="en-GB" dirty="0"/>
          </a:p>
        </p:txBody>
      </p:sp>
      <p:cxnSp>
        <p:nvCxnSpPr>
          <p:cNvPr id="3" name="Łącznik prosty 2"/>
          <p:cNvCxnSpPr/>
          <p:nvPr userDrawn="1"/>
        </p:nvCxnSpPr>
        <p:spPr>
          <a:xfrm flipH="1">
            <a:off x="221380" y="6316910"/>
            <a:ext cx="11124000" cy="0"/>
          </a:xfrm>
          <a:prstGeom prst="line">
            <a:avLst/>
          </a:prstGeom>
          <a:noFill/>
          <a:ln w="12700">
            <a:solidFill>
              <a:schemeClr val="accent4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" name="Text Placeholder 6"/>
          <p:cNvSpPr>
            <a:spLocks noGrp="1"/>
          </p:cNvSpPr>
          <p:nvPr>
            <p:ph type="body" sz="quarter" idx="17" hasCustomPrompt="1"/>
          </p:nvPr>
        </p:nvSpPr>
        <p:spPr>
          <a:xfrm>
            <a:off x="221380" y="6358150"/>
            <a:ext cx="11112146" cy="168486"/>
          </a:xfrm>
        </p:spPr>
        <p:txBody>
          <a:bodyPr anchor="ctr">
            <a:normAutofit/>
          </a:bodyPr>
          <a:lstStyle>
            <a:lvl1pPr marL="0" marR="0" indent="0" algn="l" defTabSz="1232345" rtl="0" eaLnBrk="1" fontAlgn="auto" latinLnBrk="0" hangingPunct="1">
              <a:lnSpc>
                <a:spcPts val="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900" cap="none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pl-PL" dirty="0"/>
              <a:t>Base</a:t>
            </a:r>
          </a:p>
        </p:txBody>
      </p:sp>
    </p:spTree>
    <p:extLst>
      <p:ext uri="{BB962C8B-B14F-4D97-AF65-F5344CB8AC3E}">
        <p14:creationId xmlns:p14="http://schemas.microsoft.com/office/powerpoint/2010/main" val="2144064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sgf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6" name="Straight Connector 165"/>
          <p:cNvCxnSpPr/>
          <p:nvPr userDrawn="1"/>
        </p:nvCxnSpPr>
        <p:spPr>
          <a:xfrm>
            <a:off x="695325" y="437650"/>
            <a:ext cx="360000" cy="0"/>
          </a:xfrm>
          <a:prstGeom prst="line">
            <a:avLst/>
          </a:prstGeom>
          <a:ln w="19050">
            <a:solidFill>
              <a:schemeClr val="bg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7" name="NSGraphData.Caption"/>
          <p:cNvSpPr>
            <a:spLocks noGrp="1"/>
          </p:cNvSpPr>
          <p:nvPr>
            <p:ph type="title" hasCustomPrompt="1"/>
          </p:nvPr>
        </p:nvSpPr>
        <p:spPr>
          <a:xfrm>
            <a:off x="695325" y="448733"/>
            <a:ext cx="8457553" cy="408516"/>
          </a:xfrm>
          <a:prstGeom prst="rect">
            <a:avLst/>
          </a:prstGeom>
        </p:spPr>
        <p:txBody>
          <a:bodyPr lIns="0" tIns="36000" rIns="0" bIns="36000" anchor="t"/>
          <a:lstStyle>
            <a:lvl1pPr algn="just">
              <a:lnSpc>
                <a:spcPct val="100000"/>
              </a:lnSpc>
              <a:defRPr sz="14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3" name="NSGraphData.HeaderCaption"/>
          <p:cNvSpPr>
            <a:spLocks noGrp="1"/>
          </p:cNvSpPr>
          <p:nvPr>
            <p:ph type="body" sz="quarter" idx="12" hasCustomPrompt="1"/>
          </p:nvPr>
        </p:nvSpPr>
        <p:spPr>
          <a:xfrm>
            <a:off x="695325" y="142833"/>
            <a:ext cx="10800000" cy="287336"/>
          </a:xfrm>
          <a:prstGeom prst="rect">
            <a:avLst/>
          </a:prstGeom>
        </p:spPr>
        <p:txBody>
          <a:bodyPr lIns="0" rIns="0"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 err="1"/>
              <a:t>Subheader</a:t>
            </a:r>
            <a:endParaRPr lang="en-US" dirty="0"/>
          </a:p>
        </p:txBody>
      </p:sp>
      <p:sp>
        <p:nvSpPr>
          <p:cNvPr id="9" name="NSGraphData.TableCount"/>
          <p:cNvSpPr>
            <a:spLocks noGrp="1"/>
          </p:cNvSpPr>
          <p:nvPr>
            <p:ph type="body" sz="quarter" idx="14" hasCustomPrompt="1"/>
          </p:nvPr>
        </p:nvSpPr>
        <p:spPr>
          <a:xfrm>
            <a:off x="1333641" y="6480175"/>
            <a:ext cx="576262" cy="2520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count</a:t>
            </a:r>
            <a:endParaRPr lang="da-DK" dirty="0"/>
          </a:p>
        </p:txBody>
      </p:sp>
      <p:sp>
        <p:nvSpPr>
          <p:cNvPr id="10" name="NSGraphData.Id"/>
          <p:cNvSpPr>
            <a:spLocks noGrp="1"/>
          </p:cNvSpPr>
          <p:nvPr>
            <p:ph type="body" sz="quarter" idx="15" hasCustomPrompt="1"/>
          </p:nvPr>
        </p:nvSpPr>
        <p:spPr>
          <a:xfrm>
            <a:off x="2281562" y="6427831"/>
            <a:ext cx="9213764" cy="304344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9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a-DK" dirty="0"/>
              <a:t>QID</a:t>
            </a:r>
          </a:p>
        </p:txBody>
      </p:sp>
    </p:spTree>
    <p:extLst>
      <p:ext uri="{BB962C8B-B14F-4D97-AF65-F5344CB8AC3E}">
        <p14:creationId xmlns:p14="http://schemas.microsoft.com/office/powerpoint/2010/main" val="38834709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88">
          <p15:clr>
            <a:srgbClr val="FBAE40"/>
          </p15:clr>
        </p15:guide>
        <p15:guide id="2" orient="horz" pos="686">
          <p15:clr>
            <a:srgbClr val="FBAE40"/>
          </p15:clr>
        </p15:guide>
        <p15:guide id="3" pos="438">
          <p15:clr>
            <a:srgbClr val="FBAE40"/>
          </p15:clr>
        </p15:guide>
        <p15:guide id="4" pos="7242">
          <p15:clr>
            <a:srgbClr val="FBAE40"/>
          </p15:clr>
        </p15:guide>
        <p15:guide id="5" orient="horz" pos="3634">
          <p15:clr>
            <a:srgbClr val="FBAE40"/>
          </p15:clr>
        </p15:guide>
        <p15:guide id="6" orient="horz" pos="377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1892300" y="0"/>
            <a:ext cx="10299700" cy="6864086"/>
          </a:xfrm>
          <a:custGeom>
            <a:avLst/>
            <a:gdLst>
              <a:gd name="connsiteX0" fmla="*/ 0 w 10287000"/>
              <a:gd name="connsiteY0" fmla="*/ 0 h 6858000"/>
              <a:gd name="connsiteX1" fmla="*/ 10287000 w 10287000"/>
              <a:gd name="connsiteY1" fmla="*/ 0 h 6858000"/>
              <a:gd name="connsiteX2" fmla="*/ 10287000 w 10287000"/>
              <a:gd name="connsiteY2" fmla="*/ 6858000 h 6858000"/>
              <a:gd name="connsiteX3" fmla="*/ 0 w 10287000"/>
              <a:gd name="connsiteY3" fmla="*/ 6858000 h 6858000"/>
              <a:gd name="connsiteX4" fmla="*/ 0 w 10287000"/>
              <a:gd name="connsiteY4" fmla="*/ 0 h 6858000"/>
              <a:gd name="connsiteX0" fmla="*/ 0 w 10287000"/>
              <a:gd name="connsiteY0" fmla="*/ 0 h 6858000"/>
              <a:gd name="connsiteX1" fmla="*/ 10287000 w 10287000"/>
              <a:gd name="connsiteY1" fmla="*/ 0 h 6858000"/>
              <a:gd name="connsiteX2" fmla="*/ 10287000 w 10287000"/>
              <a:gd name="connsiteY2" fmla="*/ 6858000 h 6858000"/>
              <a:gd name="connsiteX3" fmla="*/ 2895600 w 10287000"/>
              <a:gd name="connsiteY3" fmla="*/ 6849533 h 6858000"/>
              <a:gd name="connsiteX4" fmla="*/ 0 w 10287000"/>
              <a:gd name="connsiteY4" fmla="*/ 0 h 6858000"/>
              <a:gd name="connsiteX0" fmla="*/ 0 w 10287000"/>
              <a:gd name="connsiteY0" fmla="*/ 8467 h 6866467"/>
              <a:gd name="connsiteX1" fmla="*/ 5486400 w 10287000"/>
              <a:gd name="connsiteY1" fmla="*/ 0 h 6866467"/>
              <a:gd name="connsiteX2" fmla="*/ 10287000 w 10287000"/>
              <a:gd name="connsiteY2" fmla="*/ 6866467 h 6866467"/>
              <a:gd name="connsiteX3" fmla="*/ 2895600 w 10287000"/>
              <a:gd name="connsiteY3" fmla="*/ 6858000 h 6866467"/>
              <a:gd name="connsiteX4" fmla="*/ 0 w 10287000"/>
              <a:gd name="connsiteY4" fmla="*/ 8467 h 6866467"/>
              <a:gd name="connsiteX0" fmla="*/ 0 w 10287000"/>
              <a:gd name="connsiteY0" fmla="*/ 8467 h 6866467"/>
              <a:gd name="connsiteX1" fmla="*/ 5486400 w 10287000"/>
              <a:gd name="connsiteY1" fmla="*/ 0 h 6866467"/>
              <a:gd name="connsiteX2" fmla="*/ 10287000 w 10287000"/>
              <a:gd name="connsiteY2" fmla="*/ 6866467 h 6866467"/>
              <a:gd name="connsiteX3" fmla="*/ 3666067 w 10287000"/>
              <a:gd name="connsiteY3" fmla="*/ 6866467 h 6866467"/>
              <a:gd name="connsiteX4" fmla="*/ 0 w 10287000"/>
              <a:gd name="connsiteY4" fmla="*/ 8467 h 6866467"/>
              <a:gd name="connsiteX0" fmla="*/ 0 w 10287000"/>
              <a:gd name="connsiteY0" fmla="*/ 8467 h 6866467"/>
              <a:gd name="connsiteX1" fmla="*/ 5486400 w 10287000"/>
              <a:gd name="connsiteY1" fmla="*/ 0 h 6866467"/>
              <a:gd name="connsiteX2" fmla="*/ 10287000 w 10287000"/>
              <a:gd name="connsiteY2" fmla="*/ 6866467 h 6866467"/>
              <a:gd name="connsiteX3" fmla="*/ 4783667 w 10287000"/>
              <a:gd name="connsiteY3" fmla="*/ 6866467 h 6866467"/>
              <a:gd name="connsiteX4" fmla="*/ 0 w 10287000"/>
              <a:gd name="connsiteY4" fmla="*/ 8467 h 6866467"/>
              <a:gd name="connsiteX0" fmla="*/ 0 w 10287000"/>
              <a:gd name="connsiteY0" fmla="*/ 8467 h 6866467"/>
              <a:gd name="connsiteX1" fmla="*/ 5486400 w 10287000"/>
              <a:gd name="connsiteY1" fmla="*/ 0 h 6866467"/>
              <a:gd name="connsiteX2" fmla="*/ 10287000 w 10287000"/>
              <a:gd name="connsiteY2" fmla="*/ 6866467 h 6866467"/>
              <a:gd name="connsiteX3" fmla="*/ 4802717 w 10287000"/>
              <a:gd name="connsiteY3" fmla="*/ 6866467 h 6866467"/>
              <a:gd name="connsiteX4" fmla="*/ 0 w 10287000"/>
              <a:gd name="connsiteY4" fmla="*/ 8467 h 6866467"/>
              <a:gd name="connsiteX0" fmla="*/ 0 w 10299700"/>
              <a:gd name="connsiteY0" fmla="*/ 2117 h 6866467"/>
              <a:gd name="connsiteX1" fmla="*/ 5499100 w 10299700"/>
              <a:gd name="connsiteY1" fmla="*/ 0 h 6866467"/>
              <a:gd name="connsiteX2" fmla="*/ 10299700 w 10299700"/>
              <a:gd name="connsiteY2" fmla="*/ 6866467 h 6866467"/>
              <a:gd name="connsiteX3" fmla="*/ 4815417 w 10299700"/>
              <a:gd name="connsiteY3" fmla="*/ 6866467 h 6866467"/>
              <a:gd name="connsiteX4" fmla="*/ 0 w 10299700"/>
              <a:gd name="connsiteY4" fmla="*/ 2117 h 6866467"/>
              <a:gd name="connsiteX0" fmla="*/ 0 w 10299700"/>
              <a:gd name="connsiteY0" fmla="*/ 2117 h 6866467"/>
              <a:gd name="connsiteX1" fmla="*/ 5499100 w 10299700"/>
              <a:gd name="connsiteY1" fmla="*/ 0 h 6866467"/>
              <a:gd name="connsiteX2" fmla="*/ 10299700 w 10299700"/>
              <a:gd name="connsiteY2" fmla="*/ 6866467 h 6866467"/>
              <a:gd name="connsiteX3" fmla="*/ 4815417 w 10299700"/>
              <a:gd name="connsiteY3" fmla="*/ 6861705 h 6866467"/>
              <a:gd name="connsiteX4" fmla="*/ 0 w 10299700"/>
              <a:gd name="connsiteY4" fmla="*/ 2117 h 6866467"/>
              <a:gd name="connsiteX0" fmla="*/ 0 w 10299700"/>
              <a:gd name="connsiteY0" fmla="*/ 2117 h 6864086"/>
              <a:gd name="connsiteX1" fmla="*/ 5499100 w 10299700"/>
              <a:gd name="connsiteY1" fmla="*/ 0 h 6864086"/>
              <a:gd name="connsiteX2" fmla="*/ 10299700 w 10299700"/>
              <a:gd name="connsiteY2" fmla="*/ 6864086 h 6864086"/>
              <a:gd name="connsiteX3" fmla="*/ 4815417 w 10299700"/>
              <a:gd name="connsiteY3" fmla="*/ 6861705 h 6864086"/>
              <a:gd name="connsiteX4" fmla="*/ 0 w 10299700"/>
              <a:gd name="connsiteY4" fmla="*/ 2117 h 6864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299700" h="6864086">
                <a:moveTo>
                  <a:pt x="0" y="2117"/>
                </a:moveTo>
                <a:lnTo>
                  <a:pt x="5499100" y="0"/>
                </a:lnTo>
                <a:lnTo>
                  <a:pt x="10299700" y="6864086"/>
                </a:lnTo>
                <a:lnTo>
                  <a:pt x="4815417" y="6861705"/>
                </a:lnTo>
                <a:lnTo>
                  <a:pt x="0" y="2117"/>
                </a:lnTo>
                <a:close/>
              </a:path>
            </a:pathLst>
          </a:custGeom>
        </p:spPr>
        <p:txBody>
          <a:bodyPr bIns="792000" anchor="ctr"/>
          <a:lstStyle>
            <a:lvl1pPr marL="0" indent="0" algn="ctr">
              <a:buNone/>
              <a:defRPr sz="1800"/>
            </a:lvl1pPr>
          </a:lstStyle>
          <a:p>
            <a:r>
              <a:rPr lang="en-US" dirty="0"/>
              <a:t>N:\Marketing\Resources\Imagery</a:t>
            </a:r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0" y="5370779"/>
            <a:ext cx="4800600" cy="0"/>
          </a:xfrm>
          <a:prstGeom prst="line">
            <a:avLst/>
          </a:prstGeom>
          <a:ln w="19050">
            <a:solidFill>
              <a:schemeClr val="bg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3"/>
          <p:cNvSpPr>
            <a:spLocks noGrp="1"/>
          </p:cNvSpPr>
          <p:nvPr>
            <p:ph type="title" hasCustomPrompt="1"/>
          </p:nvPr>
        </p:nvSpPr>
        <p:spPr>
          <a:xfrm>
            <a:off x="695325" y="4143375"/>
            <a:ext cx="4105275" cy="1227404"/>
          </a:xfrm>
          <a:prstGeom prst="rect">
            <a:avLst/>
          </a:prstGeom>
        </p:spPr>
        <p:txBody>
          <a:bodyPr lIns="0" tIns="36000" rIns="0" bIns="36000" anchor="b"/>
          <a:lstStyle>
            <a:lvl1pPr algn="r">
              <a:defRPr sz="3600" baseline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695325" y="5370513"/>
            <a:ext cx="4105275" cy="758825"/>
          </a:xfrm>
          <a:prstGeom prst="rect">
            <a:avLst/>
          </a:prstGeom>
        </p:spPr>
        <p:txBody>
          <a:bodyPr lIns="0" tIns="144000" rIns="0" bIns="0"/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algn="r">
              <a:defRPr sz="1800">
                <a:solidFill>
                  <a:schemeClr val="tx2"/>
                </a:solidFill>
              </a:defRPr>
            </a:lvl2pPr>
            <a:lvl3pPr algn="r">
              <a:defRPr sz="1800">
                <a:solidFill>
                  <a:schemeClr val="tx2"/>
                </a:solidFill>
              </a:defRPr>
            </a:lvl3pPr>
            <a:lvl4pPr algn="r">
              <a:defRPr sz="1800">
                <a:solidFill>
                  <a:schemeClr val="tx2"/>
                </a:solidFill>
              </a:defRPr>
            </a:lvl4pPr>
            <a:lvl5pPr algn="r">
              <a:defRPr sz="1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Author, Date</a:t>
            </a:r>
          </a:p>
        </p:txBody>
      </p:sp>
    </p:spTree>
    <p:extLst>
      <p:ext uri="{BB962C8B-B14F-4D97-AF65-F5344CB8AC3E}">
        <p14:creationId xmlns:p14="http://schemas.microsoft.com/office/powerpoint/2010/main" val="42517217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024">
          <p15:clr>
            <a:srgbClr val="FBAE40"/>
          </p15:clr>
        </p15:guide>
        <p15:guide id="2" pos="4656">
          <p15:clr>
            <a:srgbClr val="FBAE40"/>
          </p15:clr>
        </p15:guide>
        <p15:guide id="3" pos="438" userDrawn="1">
          <p15:clr>
            <a:srgbClr val="FBAE40"/>
          </p15:clr>
        </p15:guide>
        <p15:guide id="4" pos="7242" userDrawn="1">
          <p15:clr>
            <a:srgbClr val="FBAE40"/>
          </p15:clr>
        </p15:guide>
        <p15:guide id="5" orient="horz" pos="459" userDrawn="1">
          <p15:clr>
            <a:srgbClr val="FBAE40"/>
          </p15:clr>
        </p15:guide>
        <p15:guide id="6" orient="horz" pos="3861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_Fu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12192000" cy="68961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 2"/>
          <p:cNvSpPr/>
          <p:nvPr userDrawn="1"/>
        </p:nvSpPr>
        <p:spPr>
          <a:xfrm>
            <a:off x="7258050" y="0"/>
            <a:ext cx="4933950" cy="68961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Parallelogram 3"/>
          <p:cNvSpPr/>
          <p:nvPr userDrawn="1"/>
        </p:nvSpPr>
        <p:spPr>
          <a:xfrm flipH="1">
            <a:off x="2453822" y="0"/>
            <a:ext cx="9608456" cy="6896100"/>
          </a:xfrm>
          <a:prstGeom prst="parallelogram">
            <a:avLst>
              <a:gd name="adj" fmla="val 69409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371192" y="371475"/>
            <a:ext cx="11449333" cy="61912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itle 3"/>
          <p:cNvSpPr>
            <a:spLocks noGrp="1"/>
          </p:cNvSpPr>
          <p:nvPr>
            <p:ph type="title" hasCustomPrompt="1"/>
          </p:nvPr>
        </p:nvSpPr>
        <p:spPr>
          <a:xfrm>
            <a:off x="3940857" y="2162176"/>
            <a:ext cx="4320000" cy="757237"/>
          </a:xfrm>
          <a:prstGeom prst="rect">
            <a:avLst/>
          </a:prstGeom>
        </p:spPr>
        <p:txBody>
          <a:bodyPr lIns="0" tIns="36000" rIns="0" bIns="36000" anchor="b"/>
          <a:lstStyle>
            <a:lvl1pPr algn="ctr">
              <a:defRPr sz="3600" baseline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Chapter Title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3400425" y="2925438"/>
            <a:ext cx="5400000" cy="1556075"/>
          </a:xfrm>
          <a:prstGeom prst="rect">
            <a:avLst/>
          </a:prstGeom>
        </p:spPr>
        <p:txBody>
          <a:bodyPr/>
          <a:lstStyle>
            <a:lvl1pPr marL="0" indent="0" algn="ctr" defTabSz="271463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1800" baseline="0"/>
            </a:lvl1pPr>
            <a:lvl2pPr marL="542925" indent="-271463" algn="ctr" defTabSz="271463">
              <a:lnSpc>
                <a:spcPct val="125000"/>
              </a:lnSpc>
              <a:spcBef>
                <a:spcPts val="0"/>
              </a:spcBef>
              <a:buFontTx/>
              <a:buBlip>
                <a:blip r:embed="rId2"/>
              </a:buBlip>
              <a:defRPr sz="1800"/>
            </a:lvl2pPr>
            <a:lvl3pPr marL="803275" indent="-260350" algn="ctr" defTabSz="271463">
              <a:lnSpc>
                <a:spcPct val="125000"/>
              </a:lnSpc>
              <a:spcBef>
                <a:spcPts val="0"/>
              </a:spcBef>
              <a:buFontTx/>
              <a:buBlip>
                <a:blip r:embed="rId2"/>
              </a:buBlip>
              <a:defRPr sz="1800"/>
            </a:lvl3pPr>
            <a:lvl4pPr marL="1074738" indent="-271463" algn="ctr" defTabSz="271463">
              <a:lnSpc>
                <a:spcPct val="125000"/>
              </a:lnSpc>
              <a:spcBef>
                <a:spcPts val="0"/>
              </a:spcBef>
              <a:buFontTx/>
              <a:buBlip>
                <a:blip r:embed="rId2"/>
              </a:buBlip>
              <a:defRPr sz="1800"/>
            </a:lvl4pPr>
            <a:lvl5pPr marL="1346200" indent="-271463" algn="ctr" defTabSz="271463">
              <a:lnSpc>
                <a:spcPct val="125000"/>
              </a:lnSpc>
              <a:spcBef>
                <a:spcPts val="0"/>
              </a:spcBef>
              <a:buFontTx/>
              <a:buBlip>
                <a:blip r:embed="rId2"/>
              </a:buBlip>
              <a:defRPr sz="1800"/>
            </a:lvl5pPr>
          </a:lstStyle>
          <a:p>
            <a:pPr lvl="0"/>
            <a:r>
              <a:rPr lang="en-US" dirty="0"/>
              <a:t>Please enter a descriptive text</a:t>
            </a:r>
          </a:p>
        </p:txBody>
      </p:sp>
    </p:spTree>
    <p:extLst>
      <p:ext uri="{BB962C8B-B14F-4D97-AF65-F5344CB8AC3E}">
        <p14:creationId xmlns:p14="http://schemas.microsoft.com/office/powerpoint/2010/main" val="39246974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8">
          <p15:clr>
            <a:srgbClr val="FBAE40"/>
          </p15:clr>
        </p15:guide>
        <p15:guide id="2" orient="horz" pos="3861">
          <p15:clr>
            <a:srgbClr val="FBAE40"/>
          </p15:clr>
        </p15:guide>
        <p15:guide id="3" orient="horz" pos="459">
          <p15:clr>
            <a:srgbClr val="FBAE40"/>
          </p15:clr>
        </p15:guide>
        <p15:guide id="4" pos="7242">
          <p15:clr>
            <a:srgbClr val="FBAE40"/>
          </p15:clr>
        </p15:guide>
        <p15:guide id="5" pos="3840">
          <p15:clr>
            <a:srgbClr val="FBAE40"/>
          </p15:clr>
        </p15:guide>
        <p15:guide id="6" orient="horz" pos="216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_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7391400" cy="6858000"/>
          </a:xfrm>
          <a:prstGeom prst="rect">
            <a:avLst/>
          </a:prstGeom>
        </p:spPr>
        <p:txBody>
          <a:bodyPr bIns="792000"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N:\Marketing\Resources\Imagery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>
          <a:xfrm>
            <a:off x="8112125" y="728663"/>
            <a:ext cx="3384550" cy="1110185"/>
          </a:xfrm>
          <a:prstGeom prst="rect">
            <a:avLst/>
          </a:prstGeom>
        </p:spPr>
        <p:txBody>
          <a:bodyPr lIns="0" rIns="0" anchor="ctr"/>
          <a:lstStyle>
            <a:lvl1pPr algn="ctr">
              <a:defRPr sz="3600" b="0">
                <a:ln>
                  <a:noFill/>
                </a:ln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8112125" y="2099511"/>
            <a:ext cx="3384550" cy="4029827"/>
          </a:xfrm>
          <a:prstGeom prst="rect">
            <a:avLst/>
          </a:prstGeom>
        </p:spPr>
        <p:txBody>
          <a:bodyPr/>
          <a:lstStyle>
            <a:lvl1pPr marL="271463" indent="-271463" defTabSz="271463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800"/>
            </a:lvl1pPr>
            <a:lvl2pPr marL="542925" indent="-271463" defTabSz="271463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800"/>
            </a:lvl2pPr>
            <a:lvl3pPr marL="803275" indent="-260350" defTabSz="271463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800"/>
            </a:lvl3pPr>
            <a:lvl4pPr marL="1074738" indent="-271463" defTabSz="271463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800"/>
            </a:lvl4pPr>
            <a:lvl5pPr marL="1346200" indent="-271463" defTabSz="271463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8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9809923" y="0"/>
            <a:ext cx="0" cy="468000"/>
          </a:xfrm>
          <a:prstGeom prst="line">
            <a:avLst/>
          </a:prstGeom>
          <a:ln w="190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 userDrawn="1"/>
        </p:nvCxnSpPr>
        <p:spPr>
          <a:xfrm>
            <a:off x="9839442" y="6390000"/>
            <a:ext cx="0" cy="468000"/>
          </a:xfrm>
          <a:prstGeom prst="line">
            <a:avLst/>
          </a:prstGeom>
          <a:ln w="190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157182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110">
          <p15:clr>
            <a:srgbClr val="FBAE40"/>
          </p15:clr>
        </p15:guide>
        <p15:guide id="2" pos="4656">
          <p15:clr>
            <a:srgbClr val="FBAE40"/>
          </p15:clr>
        </p15:guide>
        <p15:guide id="3" orient="horz" pos="459">
          <p15:clr>
            <a:srgbClr val="FBAE40"/>
          </p15:clr>
        </p15:guide>
        <p15:guide id="4" orient="horz" pos="3861">
          <p15:clr>
            <a:srgbClr val="FBAE40"/>
          </p15:clr>
        </p15:guide>
        <p15:guide id="5" pos="7242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_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4800600" y="0"/>
            <a:ext cx="7391400" cy="6858000"/>
          </a:xfrm>
          <a:prstGeom prst="rect">
            <a:avLst/>
          </a:prstGeom>
        </p:spPr>
        <p:txBody>
          <a:bodyPr bIns="792000"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N:\Marketing\Resources\Imagery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>
          <a:xfrm>
            <a:off x="696383" y="728663"/>
            <a:ext cx="3384550" cy="1110185"/>
          </a:xfrm>
          <a:prstGeom prst="rect">
            <a:avLst/>
          </a:prstGeom>
        </p:spPr>
        <p:txBody>
          <a:bodyPr lIns="0" rIns="0" anchor="ctr"/>
          <a:lstStyle>
            <a:lvl1pPr algn="ctr">
              <a:defRPr sz="3600" b="0">
                <a:ln>
                  <a:noFill/>
                </a:ln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696383" y="2099511"/>
            <a:ext cx="3384550" cy="4029827"/>
          </a:xfrm>
          <a:prstGeom prst="rect">
            <a:avLst/>
          </a:prstGeom>
        </p:spPr>
        <p:txBody>
          <a:bodyPr/>
          <a:lstStyle>
            <a:lvl1pPr marL="271463" indent="-271463" defTabSz="271463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800"/>
            </a:lvl1pPr>
            <a:lvl2pPr marL="542925" indent="-271463" defTabSz="271463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800"/>
            </a:lvl2pPr>
            <a:lvl3pPr marL="803275" indent="-260350" defTabSz="271463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800"/>
            </a:lvl3pPr>
            <a:lvl4pPr marL="1074738" indent="-271463" defTabSz="271463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800"/>
            </a:lvl4pPr>
            <a:lvl5pPr marL="1346200" indent="-271463" defTabSz="271463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8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2360313" y="0"/>
            <a:ext cx="0" cy="468000"/>
          </a:xfrm>
          <a:prstGeom prst="line">
            <a:avLst/>
          </a:prstGeom>
          <a:ln w="190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 userDrawn="1"/>
        </p:nvCxnSpPr>
        <p:spPr>
          <a:xfrm>
            <a:off x="2389832" y="6390000"/>
            <a:ext cx="0" cy="468000"/>
          </a:xfrm>
          <a:prstGeom prst="line">
            <a:avLst/>
          </a:prstGeom>
          <a:ln w="190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813103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570">
          <p15:clr>
            <a:srgbClr val="FBAE40"/>
          </p15:clr>
        </p15:guide>
        <p15:guide id="2" pos="3024">
          <p15:clr>
            <a:srgbClr val="FBAE40"/>
          </p15:clr>
        </p15:guide>
        <p15:guide id="3" pos="438">
          <p15:clr>
            <a:srgbClr val="FBAE40"/>
          </p15:clr>
        </p15:guide>
        <p15:guide id="4" orient="horz" pos="3861">
          <p15:clr>
            <a:srgbClr val="FBAE40"/>
          </p15:clr>
        </p15:guide>
        <p15:guide id="5" orient="horz" pos="459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Fu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6" name="Straight Connector 165"/>
          <p:cNvCxnSpPr/>
          <p:nvPr userDrawn="1"/>
        </p:nvCxnSpPr>
        <p:spPr>
          <a:xfrm>
            <a:off x="695325" y="875813"/>
            <a:ext cx="360000" cy="0"/>
          </a:xfrm>
          <a:prstGeom prst="line">
            <a:avLst/>
          </a:prstGeom>
          <a:ln w="19050">
            <a:solidFill>
              <a:schemeClr val="bg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7" name="Title 3"/>
          <p:cNvSpPr>
            <a:spLocks noGrp="1"/>
          </p:cNvSpPr>
          <p:nvPr>
            <p:ph type="title" hasCustomPrompt="1"/>
          </p:nvPr>
        </p:nvSpPr>
        <p:spPr>
          <a:xfrm>
            <a:off x="695325" y="448733"/>
            <a:ext cx="10800000" cy="408516"/>
          </a:xfrm>
          <a:prstGeom prst="rect">
            <a:avLst/>
          </a:prstGeom>
        </p:spPr>
        <p:txBody>
          <a:bodyPr lIns="0" tIns="36000" rIns="0" bIns="36000" anchor="b"/>
          <a:lstStyle>
            <a:lvl1pPr algn="l">
              <a:lnSpc>
                <a:spcPct val="114000"/>
              </a:lnSpc>
              <a:defRPr sz="2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695324" y="1089025"/>
            <a:ext cx="10800000" cy="5400675"/>
          </a:xfrm>
          <a:prstGeom prst="rect">
            <a:avLst/>
          </a:prstGeom>
        </p:spPr>
        <p:txBody>
          <a:bodyPr/>
          <a:lstStyle>
            <a:lvl1pPr marL="271463" indent="-271463" defTabSz="271463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800"/>
            </a:lvl1pPr>
            <a:lvl2pPr marL="542925" indent="-271463" defTabSz="271463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800"/>
            </a:lvl2pPr>
            <a:lvl3pPr marL="803275" indent="-260350" defTabSz="271463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800"/>
            </a:lvl3pPr>
            <a:lvl4pPr marL="1074738" indent="-271463" defTabSz="271463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800"/>
            </a:lvl4pPr>
            <a:lvl5pPr marL="1346200" indent="-271463" defTabSz="271463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8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695325" y="193635"/>
            <a:ext cx="10800000" cy="287336"/>
          </a:xfrm>
          <a:prstGeom prst="rect">
            <a:avLst/>
          </a:prstGeom>
        </p:spPr>
        <p:txBody>
          <a:bodyPr lIns="0" rIns="0"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 err="1"/>
              <a:t>Subheader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91568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88" userDrawn="1">
          <p15:clr>
            <a:srgbClr val="FBAE40"/>
          </p15:clr>
        </p15:guide>
        <p15:guide id="2" orient="horz" pos="686" userDrawn="1">
          <p15:clr>
            <a:srgbClr val="FBAE40"/>
          </p15:clr>
        </p15:guide>
        <p15:guide id="3" pos="438" userDrawn="1">
          <p15:clr>
            <a:srgbClr val="FBAE40"/>
          </p15:clr>
        </p15:guide>
        <p15:guide id="4" pos="7242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4800600" cy="6858000"/>
          </a:xfrm>
          <a:prstGeom prst="rect">
            <a:avLst/>
          </a:prstGeom>
        </p:spPr>
        <p:txBody>
          <a:bodyPr bIns="792000" anchor="ctr"/>
          <a:lstStyle>
            <a:lvl1pPr marL="0" indent="0" algn="ctr">
              <a:buNone/>
              <a:defRPr sz="2000"/>
            </a:lvl1pPr>
          </a:lstStyle>
          <a:p>
            <a:r>
              <a:rPr lang="en-US" dirty="0"/>
              <a:t>N:\Marketing\Resources\Imagery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5519738" y="1089025"/>
            <a:ext cx="5976936" cy="5400675"/>
          </a:xfrm>
          <a:prstGeom prst="rect">
            <a:avLst/>
          </a:prstGeom>
        </p:spPr>
        <p:txBody>
          <a:bodyPr/>
          <a:lstStyle>
            <a:lvl1pPr marL="271463" indent="-271463" defTabSz="271463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800"/>
            </a:lvl1pPr>
            <a:lvl2pPr marL="542925" indent="-271463" defTabSz="271463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800"/>
            </a:lvl2pPr>
            <a:lvl3pPr marL="803275" indent="-260350" defTabSz="271463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800"/>
            </a:lvl3pPr>
            <a:lvl4pPr marL="1074738" indent="-271463" defTabSz="271463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800"/>
            </a:lvl4pPr>
            <a:lvl5pPr marL="1346200" indent="-271463" defTabSz="271463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8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5518994" y="875813"/>
            <a:ext cx="360000" cy="0"/>
          </a:xfrm>
          <a:prstGeom prst="line">
            <a:avLst/>
          </a:prstGeom>
          <a:ln w="19050">
            <a:solidFill>
              <a:schemeClr val="bg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3"/>
          <p:cNvSpPr>
            <a:spLocks noGrp="1"/>
          </p:cNvSpPr>
          <p:nvPr>
            <p:ph type="title" hasCustomPrompt="1"/>
          </p:nvPr>
        </p:nvSpPr>
        <p:spPr>
          <a:xfrm>
            <a:off x="5519737" y="430169"/>
            <a:ext cx="5976937" cy="427080"/>
          </a:xfrm>
          <a:prstGeom prst="rect">
            <a:avLst/>
          </a:prstGeom>
        </p:spPr>
        <p:txBody>
          <a:bodyPr lIns="0" tIns="36000" rIns="0" bIns="36000" anchor="b"/>
          <a:lstStyle>
            <a:lvl1pPr algn="l">
              <a:lnSpc>
                <a:spcPct val="114000"/>
              </a:lnSpc>
              <a:defRPr sz="2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5519737" y="193635"/>
            <a:ext cx="5975587" cy="287336"/>
          </a:xfrm>
          <a:prstGeom prst="rect">
            <a:avLst/>
          </a:prstGeom>
        </p:spPr>
        <p:txBody>
          <a:bodyPr lIns="0" rIns="0"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 err="1"/>
              <a:t>Subheader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811029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477" userDrawn="1">
          <p15:clr>
            <a:srgbClr val="FBAE40"/>
          </p15:clr>
        </p15:guide>
        <p15:guide id="2" pos="3024" userDrawn="1">
          <p15:clr>
            <a:srgbClr val="FBAE40"/>
          </p15:clr>
        </p15:guide>
        <p15:guide id="3" orient="horz" pos="686" userDrawn="1">
          <p15:clr>
            <a:srgbClr val="FBAE40"/>
          </p15:clr>
        </p15:guide>
        <p15:guide id="4" orient="horz" pos="4088" userDrawn="1">
          <p15:clr>
            <a:srgbClr val="FBAE40"/>
          </p15:clr>
        </p15:guide>
        <p15:guide id="5" pos="7242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7391400" y="0"/>
            <a:ext cx="4800600" cy="6858000"/>
          </a:xfrm>
          <a:prstGeom prst="rect">
            <a:avLst/>
          </a:prstGeom>
        </p:spPr>
        <p:txBody>
          <a:bodyPr bIns="792000" anchor="ctr"/>
          <a:lstStyle>
            <a:lvl1pPr marL="0" indent="0" algn="ctr">
              <a:buNone/>
              <a:defRPr sz="2000"/>
            </a:lvl1pPr>
          </a:lstStyle>
          <a:p>
            <a:r>
              <a:rPr lang="en-US" dirty="0"/>
              <a:t>N:\Marketing\Resources\Imagery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695325" y="1089025"/>
            <a:ext cx="5976939" cy="5400675"/>
          </a:xfrm>
          <a:prstGeom prst="rect">
            <a:avLst/>
          </a:prstGeom>
        </p:spPr>
        <p:txBody>
          <a:bodyPr/>
          <a:lstStyle>
            <a:lvl1pPr marL="271463" indent="-271463" defTabSz="271463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800"/>
            </a:lvl1pPr>
            <a:lvl2pPr marL="542925" indent="-271463" defTabSz="271463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800"/>
            </a:lvl2pPr>
            <a:lvl3pPr marL="803275" indent="-260350" defTabSz="271463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800"/>
            </a:lvl3pPr>
            <a:lvl4pPr marL="1074738" indent="-271463" defTabSz="271463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800"/>
            </a:lvl4pPr>
            <a:lvl5pPr marL="1346200" indent="-271463" defTabSz="271463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8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698499" y="875813"/>
            <a:ext cx="360000" cy="0"/>
          </a:xfrm>
          <a:prstGeom prst="line">
            <a:avLst/>
          </a:prstGeom>
          <a:ln w="19050">
            <a:solidFill>
              <a:schemeClr val="bg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itle 3"/>
          <p:cNvSpPr>
            <a:spLocks noGrp="1"/>
          </p:cNvSpPr>
          <p:nvPr>
            <p:ph type="title" hasCustomPrompt="1"/>
          </p:nvPr>
        </p:nvSpPr>
        <p:spPr>
          <a:xfrm>
            <a:off x="695325" y="430170"/>
            <a:ext cx="5976939" cy="427080"/>
          </a:xfrm>
          <a:prstGeom prst="rect">
            <a:avLst/>
          </a:prstGeom>
        </p:spPr>
        <p:txBody>
          <a:bodyPr lIns="0" tIns="36000" rIns="0" bIns="36000" anchor="b"/>
          <a:lstStyle>
            <a:lvl1pPr algn="l">
              <a:lnSpc>
                <a:spcPct val="114000"/>
              </a:lnSpc>
              <a:defRPr sz="2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695325" y="193635"/>
            <a:ext cx="5976939" cy="287336"/>
          </a:xfrm>
          <a:prstGeom prst="rect">
            <a:avLst/>
          </a:prstGeom>
        </p:spPr>
        <p:txBody>
          <a:bodyPr lIns="0" rIns="0"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 err="1"/>
              <a:t>Subheader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91181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203" userDrawn="1">
          <p15:clr>
            <a:srgbClr val="FBAE40"/>
          </p15:clr>
        </p15:guide>
        <p15:guide id="2" pos="4656" userDrawn="1">
          <p15:clr>
            <a:srgbClr val="FBAE40"/>
          </p15:clr>
        </p15:guide>
        <p15:guide id="3" pos="438">
          <p15:clr>
            <a:srgbClr val="FBAE40"/>
          </p15:clr>
        </p15:guide>
        <p15:guide id="4" orient="horz" pos="4088" userDrawn="1">
          <p15:clr>
            <a:srgbClr val="FBAE40"/>
          </p15:clr>
        </p15:guide>
        <p15:guide id="5" orient="horz" pos="686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9090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85" r:id="rId2"/>
    <p:sldLayoutId id="2147483655" r:id="rId3"/>
    <p:sldLayoutId id="2147483656" r:id="rId4"/>
    <p:sldLayoutId id="2147483652" r:id="rId5"/>
    <p:sldLayoutId id="2147483653" r:id="rId6"/>
    <p:sldLayoutId id="2147483658" r:id="rId7"/>
    <p:sldLayoutId id="2147483660" r:id="rId8"/>
    <p:sldLayoutId id="2147483661" r:id="rId9"/>
    <p:sldLayoutId id="2147483662" r:id="rId10"/>
    <p:sldLayoutId id="2147483663" r:id="rId11"/>
    <p:sldLayoutId id="2147483657" r:id="rId12"/>
    <p:sldLayoutId id="2147483659" r:id="rId13"/>
    <p:sldLayoutId id="2147483649" r:id="rId14"/>
    <p:sldLayoutId id="2147483684" r:id="rId15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chart" Target="../charts/chart47.xml"/><Relationship Id="rId3" Type="http://schemas.openxmlformats.org/officeDocument/2006/relationships/chart" Target="../charts/chart42.xml"/><Relationship Id="rId7" Type="http://schemas.openxmlformats.org/officeDocument/2006/relationships/chart" Target="../charts/chart4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45.xml"/><Relationship Id="rId11" Type="http://schemas.openxmlformats.org/officeDocument/2006/relationships/chart" Target="../charts/chart50.xml"/><Relationship Id="rId5" Type="http://schemas.openxmlformats.org/officeDocument/2006/relationships/chart" Target="../charts/chart44.xml"/><Relationship Id="rId10" Type="http://schemas.openxmlformats.org/officeDocument/2006/relationships/chart" Target="../charts/chart49.xml"/><Relationship Id="rId4" Type="http://schemas.openxmlformats.org/officeDocument/2006/relationships/chart" Target="../charts/chart43.xml"/><Relationship Id="rId9" Type="http://schemas.openxmlformats.org/officeDocument/2006/relationships/chart" Target="../charts/chart48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chart" Target="../charts/chart56.xml"/><Relationship Id="rId3" Type="http://schemas.openxmlformats.org/officeDocument/2006/relationships/chart" Target="../charts/chart51.xml"/><Relationship Id="rId7" Type="http://schemas.openxmlformats.org/officeDocument/2006/relationships/chart" Target="../charts/chart55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54.xml"/><Relationship Id="rId11" Type="http://schemas.openxmlformats.org/officeDocument/2006/relationships/chart" Target="../charts/chart59.xml"/><Relationship Id="rId5" Type="http://schemas.openxmlformats.org/officeDocument/2006/relationships/chart" Target="../charts/chart53.xml"/><Relationship Id="rId10" Type="http://schemas.openxmlformats.org/officeDocument/2006/relationships/chart" Target="../charts/chart58.xml"/><Relationship Id="rId4" Type="http://schemas.openxmlformats.org/officeDocument/2006/relationships/chart" Target="../charts/chart52.xml"/><Relationship Id="rId9" Type="http://schemas.openxmlformats.org/officeDocument/2006/relationships/chart" Target="../charts/chart5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chart" Target="../charts/chart65.xml"/><Relationship Id="rId3" Type="http://schemas.openxmlformats.org/officeDocument/2006/relationships/chart" Target="../charts/chart60.xml"/><Relationship Id="rId7" Type="http://schemas.openxmlformats.org/officeDocument/2006/relationships/chart" Target="../charts/chart64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63.xml"/><Relationship Id="rId11" Type="http://schemas.openxmlformats.org/officeDocument/2006/relationships/chart" Target="../charts/chart68.xml"/><Relationship Id="rId5" Type="http://schemas.openxmlformats.org/officeDocument/2006/relationships/chart" Target="../charts/chart62.xml"/><Relationship Id="rId10" Type="http://schemas.openxmlformats.org/officeDocument/2006/relationships/chart" Target="../charts/chart67.xml"/><Relationship Id="rId4" Type="http://schemas.openxmlformats.org/officeDocument/2006/relationships/chart" Target="../charts/chart61.xml"/><Relationship Id="rId9" Type="http://schemas.openxmlformats.org/officeDocument/2006/relationships/chart" Target="../charts/chart6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9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g"/><Relationship Id="rId4" Type="http://schemas.openxmlformats.org/officeDocument/2006/relationships/chart" Target="../charts/chart7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g"/><Relationship Id="rId4" Type="http://schemas.openxmlformats.org/officeDocument/2006/relationships/chart" Target="../charts/chart7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3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g"/><Relationship Id="rId4" Type="http://schemas.openxmlformats.org/officeDocument/2006/relationships/chart" Target="../charts/chart7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5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g"/><Relationship Id="rId4" Type="http://schemas.openxmlformats.org/officeDocument/2006/relationships/chart" Target="../charts/chart7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7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g"/><Relationship Id="rId4" Type="http://schemas.openxmlformats.org/officeDocument/2006/relationships/chart" Target="../charts/chart7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slide" Target="slide66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3.xml"/><Relationship Id="rId5" Type="http://schemas.openxmlformats.org/officeDocument/2006/relationships/slide" Target="slide5.xml"/><Relationship Id="rId4" Type="http://schemas.openxmlformats.org/officeDocument/2006/relationships/slide" Target="slide1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9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g"/><Relationship Id="rId4" Type="http://schemas.openxmlformats.org/officeDocument/2006/relationships/chart" Target="../charts/chart8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1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g"/><Relationship Id="rId4" Type="http://schemas.openxmlformats.org/officeDocument/2006/relationships/chart" Target="../charts/chart8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3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g"/><Relationship Id="rId4" Type="http://schemas.openxmlformats.org/officeDocument/2006/relationships/chart" Target="../charts/chart8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5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g"/><Relationship Id="rId4" Type="http://schemas.openxmlformats.org/officeDocument/2006/relationships/chart" Target="../charts/chart8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7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g"/><Relationship Id="rId4" Type="http://schemas.openxmlformats.org/officeDocument/2006/relationships/chart" Target="../charts/chart8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9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g"/><Relationship Id="rId4" Type="http://schemas.openxmlformats.org/officeDocument/2006/relationships/chart" Target="../charts/chart9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7" Type="http://schemas.openxmlformats.org/officeDocument/2006/relationships/chart" Target="../charts/chart6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5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1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g"/><Relationship Id="rId4" Type="http://schemas.openxmlformats.org/officeDocument/2006/relationships/chart" Target="../charts/chart9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3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g"/><Relationship Id="rId4" Type="http://schemas.openxmlformats.org/officeDocument/2006/relationships/chart" Target="../charts/chart9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5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g"/><Relationship Id="rId4" Type="http://schemas.openxmlformats.org/officeDocument/2006/relationships/chart" Target="../charts/chart9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7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g"/><Relationship Id="rId4" Type="http://schemas.openxmlformats.org/officeDocument/2006/relationships/chart" Target="../charts/chart9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9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g"/><Relationship Id="rId4" Type="http://schemas.openxmlformats.org/officeDocument/2006/relationships/chart" Target="../charts/chart100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1.xml"/><Relationship Id="rId7" Type="http://schemas.openxmlformats.org/officeDocument/2006/relationships/image" Target="../media/image11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g"/><Relationship Id="rId5" Type="http://schemas.openxmlformats.org/officeDocument/2006/relationships/chart" Target="../charts/chart103.xml"/><Relationship Id="rId4" Type="http://schemas.openxmlformats.org/officeDocument/2006/relationships/chart" Target="../charts/chart10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0.xml"/><Relationship Id="rId4" Type="http://schemas.openxmlformats.org/officeDocument/2006/relationships/chart" Target="../charts/chart9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4.xm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g"/><Relationship Id="rId4" Type="http://schemas.openxmlformats.org/officeDocument/2006/relationships/chart" Target="../charts/chart105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6.xm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g"/><Relationship Id="rId4" Type="http://schemas.openxmlformats.org/officeDocument/2006/relationships/chart" Target="../charts/chart10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8.xml"/><Relationship Id="rId7" Type="http://schemas.openxmlformats.org/officeDocument/2006/relationships/image" Target="../media/image15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g"/><Relationship Id="rId5" Type="http://schemas.openxmlformats.org/officeDocument/2006/relationships/chart" Target="../charts/chart110.xml"/><Relationship Id="rId4" Type="http://schemas.openxmlformats.org/officeDocument/2006/relationships/chart" Target="../charts/chart109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1.xm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g"/><Relationship Id="rId4" Type="http://schemas.openxmlformats.org/officeDocument/2006/relationships/chart" Target="../charts/chart11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3.xm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g"/><Relationship Id="rId4" Type="http://schemas.openxmlformats.org/officeDocument/2006/relationships/chart" Target="../charts/chart114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5.xml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g"/><Relationship Id="rId4" Type="http://schemas.openxmlformats.org/officeDocument/2006/relationships/chart" Target="../charts/chart116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7.xml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g"/><Relationship Id="rId4" Type="http://schemas.openxmlformats.org/officeDocument/2006/relationships/chart" Target="../charts/chart118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9.xml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g"/><Relationship Id="rId4" Type="http://schemas.openxmlformats.org/officeDocument/2006/relationships/chart" Target="../charts/chart12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1.xml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g"/><Relationship Id="rId4" Type="http://schemas.openxmlformats.org/officeDocument/2006/relationships/chart" Target="../charts/chart12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3.xml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g"/><Relationship Id="rId4" Type="http://schemas.openxmlformats.org/officeDocument/2006/relationships/chart" Target="../charts/chart124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5.xml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g"/><Relationship Id="rId4" Type="http://schemas.openxmlformats.org/officeDocument/2006/relationships/chart" Target="../charts/chart126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7.xml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jpg"/><Relationship Id="rId4" Type="http://schemas.openxmlformats.org/officeDocument/2006/relationships/chart" Target="../charts/chart128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9.xml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jpg"/><Relationship Id="rId4" Type="http://schemas.openxmlformats.org/officeDocument/2006/relationships/chart" Target="../charts/chart130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1.xml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jpg"/><Relationship Id="rId4" Type="http://schemas.openxmlformats.org/officeDocument/2006/relationships/chart" Target="../charts/chart13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14.xml"/><Relationship Id="rId5" Type="http://schemas.openxmlformats.org/officeDocument/2006/relationships/chart" Target="../charts/chart13.xml"/><Relationship Id="rId4" Type="http://schemas.openxmlformats.org/officeDocument/2006/relationships/chart" Target="../charts/chart1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3.xml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jpg"/><Relationship Id="rId4" Type="http://schemas.openxmlformats.org/officeDocument/2006/relationships/chart" Target="../charts/chart134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5.xml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jpg"/><Relationship Id="rId4" Type="http://schemas.openxmlformats.org/officeDocument/2006/relationships/chart" Target="../charts/chart136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7.xml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jpg"/><Relationship Id="rId4" Type="http://schemas.openxmlformats.org/officeDocument/2006/relationships/chart" Target="../charts/chart138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0.xml"/><Relationship Id="rId3" Type="http://schemas.openxmlformats.org/officeDocument/2006/relationships/chart" Target="../charts/chart15.xml"/><Relationship Id="rId7" Type="http://schemas.openxmlformats.org/officeDocument/2006/relationships/chart" Target="../charts/chart19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18.xml"/><Relationship Id="rId11" Type="http://schemas.openxmlformats.org/officeDocument/2006/relationships/chart" Target="../charts/chart23.xml"/><Relationship Id="rId5" Type="http://schemas.openxmlformats.org/officeDocument/2006/relationships/chart" Target="../charts/chart17.xml"/><Relationship Id="rId10" Type="http://schemas.openxmlformats.org/officeDocument/2006/relationships/chart" Target="../charts/chart22.xml"/><Relationship Id="rId4" Type="http://schemas.openxmlformats.org/officeDocument/2006/relationships/chart" Target="../charts/chart16.xml"/><Relationship Id="rId9" Type="http://schemas.openxmlformats.org/officeDocument/2006/relationships/chart" Target="../charts/chart2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9.xml"/><Relationship Id="rId3" Type="http://schemas.openxmlformats.org/officeDocument/2006/relationships/chart" Target="../charts/chart24.xml"/><Relationship Id="rId7" Type="http://schemas.openxmlformats.org/officeDocument/2006/relationships/chart" Target="../charts/chart28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27.xml"/><Relationship Id="rId11" Type="http://schemas.openxmlformats.org/officeDocument/2006/relationships/chart" Target="../charts/chart32.xml"/><Relationship Id="rId5" Type="http://schemas.openxmlformats.org/officeDocument/2006/relationships/chart" Target="../charts/chart26.xml"/><Relationship Id="rId10" Type="http://schemas.openxmlformats.org/officeDocument/2006/relationships/chart" Target="../charts/chart31.xml"/><Relationship Id="rId4" Type="http://schemas.openxmlformats.org/officeDocument/2006/relationships/chart" Target="../charts/chart25.xml"/><Relationship Id="rId9" Type="http://schemas.openxmlformats.org/officeDocument/2006/relationships/chart" Target="../charts/chart30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chart" Target="../charts/chart38.xml"/><Relationship Id="rId3" Type="http://schemas.openxmlformats.org/officeDocument/2006/relationships/chart" Target="../charts/chart33.xml"/><Relationship Id="rId7" Type="http://schemas.openxmlformats.org/officeDocument/2006/relationships/chart" Target="../charts/chart37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36.xml"/><Relationship Id="rId11" Type="http://schemas.openxmlformats.org/officeDocument/2006/relationships/chart" Target="../charts/chart41.xml"/><Relationship Id="rId5" Type="http://schemas.openxmlformats.org/officeDocument/2006/relationships/chart" Target="../charts/chart35.xml"/><Relationship Id="rId10" Type="http://schemas.openxmlformats.org/officeDocument/2006/relationships/chart" Target="../charts/chart40.xml"/><Relationship Id="rId4" Type="http://schemas.openxmlformats.org/officeDocument/2006/relationships/chart" Target="../charts/chart34.xml"/><Relationship Id="rId9" Type="http://schemas.openxmlformats.org/officeDocument/2006/relationships/chart" Target="../charts/chart3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20" t="5" r="4242" b="5"/>
          <a:stretch/>
        </p:blipFill>
        <p:spPr>
          <a:xfrm>
            <a:off x="2743200" y="0"/>
            <a:ext cx="9448800" cy="6864086"/>
          </a:xfrm>
        </p:spPr>
      </p:pic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algn="l"/>
            <a:r>
              <a:rPr lang="pl-PL" dirty="0"/>
              <a:t>Warszawa, 18.11.2019</a:t>
            </a:r>
            <a:endParaRPr lang="en-US" dirty="0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841965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a 1">
            <a:extLst>
              <a:ext uri="{FF2B5EF4-FFF2-40B4-BE49-F238E27FC236}">
                <a16:creationId xmlns:a16="http://schemas.microsoft.com/office/drawing/2014/main" id="{1073CCDE-762C-4F29-9596-6EB7CCF1654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6631041"/>
              </p:ext>
            </p:extLst>
          </p:nvPr>
        </p:nvGraphicFramePr>
        <p:xfrm>
          <a:off x="209322" y="1292206"/>
          <a:ext cx="11772005" cy="67752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53277">
                  <a:extLst>
                    <a:ext uri="{9D8B030D-6E8A-4147-A177-3AD203B41FA5}">
                      <a16:colId xmlns:a16="http://schemas.microsoft.com/office/drawing/2014/main" val="290264631"/>
                    </a:ext>
                  </a:extLst>
                </a:gridCol>
                <a:gridCol w="1235992">
                  <a:extLst>
                    <a:ext uri="{9D8B030D-6E8A-4147-A177-3AD203B41FA5}">
                      <a16:colId xmlns:a16="http://schemas.microsoft.com/office/drawing/2014/main" val="3876650189"/>
                    </a:ext>
                  </a:extLst>
                </a:gridCol>
                <a:gridCol w="1225898">
                  <a:extLst>
                    <a:ext uri="{9D8B030D-6E8A-4147-A177-3AD203B41FA5}">
                      <a16:colId xmlns:a16="http://schemas.microsoft.com/office/drawing/2014/main" val="530739249"/>
                    </a:ext>
                  </a:extLst>
                </a:gridCol>
                <a:gridCol w="1461961">
                  <a:extLst>
                    <a:ext uri="{9D8B030D-6E8A-4147-A177-3AD203B41FA5}">
                      <a16:colId xmlns:a16="http://schemas.microsoft.com/office/drawing/2014/main" val="736313315"/>
                    </a:ext>
                  </a:extLst>
                </a:gridCol>
                <a:gridCol w="1085513">
                  <a:extLst>
                    <a:ext uri="{9D8B030D-6E8A-4147-A177-3AD203B41FA5}">
                      <a16:colId xmlns:a16="http://schemas.microsoft.com/office/drawing/2014/main" val="3420188901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250817866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1384917391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494750772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3610742496"/>
                    </a:ext>
                  </a:extLst>
                </a:gridCol>
              </a:tblGrid>
              <a:tr h="357152">
                <a:tc>
                  <a:txBody>
                    <a:bodyPr/>
                    <a:lstStyle/>
                    <a:p>
                      <a:pPr algn="r" fontAlgn="b"/>
                      <a:r>
                        <a:rPr lang="pl-PL" sz="100" b="1" i="0" u="none" strike="noStrike" noProof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LROW^</a:t>
                      </a:r>
                      <a:endParaRPr lang="en-US" sz="100" b="1" i="0" u="none" strike="noStrike" noProof="0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66907372"/>
                  </a:ext>
                </a:extLst>
              </a:tr>
              <a:tr h="320371">
                <a:tc>
                  <a:txBody>
                    <a:bodyPr/>
                    <a:lstStyle/>
                    <a:p>
                      <a:pPr algn="r" fontAlgn="b"/>
                      <a:r>
                        <a:rPr lang="pl-PL" sz="100" b="1" i="0" u="none" strike="noStrike" noProof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a</a:t>
                      </a:r>
                    </a:p>
                    <a:p>
                      <a:pPr algn="r" fontAlgn="b"/>
                      <a:r>
                        <a:rPr lang="pl-PL" sz="100" b="1" i="0" u="none" strike="noStrike" noProof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B</a:t>
                      </a:r>
                    </a:p>
                  </a:txBody>
                  <a:tcPr marL="45720" marR="45720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WĘDLINY NA KANAPKĘ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KIEŁBASY TRADYCYJNE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KIEŁBASY SUCHE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PARÓWKI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KABANOSY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KONSERWY MIĘSNE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CONVENIENCE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MIĘSO SEMI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54764606"/>
                  </a:ext>
                </a:extLst>
              </a:tr>
            </a:tbl>
          </a:graphicData>
        </a:graphic>
      </p:graphicFrame>
      <p:sp>
        <p:nvSpPr>
          <p:cNvPr id="28" name="Base Label">
            <a:extLst>
              <a:ext uri="{FF2B5EF4-FFF2-40B4-BE49-F238E27FC236}">
                <a16:creationId xmlns:a16="http://schemas.microsoft.com/office/drawing/2014/main" id="{C1935A9D-70A8-4B5B-A883-C688766AF421}"/>
              </a:ext>
            </a:extLst>
          </p:cNvPr>
          <p:cNvSpPr txBox="1"/>
          <p:nvPr/>
        </p:nvSpPr>
        <p:spPr>
          <a:xfrm>
            <a:off x="151294" y="6627214"/>
            <a:ext cx="80125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BAZA Q4 2021</a:t>
            </a:r>
            <a:r>
              <a:rPr lang="da-DK" sz="100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 299/ 265/ 300/ 301/ 262/ 196/ 197/ -</a:t>
            </a:r>
            <a:endParaRPr lang="da-DK" sz="1000" dirty="0">
              <a:solidFill>
                <a:schemeClr val="tx1"/>
              </a:solidFill>
            </a:endParaRPr>
          </a:p>
        </p:txBody>
      </p:sp>
      <p:graphicFrame>
        <p:nvGraphicFramePr>
          <p:cNvPr id="10" name="Tabela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0288811"/>
              </p:ext>
            </p:extLst>
          </p:nvPr>
        </p:nvGraphicFramePr>
        <p:xfrm>
          <a:off x="0" y="2052241"/>
          <a:ext cx="11772005" cy="411341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53277">
                  <a:extLst>
                    <a:ext uri="{9D8B030D-6E8A-4147-A177-3AD203B41FA5}">
                      <a16:colId xmlns:a16="http://schemas.microsoft.com/office/drawing/2014/main" val="1525239716"/>
                    </a:ext>
                  </a:extLst>
                </a:gridCol>
                <a:gridCol w="1235992">
                  <a:extLst>
                    <a:ext uri="{9D8B030D-6E8A-4147-A177-3AD203B41FA5}">
                      <a16:colId xmlns:a16="http://schemas.microsoft.com/office/drawing/2014/main" val="4113418651"/>
                    </a:ext>
                  </a:extLst>
                </a:gridCol>
                <a:gridCol w="1225898">
                  <a:extLst>
                    <a:ext uri="{9D8B030D-6E8A-4147-A177-3AD203B41FA5}">
                      <a16:colId xmlns:a16="http://schemas.microsoft.com/office/drawing/2014/main" val="1153389742"/>
                    </a:ext>
                  </a:extLst>
                </a:gridCol>
                <a:gridCol w="1295133">
                  <a:extLst>
                    <a:ext uri="{9D8B030D-6E8A-4147-A177-3AD203B41FA5}">
                      <a16:colId xmlns:a16="http://schemas.microsoft.com/office/drawing/2014/main" val="2232836368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731207903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2419463121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3396229554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1637436408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603651929"/>
                    </a:ext>
                  </a:extLst>
                </a:gridCol>
              </a:tblGrid>
              <a:tr h="45266"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00" b="1" i="0" u="none" strike="noStrike" kern="120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^DELROW^</a:t>
                      </a:r>
                      <a:endParaRPr lang="pl-PL" sz="100" b="1" i="0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4719363"/>
                  </a:ext>
                </a:extLst>
              </a:tr>
              <a:tr h="508519"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Dałam dziecku</a:t>
                      </a:r>
                      <a:endParaRPr lang="pl-PL" sz="800" b="1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86665659"/>
                  </a:ext>
                </a:extLst>
              </a:tr>
              <a:tr h="508519">
                <a:tc>
                  <a:txBody>
                    <a:bodyPr/>
                    <a:lstStyle/>
                    <a:p>
                      <a:pPr algn="r" fontAlgn="t"/>
                      <a:r>
                        <a:rPr lang="pl-PL" sz="8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Na podwieczorek</a:t>
                      </a:r>
                      <a:endParaRPr lang="pl-PL" sz="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5688993"/>
                  </a:ext>
                </a:extLst>
              </a:tr>
              <a:tr h="508519">
                <a:tc>
                  <a:txBody>
                    <a:bodyPr/>
                    <a:lstStyle/>
                    <a:p>
                      <a:pPr algn="r" rtl="0" fontAlgn="t"/>
                      <a:r>
                        <a:rPr lang="pl-PL" sz="800" b="1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Jako przekąska w trakcie spotkania ze znajomymi</a:t>
                      </a:r>
                      <a:endParaRPr lang="pl-PL" sz="800" b="1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8579951"/>
                  </a:ext>
                </a:extLst>
              </a:tr>
              <a:tr h="508519">
                <a:tc>
                  <a:txBody>
                    <a:bodyPr/>
                    <a:lstStyle/>
                    <a:p>
                      <a:pPr algn="r" rtl="0" fontAlgn="t"/>
                      <a:r>
                        <a:rPr lang="pl-PL" sz="800" b="1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W trakcie pracy\gry na komputerze</a:t>
                      </a:r>
                      <a:endParaRPr lang="pl-PL" sz="800" b="1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4659694"/>
                  </a:ext>
                </a:extLst>
              </a:tr>
              <a:tr h="508519">
                <a:tc>
                  <a:txBody>
                    <a:bodyPr/>
                    <a:lstStyle/>
                    <a:p>
                      <a:pPr algn="r" fontAlgn="t"/>
                      <a:r>
                        <a:rPr lang="pl-PL" sz="8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W czasie oglądania TV lub filmów ze znajomymi</a:t>
                      </a:r>
                      <a:endParaRPr lang="pl-PL" sz="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8980267"/>
                  </a:ext>
                </a:extLst>
              </a:tr>
              <a:tr h="508519">
                <a:tc>
                  <a:txBody>
                    <a:bodyPr/>
                    <a:lstStyle/>
                    <a:p>
                      <a:pPr algn="r" fontAlgn="t"/>
                      <a:r>
                        <a:rPr lang="pl-PL" sz="8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Gdy oglądam sam(a) TV lub filmy</a:t>
                      </a:r>
                      <a:endParaRPr lang="pl-PL" sz="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3644312"/>
                  </a:ext>
                </a:extLst>
              </a:tr>
              <a:tr h="508519">
                <a:tc>
                  <a:txBody>
                    <a:bodyPr/>
                    <a:lstStyle/>
                    <a:p>
                      <a:pPr algn="r" fontAlgn="t"/>
                      <a:r>
                        <a:rPr lang="pl-PL" sz="8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Podczas czytania gazet\czasopism\książek</a:t>
                      </a:r>
                      <a:endParaRPr lang="pl-PL" sz="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16460249"/>
                  </a:ext>
                </a:extLst>
              </a:tr>
              <a:tr h="508519">
                <a:tc>
                  <a:txBody>
                    <a:bodyPr/>
                    <a:lstStyle/>
                    <a:p>
                      <a:pPr algn="r" fontAlgn="t"/>
                      <a:r>
                        <a:rPr lang="pl-PL" sz="8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Na obiad</a:t>
                      </a:r>
                      <a:endParaRPr lang="pl-PL" sz="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51271880"/>
                  </a:ext>
                </a:extLst>
              </a:tr>
            </a:tbl>
          </a:graphicData>
        </a:graphic>
      </p:graphicFrame>
      <p:graphicFrame>
        <p:nvGraphicFramePr>
          <p:cNvPr id="35" name="Wykres 34">
            <a:extLst>
              <a:ext uri="{FF2B5EF4-FFF2-40B4-BE49-F238E27FC236}">
                <a16:creationId xmlns:a16="http://schemas.microsoft.com/office/drawing/2014/main" id="{7AB12DC1-4BBF-43D6-B151-3F79D97D58F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25474985"/>
              </p:ext>
            </p:extLst>
          </p:nvPr>
        </p:nvGraphicFramePr>
        <p:xfrm>
          <a:off x="10739567" y="2086812"/>
          <a:ext cx="1251285" cy="40788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ytuł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Wnioski</a:t>
            </a:r>
            <a:endParaRPr lang="en-US" dirty="0"/>
          </a:p>
        </p:txBody>
      </p:sp>
      <p:sp>
        <p:nvSpPr>
          <p:cNvPr id="6" name="Symbol zastępczy tekstu 5"/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r>
              <a:rPr lang="en-US" dirty="0"/>
              <a:t>ZWYCZAJE ZAKUPOWE</a:t>
            </a:r>
            <a:r>
              <a:rPr lang="pl-PL" dirty="0"/>
              <a:t> </a:t>
            </a:r>
            <a:r>
              <a:rPr lang="pl-PL"/>
              <a:t>| okoliczności jedzenia </a:t>
            </a:r>
            <a:r>
              <a:rPr lang="pl-PL" u="sng"/>
              <a:t>(2\2)</a:t>
            </a:r>
            <a:endParaRPr lang="pl-PL" u="sng" dirty="0"/>
          </a:p>
        </p:txBody>
      </p:sp>
      <p:graphicFrame>
        <p:nvGraphicFramePr>
          <p:cNvPr id="9" name="Wykres 8"/>
          <p:cNvGraphicFramePr/>
          <p:nvPr>
            <p:extLst>
              <p:ext uri="{D42A27DB-BD31-4B8C-83A1-F6EECF244321}">
                <p14:modId xmlns:p14="http://schemas.microsoft.com/office/powerpoint/2010/main" val="3505138637"/>
              </p:ext>
            </p:extLst>
          </p:nvPr>
        </p:nvGraphicFramePr>
        <p:xfrm>
          <a:off x="2001310" y="2082824"/>
          <a:ext cx="1194266" cy="40828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53" name="Symbol zastępczy wykresu 20">
            <a:extLst>
              <a:ext uri="{FF2B5EF4-FFF2-40B4-BE49-F238E27FC236}">
                <a16:creationId xmlns:a16="http://schemas.microsoft.com/office/drawing/2014/main" id="{B4504228-E691-4334-BE9B-9E8C8C0D7830}"/>
              </a:ext>
            </a:extLst>
          </p:cNvPr>
          <p:cNvGraphicFramePr>
            <a:graphicFrameLocks noGrp="1"/>
          </p:cNvGraphicFramePr>
          <p:nvPr>
            <p:ph type="chart" sz="quarter" idx="4294967295"/>
            <p:extLst>
              <p:ext uri="{D42A27DB-BD31-4B8C-83A1-F6EECF244321}">
                <p14:modId xmlns:p14="http://schemas.microsoft.com/office/powerpoint/2010/main" val="2593238663"/>
              </p:ext>
            </p:extLst>
          </p:nvPr>
        </p:nvGraphicFramePr>
        <p:xfrm>
          <a:off x="9011080" y="736400"/>
          <a:ext cx="3418874" cy="1025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9" name="Wykres 28">
            <a:extLst>
              <a:ext uri="{FF2B5EF4-FFF2-40B4-BE49-F238E27FC236}">
                <a16:creationId xmlns:a16="http://schemas.microsoft.com/office/drawing/2014/main" id="{2A3A3DE6-E32B-4C57-9D2E-8D9E92ABBDE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8482102"/>
              </p:ext>
            </p:extLst>
          </p:nvPr>
        </p:nvGraphicFramePr>
        <p:xfrm>
          <a:off x="3167729" y="2086813"/>
          <a:ext cx="1324758" cy="40788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30" name="Wykres 29">
            <a:extLst>
              <a:ext uri="{FF2B5EF4-FFF2-40B4-BE49-F238E27FC236}">
                <a16:creationId xmlns:a16="http://schemas.microsoft.com/office/drawing/2014/main" id="{A3B7A0BA-E01D-4475-A088-977B7A1D398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56191741"/>
              </p:ext>
            </p:extLst>
          </p:nvPr>
        </p:nvGraphicFramePr>
        <p:xfrm>
          <a:off x="4373729" y="2086812"/>
          <a:ext cx="1324759" cy="40788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31" name="Wykres 30">
            <a:extLst>
              <a:ext uri="{FF2B5EF4-FFF2-40B4-BE49-F238E27FC236}">
                <a16:creationId xmlns:a16="http://schemas.microsoft.com/office/drawing/2014/main" id="{CD287A79-D3D7-4425-B1E0-97157867D98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23058825"/>
              </p:ext>
            </p:extLst>
          </p:nvPr>
        </p:nvGraphicFramePr>
        <p:xfrm>
          <a:off x="5792004" y="2086812"/>
          <a:ext cx="1203394" cy="4085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32" name="Wykres 31">
            <a:extLst>
              <a:ext uri="{FF2B5EF4-FFF2-40B4-BE49-F238E27FC236}">
                <a16:creationId xmlns:a16="http://schemas.microsoft.com/office/drawing/2014/main" id="{6608F6CF-152C-4021-AB37-E0F0149D6F9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75485130"/>
              </p:ext>
            </p:extLst>
          </p:nvPr>
        </p:nvGraphicFramePr>
        <p:xfrm>
          <a:off x="6945430" y="2086812"/>
          <a:ext cx="1274831" cy="40788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33" name="Wykres 32">
            <a:extLst>
              <a:ext uri="{FF2B5EF4-FFF2-40B4-BE49-F238E27FC236}">
                <a16:creationId xmlns:a16="http://schemas.microsoft.com/office/drawing/2014/main" id="{EB841CAC-7030-4910-800C-10520F35744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47976010"/>
              </p:ext>
            </p:extLst>
          </p:nvPr>
        </p:nvGraphicFramePr>
        <p:xfrm>
          <a:off x="8183005" y="2086812"/>
          <a:ext cx="1296910" cy="4085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34" name="Wykres 33">
            <a:extLst>
              <a:ext uri="{FF2B5EF4-FFF2-40B4-BE49-F238E27FC236}">
                <a16:creationId xmlns:a16="http://schemas.microsoft.com/office/drawing/2014/main" id="{917C5919-5092-4922-BEF8-3A67B7D9DDA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42840281"/>
              </p:ext>
            </p:extLst>
          </p:nvPr>
        </p:nvGraphicFramePr>
        <p:xfrm>
          <a:off x="9479914" y="2066323"/>
          <a:ext cx="1259653" cy="41058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37" name="Symbol zastępczy tekstu 12">
            <a:extLst>
              <a:ext uri="{FF2B5EF4-FFF2-40B4-BE49-F238E27FC236}">
                <a16:creationId xmlns:a16="http://schemas.microsoft.com/office/drawing/2014/main" id="{1D9F6E4D-B200-4E5D-8940-4CA651552467}"/>
              </a:ext>
            </a:extLst>
          </p:cNvPr>
          <p:cNvSpPr txBox="1">
            <a:spLocks/>
          </p:cNvSpPr>
          <p:nvPr/>
        </p:nvSpPr>
        <p:spPr>
          <a:xfrm>
            <a:off x="2509789" y="6440667"/>
            <a:ext cx="9204612" cy="252001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b="1"/>
              <a:t>Q11. W jakich okolicznościach zdarza Ci się jeść (WSTAW KATEGORIĘ)?</a:t>
            </a:r>
            <a:endParaRPr lang="pl-PL" dirty="0"/>
          </a:p>
        </p:txBody>
      </p:sp>
      <p:sp>
        <p:nvSpPr>
          <p:cNvPr id="26" name="Base Label">
            <a:extLst>
              <a:ext uri="{FF2B5EF4-FFF2-40B4-BE49-F238E27FC236}">
                <a16:creationId xmlns:a16="http://schemas.microsoft.com/office/drawing/2014/main" id="{E3BFDF89-7FDA-481F-ACCB-3596DDF8C6F8}"/>
              </a:ext>
            </a:extLst>
          </p:cNvPr>
          <p:cNvSpPr txBox="1"/>
          <p:nvPr/>
        </p:nvSpPr>
        <p:spPr>
          <a:xfrm>
            <a:off x="142706" y="6311475"/>
            <a:ext cx="732111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BAZA Q3 2022: 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177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/ 171/ 159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188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168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125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27" name="Base Label">
            <a:extLst>
              <a:ext uri="{FF2B5EF4-FFF2-40B4-BE49-F238E27FC236}">
                <a16:creationId xmlns:a16="http://schemas.microsoft.com/office/drawing/2014/main" id="{C8B70FDD-AE90-46F4-ABEB-979F364E236F}"/>
              </a:ext>
            </a:extLst>
          </p:cNvPr>
          <p:cNvSpPr txBox="1"/>
          <p:nvPr/>
        </p:nvSpPr>
        <p:spPr>
          <a:xfrm>
            <a:off x="134799" y="6465643"/>
            <a:ext cx="593612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BAZA Q2 2022</a:t>
            </a:r>
            <a:r>
              <a:rPr lang="da-DK" sz="100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 178/ 157/ 185/ 195/ 158/ 133/ 118/ -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36" name="Base Label">
            <a:extLst>
              <a:ext uri="{FF2B5EF4-FFF2-40B4-BE49-F238E27FC236}">
                <a16:creationId xmlns:a16="http://schemas.microsoft.com/office/drawing/2014/main" id="{3021E726-718D-44CD-B8A3-7D847F2842DE}"/>
              </a:ext>
            </a:extLst>
          </p:cNvPr>
          <p:cNvSpPr txBox="1"/>
          <p:nvPr/>
        </p:nvSpPr>
        <p:spPr>
          <a:xfrm>
            <a:off x="143998" y="6137190"/>
            <a:ext cx="732111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BAZA Q4 2022: 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183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/ 155/ 158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197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162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130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23" name="Symbol zastępczy stopki 3">
            <a:extLst>
              <a:ext uri="{FF2B5EF4-FFF2-40B4-BE49-F238E27FC236}">
                <a16:creationId xmlns:a16="http://schemas.microsoft.com/office/drawing/2014/main" id="{5F9F214F-5E19-4C2F-95D8-0158059CFF14}"/>
              </a:ext>
            </a:extLst>
          </p:cNvPr>
          <p:cNvSpPr txBox="1">
            <a:spLocks/>
          </p:cNvSpPr>
          <p:nvPr/>
        </p:nvSpPr>
        <p:spPr>
          <a:xfrm>
            <a:off x="4117701" y="664649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 </a:t>
            </a:r>
            <a:endParaRPr lang="pl-PL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90259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a 1">
            <a:extLst>
              <a:ext uri="{FF2B5EF4-FFF2-40B4-BE49-F238E27FC236}">
                <a16:creationId xmlns:a16="http://schemas.microsoft.com/office/drawing/2014/main" id="{1073CCDE-762C-4F29-9596-6EB7CCF1654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6631041"/>
              </p:ext>
            </p:extLst>
          </p:nvPr>
        </p:nvGraphicFramePr>
        <p:xfrm>
          <a:off x="209322" y="1292206"/>
          <a:ext cx="11772005" cy="67752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53277">
                  <a:extLst>
                    <a:ext uri="{9D8B030D-6E8A-4147-A177-3AD203B41FA5}">
                      <a16:colId xmlns:a16="http://schemas.microsoft.com/office/drawing/2014/main" val="290264631"/>
                    </a:ext>
                  </a:extLst>
                </a:gridCol>
                <a:gridCol w="1235992">
                  <a:extLst>
                    <a:ext uri="{9D8B030D-6E8A-4147-A177-3AD203B41FA5}">
                      <a16:colId xmlns:a16="http://schemas.microsoft.com/office/drawing/2014/main" val="3876650189"/>
                    </a:ext>
                  </a:extLst>
                </a:gridCol>
                <a:gridCol w="1225898">
                  <a:extLst>
                    <a:ext uri="{9D8B030D-6E8A-4147-A177-3AD203B41FA5}">
                      <a16:colId xmlns:a16="http://schemas.microsoft.com/office/drawing/2014/main" val="530739249"/>
                    </a:ext>
                  </a:extLst>
                </a:gridCol>
                <a:gridCol w="1461961">
                  <a:extLst>
                    <a:ext uri="{9D8B030D-6E8A-4147-A177-3AD203B41FA5}">
                      <a16:colId xmlns:a16="http://schemas.microsoft.com/office/drawing/2014/main" val="736313315"/>
                    </a:ext>
                  </a:extLst>
                </a:gridCol>
                <a:gridCol w="1085513">
                  <a:extLst>
                    <a:ext uri="{9D8B030D-6E8A-4147-A177-3AD203B41FA5}">
                      <a16:colId xmlns:a16="http://schemas.microsoft.com/office/drawing/2014/main" val="3420188901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250817866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1384917391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494750772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3610742496"/>
                    </a:ext>
                  </a:extLst>
                </a:gridCol>
              </a:tblGrid>
              <a:tr h="357152">
                <a:tc>
                  <a:txBody>
                    <a:bodyPr/>
                    <a:lstStyle/>
                    <a:p>
                      <a:pPr algn="r" fontAlgn="b"/>
                      <a:r>
                        <a:rPr lang="pl-PL" sz="100" b="1" i="0" u="none" strike="noStrike" noProof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LROW^</a:t>
                      </a:r>
                      <a:endParaRPr lang="en-US" sz="100" b="1" i="0" u="none" strike="noStrike" noProof="0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66907372"/>
                  </a:ext>
                </a:extLst>
              </a:tr>
              <a:tr h="320371">
                <a:tc>
                  <a:txBody>
                    <a:bodyPr/>
                    <a:lstStyle/>
                    <a:p>
                      <a:pPr algn="r" fontAlgn="b"/>
                      <a:r>
                        <a:rPr lang="pl-PL" sz="100" b="1" i="0" u="none" strike="noStrike" noProof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a</a:t>
                      </a:r>
                    </a:p>
                    <a:p>
                      <a:pPr algn="r" fontAlgn="b"/>
                      <a:r>
                        <a:rPr lang="pl-PL" sz="100" b="1" i="0" u="none" strike="noStrike" noProof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B</a:t>
                      </a:r>
                    </a:p>
                  </a:txBody>
                  <a:tcPr marL="45720" marR="45720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WĘDLINY NA KANAPKĘ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KIEŁBASY TRADYCYJNE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KIEŁBASY SUCHE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PARÓWKI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KABANOSY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KONSERWY MIĘSNE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CONVENIENCE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MIĘSO SEMI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54764606"/>
                  </a:ext>
                </a:extLst>
              </a:tr>
            </a:tbl>
          </a:graphicData>
        </a:graphic>
      </p:graphicFrame>
      <p:sp>
        <p:nvSpPr>
          <p:cNvPr id="28" name="Base Label">
            <a:extLst>
              <a:ext uri="{FF2B5EF4-FFF2-40B4-BE49-F238E27FC236}">
                <a16:creationId xmlns:a16="http://schemas.microsoft.com/office/drawing/2014/main" id="{C1935A9D-70A8-4B5B-A883-C688766AF421}"/>
              </a:ext>
            </a:extLst>
          </p:cNvPr>
          <p:cNvSpPr txBox="1"/>
          <p:nvPr/>
        </p:nvSpPr>
        <p:spPr>
          <a:xfrm>
            <a:off x="151294" y="6627214"/>
            <a:ext cx="80125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BAZA Q4 2021</a:t>
            </a:r>
            <a:r>
              <a:rPr lang="da-DK" sz="100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 299/ 265/ 300/ 301/ 262/ 196/ 197/ -</a:t>
            </a:r>
            <a:endParaRPr lang="da-DK" sz="1000" dirty="0">
              <a:solidFill>
                <a:schemeClr val="tx1"/>
              </a:solidFill>
            </a:endParaRPr>
          </a:p>
        </p:txBody>
      </p:sp>
      <p:graphicFrame>
        <p:nvGraphicFramePr>
          <p:cNvPr id="10" name="Tabela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6620636"/>
              </p:ext>
            </p:extLst>
          </p:nvPr>
        </p:nvGraphicFramePr>
        <p:xfrm>
          <a:off x="0" y="2052241"/>
          <a:ext cx="11772005" cy="411341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53277">
                  <a:extLst>
                    <a:ext uri="{9D8B030D-6E8A-4147-A177-3AD203B41FA5}">
                      <a16:colId xmlns:a16="http://schemas.microsoft.com/office/drawing/2014/main" val="1525239716"/>
                    </a:ext>
                  </a:extLst>
                </a:gridCol>
                <a:gridCol w="1235992">
                  <a:extLst>
                    <a:ext uri="{9D8B030D-6E8A-4147-A177-3AD203B41FA5}">
                      <a16:colId xmlns:a16="http://schemas.microsoft.com/office/drawing/2014/main" val="4113418651"/>
                    </a:ext>
                  </a:extLst>
                </a:gridCol>
                <a:gridCol w="1225898">
                  <a:extLst>
                    <a:ext uri="{9D8B030D-6E8A-4147-A177-3AD203B41FA5}">
                      <a16:colId xmlns:a16="http://schemas.microsoft.com/office/drawing/2014/main" val="1153389742"/>
                    </a:ext>
                  </a:extLst>
                </a:gridCol>
                <a:gridCol w="1295133">
                  <a:extLst>
                    <a:ext uri="{9D8B030D-6E8A-4147-A177-3AD203B41FA5}">
                      <a16:colId xmlns:a16="http://schemas.microsoft.com/office/drawing/2014/main" val="2232836368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731207903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2419463121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3396229554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1637436408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60365192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00" b="1" i="0" u="none" strike="noStrike" kern="120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^DELROW^</a:t>
                      </a:r>
                      <a:endParaRPr lang="pl-PL" sz="100" b="1" i="0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4719363"/>
                  </a:ext>
                </a:extLst>
              </a:tr>
              <a:tr h="370945"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Krojone na kanapkę</a:t>
                      </a:r>
                      <a:endParaRPr lang="pl-PL" sz="800" b="1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86665659"/>
                  </a:ext>
                </a:extLst>
              </a:tr>
              <a:tr h="370945">
                <a:tc>
                  <a:txBody>
                    <a:bodyPr/>
                    <a:lstStyle/>
                    <a:p>
                      <a:pPr algn="r" fontAlgn="t"/>
                      <a:r>
                        <a:rPr lang="pl-PL" sz="8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Jako składnik do jajecznicy, bigosu lub innej potrawy na ciepło</a:t>
                      </a:r>
                      <a:endParaRPr lang="pl-PL" sz="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5688993"/>
                  </a:ext>
                </a:extLst>
              </a:tr>
              <a:tr h="370945">
                <a:tc>
                  <a:txBody>
                    <a:bodyPr/>
                    <a:lstStyle/>
                    <a:p>
                      <a:pPr algn="r" rtl="0" fontAlgn="t"/>
                      <a:r>
                        <a:rPr lang="pl-PL" sz="800" b="1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Bezpośrednio z opakowania, na zimno</a:t>
                      </a:r>
                      <a:endParaRPr lang="pl-PL" sz="800" b="1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8579951"/>
                  </a:ext>
                </a:extLst>
              </a:tr>
              <a:tr h="370945">
                <a:tc>
                  <a:txBody>
                    <a:bodyPr/>
                    <a:lstStyle/>
                    <a:p>
                      <a:pPr algn="r" rtl="0" fontAlgn="t"/>
                      <a:r>
                        <a:rPr lang="pl-PL" sz="800" b="1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Jako składnik do sałatki lub innej potrawy na zimno</a:t>
                      </a:r>
                      <a:endParaRPr lang="pl-PL" sz="800" b="1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4659694"/>
                  </a:ext>
                </a:extLst>
              </a:tr>
              <a:tr h="370945">
                <a:tc>
                  <a:txBody>
                    <a:bodyPr/>
                    <a:lstStyle/>
                    <a:p>
                      <a:pPr algn="r" fontAlgn="t"/>
                      <a:r>
                        <a:rPr lang="pl-PL" sz="8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Smażone na patelni</a:t>
                      </a:r>
                      <a:endParaRPr lang="pl-PL" sz="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8980267"/>
                  </a:ext>
                </a:extLst>
              </a:tr>
              <a:tr h="370945">
                <a:tc>
                  <a:txBody>
                    <a:bodyPr/>
                    <a:lstStyle/>
                    <a:p>
                      <a:pPr algn="r" fontAlgn="t"/>
                      <a:r>
                        <a:rPr lang="pl-PL" sz="8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Gotowane w wodzie</a:t>
                      </a:r>
                      <a:endParaRPr lang="pl-PL" sz="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3644312"/>
                  </a:ext>
                </a:extLst>
              </a:tr>
              <a:tr h="370945">
                <a:tc>
                  <a:txBody>
                    <a:bodyPr/>
                    <a:lstStyle/>
                    <a:p>
                      <a:pPr algn="r" fontAlgn="t"/>
                      <a:r>
                        <a:rPr lang="pl-PL" sz="8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Na grill</a:t>
                      </a:r>
                      <a:endParaRPr lang="pl-PL" sz="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16460249"/>
                  </a:ext>
                </a:extLst>
              </a:tr>
              <a:tr h="370945">
                <a:tc>
                  <a:txBody>
                    <a:bodyPr/>
                    <a:lstStyle/>
                    <a:p>
                      <a:pPr algn="r" fontAlgn="t"/>
                      <a:r>
                        <a:rPr lang="pl-PL" sz="8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Jako składnik do zupy</a:t>
                      </a:r>
                      <a:endParaRPr lang="pl-PL" sz="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51271880"/>
                  </a:ext>
                </a:extLst>
              </a:tr>
              <a:tr h="370945">
                <a:tc>
                  <a:txBody>
                    <a:bodyPr/>
                    <a:lstStyle/>
                    <a:p>
                      <a:pPr algn="r" fontAlgn="t"/>
                      <a:r>
                        <a:rPr lang="pl-PL" sz="8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Podgrzewane w mikrofalówce</a:t>
                      </a:r>
                      <a:endParaRPr lang="pl-PL" sz="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5211867"/>
                  </a:ext>
                </a:extLst>
              </a:tr>
              <a:tr h="370945">
                <a:tc>
                  <a:txBody>
                    <a:bodyPr/>
                    <a:lstStyle/>
                    <a:p>
                      <a:pPr algn="r" fontAlgn="t"/>
                      <a:r>
                        <a:rPr lang="pl-PL" sz="8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W piekarniku</a:t>
                      </a:r>
                      <a:endParaRPr lang="pl-PL" sz="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23651216"/>
                  </a:ext>
                </a:extLst>
              </a:tr>
              <a:tr h="370945">
                <a:tc>
                  <a:txBody>
                    <a:bodyPr/>
                    <a:lstStyle/>
                    <a:p>
                      <a:pPr algn="r" fontAlgn="t"/>
                      <a:r>
                        <a:rPr lang="pl-PL" sz="8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W inny sposób</a:t>
                      </a:r>
                      <a:endParaRPr lang="pl-PL" sz="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85624323"/>
                  </a:ext>
                </a:extLst>
              </a:tr>
            </a:tbl>
          </a:graphicData>
        </a:graphic>
      </p:graphicFrame>
      <p:graphicFrame>
        <p:nvGraphicFramePr>
          <p:cNvPr id="35" name="Wykres 34">
            <a:extLst>
              <a:ext uri="{FF2B5EF4-FFF2-40B4-BE49-F238E27FC236}">
                <a16:creationId xmlns:a16="http://schemas.microsoft.com/office/drawing/2014/main" id="{7AB12DC1-4BBF-43D6-B151-3F79D97D58F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00097582"/>
              </p:ext>
            </p:extLst>
          </p:nvPr>
        </p:nvGraphicFramePr>
        <p:xfrm>
          <a:off x="10739567" y="2086812"/>
          <a:ext cx="1251285" cy="40788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ytuł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Wnioski</a:t>
            </a:r>
            <a:endParaRPr lang="en-US" dirty="0"/>
          </a:p>
        </p:txBody>
      </p:sp>
      <p:sp>
        <p:nvSpPr>
          <p:cNvPr id="6" name="Symbol zastępczy tekstu 5"/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r>
              <a:rPr lang="en-US" dirty="0"/>
              <a:t>ZWYCZAJE ZAKUPOWE</a:t>
            </a:r>
            <a:r>
              <a:rPr lang="pl-PL" dirty="0"/>
              <a:t> </a:t>
            </a:r>
            <a:r>
              <a:rPr lang="pl-PL"/>
              <a:t>| Sposoby jedzenia </a:t>
            </a:r>
            <a:r>
              <a:rPr lang="pl-PL" u="sng"/>
              <a:t>a-</a:t>
            </a:r>
            <a:endParaRPr lang="pl-PL" u="sng" dirty="0"/>
          </a:p>
        </p:txBody>
      </p:sp>
      <p:graphicFrame>
        <p:nvGraphicFramePr>
          <p:cNvPr id="9" name="Wykres 8"/>
          <p:cNvGraphicFramePr/>
          <p:nvPr>
            <p:extLst>
              <p:ext uri="{D42A27DB-BD31-4B8C-83A1-F6EECF244321}">
                <p14:modId xmlns:p14="http://schemas.microsoft.com/office/powerpoint/2010/main" val="2255419886"/>
              </p:ext>
            </p:extLst>
          </p:nvPr>
        </p:nvGraphicFramePr>
        <p:xfrm>
          <a:off x="2001310" y="2082824"/>
          <a:ext cx="1194266" cy="40828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53" name="Symbol zastępczy wykresu 20">
            <a:extLst>
              <a:ext uri="{FF2B5EF4-FFF2-40B4-BE49-F238E27FC236}">
                <a16:creationId xmlns:a16="http://schemas.microsoft.com/office/drawing/2014/main" id="{B4504228-E691-4334-BE9B-9E8C8C0D7830}"/>
              </a:ext>
            </a:extLst>
          </p:cNvPr>
          <p:cNvGraphicFramePr>
            <a:graphicFrameLocks noGrp="1"/>
          </p:cNvGraphicFramePr>
          <p:nvPr>
            <p:ph type="chart" sz="quarter" idx="4294967295"/>
            <p:extLst>
              <p:ext uri="{D42A27DB-BD31-4B8C-83A1-F6EECF244321}">
                <p14:modId xmlns:p14="http://schemas.microsoft.com/office/powerpoint/2010/main" val="86522391"/>
              </p:ext>
            </p:extLst>
          </p:nvPr>
        </p:nvGraphicFramePr>
        <p:xfrm>
          <a:off x="9011080" y="736400"/>
          <a:ext cx="3418874" cy="1025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9" name="Wykres 28">
            <a:extLst>
              <a:ext uri="{FF2B5EF4-FFF2-40B4-BE49-F238E27FC236}">
                <a16:creationId xmlns:a16="http://schemas.microsoft.com/office/drawing/2014/main" id="{2A3A3DE6-E32B-4C57-9D2E-8D9E92ABBDE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69883336"/>
              </p:ext>
            </p:extLst>
          </p:nvPr>
        </p:nvGraphicFramePr>
        <p:xfrm>
          <a:off x="3167729" y="2086813"/>
          <a:ext cx="1324758" cy="40788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30" name="Wykres 29">
            <a:extLst>
              <a:ext uri="{FF2B5EF4-FFF2-40B4-BE49-F238E27FC236}">
                <a16:creationId xmlns:a16="http://schemas.microsoft.com/office/drawing/2014/main" id="{A3B7A0BA-E01D-4475-A088-977B7A1D398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01460927"/>
              </p:ext>
            </p:extLst>
          </p:nvPr>
        </p:nvGraphicFramePr>
        <p:xfrm>
          <a:off x="4373729" y="2086812"/>
          <a:ext cx="1324759" cy="40788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31" name="Wykres 30">
            <a:extLst>
              <a:ext uri="{FF2B5EF4-FFF2-40B4-BE49-F238E27FC236}">
                <a16:creationId xmlns:a16="http://schemas.microsoft.com/office/drawing/2014/main" id="{CD287A79-D3D7-4425-B1E0-97157867D98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28626233"/>
              </p:ext>
            </p:extLst>
          </p:nvPr>
        </p:nvGraphicFramePr>
        <p:xfrm>
          <a:off x="5792004" y="2086812"/>
          <a:ext cx="1203394" cy="4085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32" name="Wykres 31">
            <a:extLst>
              <a:ext uri="{FF2B5EF4-FFF2-40B4-BE49-F238E27FC236}">
                <a16:creationId xmlns:a16="http://schemas.microsoft.com/office/drawing/2014/main" id="{6608F6CF-152C-4021-AB37-E0F0149D6F9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16011073"/>
              </p:ext>
            </p:extLst>
          </p:nvPr>
        </p:nvGraphicFramePr>
        <p:xfrm>
          <a:off x="6945430" y="2086812"/>
          <a:ext cx="1274831" cy="40788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33" name="Wykres 32">
            <a:extLst>
              <a:ext uri="{FF2B5EF4-FFF2-40B4-BE49-F238E27FC236}">
                <a16:creationId xmlns:a16="http://schemas.microsoft.com/office/drawing/2014/main" id="{EB841CAC-7030-4910-800C-10520F35744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35857604"/>
              </p:ext>
            </p:extLst>
          </p:nvPr>
        </p:nvGraphicFramePr>
        <p:xfrm>
          <a:off x="8183005" y="2086812"/>
          <a:ext cx="1296910" cy="4085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34" name="Wykres 33">
            <a:extLst>
              <a:ext uri="{FF2B5EF4-FFF2-40B4-BE49-F238E27FC236}">
                <a16:creationId xmlns:a16="http://schemas.microsoft.com/office/drawing/2014/main" id="{917C5919-5092-4922-BEF8-3A67B7D9DDA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14748317"/>
              </p:ext>
            </p:extLst>
          </p:nvPr>
        </p:nvGraphicFramePr>
        <p:xfrm>
          <a:off x="9479914" y="2066323"/>
          <a:ext cx="1259653" cy="41058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37" name="Symbol zastępczy tekstu 12">
            <a:extLst>
              <a:ext uri="{FF2B5EF4-FFF2-40B4-BE49-F238E27FC236}">
                <a16:creationId xmlns:a16="http://schemas.microsoft.com/office/drawing/2014/main" id="{1D9F6E4D-B200-4E5D-8940-4CA651552467}"/>
              </a:ext>
            </a:extLst>
          </p:cNvPr>
          <p:cNvSpPr txBox="1">
            <a:spLocks/>
          </p:cNvSpPr>
          <p:nvPr/>
        </p:nvSpPr>
        <p:spPr>
          <a:xfrm>
            <a:off x="2509789" y="6440667"/>
            <a:ext cx="9204612" cy="252001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b="1"/>
              <a:t>Q12. W jaki sposób zdarza Ci się jeść (WSTAW KATEGORIĘ)?</a:t>
            </a:r>
            <a:endParaRPr lang="pl-PL" dirty="0"/>
          </a:p>
        </p:txBody>
      </p:sp>
      <p:sp>
        <p:nvSpPr>
          <p:cNvPr id="26" name="Base Label">
            <a:extLst>
              <a:ext uri="{FF2B5EF4-FFF2-40B4-BE49-F238E27FC236}">
                <a16:creationId xmlns:a16="http://schemas.microsoft.com/office/drawing/2014/main" id="{E3BFDF89-7FDA-481F-ACCB-3596DDF8C6F8}"/>
              </a:ext>
            </a:extLst>
          </p:cNvPr>
          <p:cNvSpPr txBox="1"/>
          <p:nvPr/>
        </p:nvSpPr>
        <p:spPr>
          <a:xfrm>
            <a:off x="142706" y="6311475"/>
            <a:ext cx="732111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BAZA Q3 2022: 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177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/ 171/ 159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188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168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125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27" name="Base Label">
            <a:extLst>
              <a:ext uri="{FF2B5EF4-FFF2-40B4-BE49-F238E27FC236}">
                <a16:creationId xmlns:a16="http://schemas.microsoft.com/office/drawing/2014/main" id="{C8B70FDD-AE90-46F4-ABEB-979F364E236F}"/>
              </a:ext>
            </a:extLst>
          </p:cNvPr>
          <p:cNvSpPr txBox="1"/>
          <p:nvPr/>
        </p:nvSpPr>
        <p:spPr>
          <a:xfrm>
            <a:off x="134799" y="6465643"/>
            <a:ext cx="593612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BAZA Q2 2022</a:t>
            </a:r>
            <a:r>
              <a:rPr lang="da-DK" sz="100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 178/ 157/ 185/ 195/ 158/ 133/ 118/ -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36" name="Base Label">
            <a:extLst>
              <a:ext uri="{FF2B5EF4-FFF2-40B4-BE49-F238E27FC236}">
                <a16:creationId xmlns:a16="http://schemas.microsoft.com/office/drawing/2014/main" id="{3021E726-718D-44CD-B8A3-7D847F2842DE}"/>
              </a:ext>
            </a:extLst>
          </p:cNvPr>
          <p:cNvSpPr txBox="1"/>
          <p:nvPr/>
        </p:nvSpPr>
        <p:spPr>
          <a:xfrm>
            <a:off x="143998" y="6137190"/>
            <a:ext cx="732111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BAZA Q4 2022: 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183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/ 155/ 158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197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162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130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23" name="Symbol zastępczy stopki 3">
            <a:extLst>
              <a:ext uri="{FF2B5EF4-FFF2-40B4-BE49-F238E27FC236}">
                <a16:creationId xmlns:a16="http://schemas.microsoft.com/office/drawing/2014/main" id="{5F9F214F-5E19-4C2F-95D8-0158059CFF14}"/>
              </a:ext>
            </a:extLst>
          </p:cNvPr>
          <p:cNvSpPr txBox="1">
            <a:spLocks/>
          </p:cNvSpPr>
          <p:nvPr/>
        </p:nvSpPr>
        <p:spPr>
          <a:xfrm>
            <a:off x="4117701" y="664649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 </a:t>
            </a:r>
            <a:endParaRPr lang="pl-PL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88807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a 1">
            <a:extLst>
              <a:ext uri="{FF2B5EF4-FFF2-40B4-BE49-F238E27FC236}">
                <a16:creationId xmlns:a16="http://schemas.microsoft.com/office/drawing/2014/main" id="{1073CCDE-762C-4F29-9596-6EB7CCF1654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6631041"/>
              </p:ext>
            </p:extLst>
          </p:nvPr>
        </p:nvGraphicFramePr>
        <p:xfrm>
          <a:off x="209322" y="1292206"/>
          <a:ext cx="11772005" cy="67752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53277">
                  <a:extLst>
                    <a:ext uri="{9D8B030D-6E8A-4147-A177-3AD203B41FA5}">
                      <a16:colId xmlns:a16="http://schemas.microsoft.com/office/drawing/2014/main" val="290264631"/>
                    </a:ext>
                  </a:extLst>
                </a:gridCol>
                <a:gridCol w="1235992">
                  <a:extLst>
                    <a:ext uri="{9D8B030D-6E8A-4147-A177-3AD203B41FA5}">
                      <a16:colId xmlns:a16="http://schemas.microsoft.com/office/drawing/2014/main" val="3876650189"/>
                    </a:ext>
                  </a:extLst>
                </a:gridCol>
                <a:gridCol w="1225898">
                  <a:extLst>
                    <a:ext uri="{9D8B030D-6E8A-4147-A177-3AD203B41FA5}">
                      <a16:colId xmlns:a16="http://schemas.microsoft.com/office/drawing/2014/main" val="530739249"/>
                    </a:ext>
                  </a:extLst>
                </a:gridCol>
                <a:gridCol w="1461961">
                  <a:extLst>
                    <a:ext uri="{9D8B030D-6E8A-4147-A177-3AD203B41FA5}">
                      <a16:colId xmlns:a16="http://schemas.microsoft.com/office/drawing/2014/main" val="736313315"/>
                    </a:ext>
                  </a:extLst>
                </a:gridCol>
                <a:gridCol w="1085513">
                  <a:extLst>
                    <a:ext uri="{9D8B030D-6E8A-4147-A177-3AD203B41FA5}">
                      <a16:colId xmlns:a16="http://schemas.microsoft.com/office/drawing/2014/main" val="3420188901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250817866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1384917391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494750772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3610742496"/>
                    </a:ext>
                  </a:extLst>
                </a:gridCol>
              </a:tblGrid>
              <a:tr h="357152">
                <a:tc>
                  <a:txBody>
                    <a:bodyPr/>
                    <a:lstStyle/>
                    <a:p>
                      <a:pPr algn="r" fontAlgn="b"/>
                      <a:r>
                        <a:rPr lang="pl-PL" sz="100" b="1" i="0" u="none" strike="noStrike" noProof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LROW^</a:t>
                      </a:r>
                      <a:endParaRPr lang="en-US" sz="100" b="1" i="0" u="none" strike="noStrike" noProof="0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66907372"/>
                  </a:ext>
                </a:extLst>
              </a:tr>
              <a:tr h="320371">
                <a:tc>
                  <a:txBody>
                    <a:bodyPr/>
                    <a:lstStyle/>
                    <a:p>
                      <a:pPr algn="r" fontAlgn="b"/>
                      <a:r>
                        <a:rPr lang="pl-PL" sz="100" b="1" i="0" u="none" strike="noStrike" noProof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a</a:t>
                      </a:r>
                    </a:p>
                    <a:p>
                      <a:pPr algn="r" fontAlgn="b"/>
                      <a:r>
                        <a:rPr lang="pl-PL" sz="100" b="1" i="0" u="none" strike="noStrike" noProof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B</a:t>
                      </a:r>
                    </a:p>
                  </a:txBody>
                  <a:tcPr marL="45720" marR="45720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WĘDLINY NA KANAPKĘ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KIEŁBASY TRADYCYJNE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KIEŁBASY SUCHE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PARÓWKI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KABANOSY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KONSERWY MIĘSNE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CONVENIENCE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MIĘSO SEMI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54764606"/>
                  </a:ext>
                </a:extLst>
              </a:tr>
            </a:tbl>
          </a:graphicData>
        </a:graphic>
      </p:graphicFrame>
      <p:sp>
        <p:nvSpPr>
          <p:cNvPr id="28" name="Base Label">
            <a:extLst>
              <a:ext uri="{FF2B5EF4-FFF2-40B4-BE49-F238E27FC236}">
                <a16:creationId xmlns:a16="http://schemas.microsoft.com/office/drawing/2014/main" id="{C1935A9D-70A8-4B5B-A883-C688766AF421}"/>
              </a:ext>
            </a:extLst>
          </p:cNvPr>
          <p:cNvSpPr txBox="1"/>
          <p:nvPr/>
        </p:nvSpPr>
        <p:spPr>
          <a:xfrm>
            <a:off x="151294" y="6627214"/>
            <a:ext cx="80125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BAZA Q4 2021</a:t>
            </a:r>
            <a:r>
              <a:rPr lang="da-DK" sz="100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 1276/ 1078/ 930/ 1088/ 902/ 456/ 344/ 362</a:t>
            </a:r>
            <a:endParaRPr lang="da-DK" sz="1000" dirty="0">
              <a:solidFill>
                <a:schemeClr val="tx1"/>
              </a:solidFill>
            </a:endParaRPr>
          </a:p>
        </p:txBody>
      </p:sp>
      <p:graphicFrame>
        <p:nvGraphicFramePr>
          <p:cNvPr id="10" name="Tabela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6109113"/>
              </p:ext>
            </p:extLst>
          </p:nvPr>
        </p:nvGraphicFramePr>
        <p:xfrm>
          <a:off x="0" y="2052240"/>
          <a:ext cx="11772005" cy="411584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53277">
                  <a:extLst>
                    <a:ext uri="{9D8B030D-6E8A-4147-A177-3AD203B41FA5}">
                      <a16:colId xmlns:a16="http://schemas.microsoft.com/office/drawing/2014/main" val="1525239716"/>
                    </a:ext>
                  </a:extLst>
                </a:gridCol>
                <a:gridCol w="1235992">
                  <a:extLst>
                    <a:ext uri="{9D8B030D-6E8A-4147-A177-3AD203B41FA5}">
                      <a16:colId xmlns:a16="http://schemas.microsoft.com/office/drawing/2014/main" val="4113418651"/>
                    </a:ext>
                  </a:extLst>
                </a:gridCol>
                <a:gridCol w="1225898">
                  <a:extLst>
                    <a:ext uri="{9D8B030D-6E8A-4147-A177-3AD203B41FA5}">
                      <a16:colId xmlns:a16="http://schemas.microsoft.com/office/drawing/2014/main" val="1153389742"/>
                    </a:ext>
                  </a:extLst>
                </a:gridCol>
                <a:gridCol w="1295133">
                  <a:extLst>
                    <a:ext uri="{9D8B030D-6E8A-4147-A177-3AD203B41FA5}">
                      <a16:colId xmlns:a16="http://schemas.microsoft.com/office/drawing/2014/main" val="2232836368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731207903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2419463121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3396229554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1637436408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603651929"/>
                    </a:ext>
                  </a:extLst>
                </a:gridCol>
              </a:tblGrid>
              <a:tr h="45256"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00" b="1" i="0" u="none" strike="noStrike" kern="120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^DELROW^</a:t>
                      </a:r>
                      <a:endParaRPr lang="pl-PL" sz="100" b="1" i="0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4719363"/>
                  </a:ext>
                </a:extLst>
              </a:tr>
              <a:tr h="508407"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Wędliny na kanapkę</a:t>
                      </a:r>
                      <a:endParaRPr lang="pl-PL" sz="800" b="1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86665659"/>
                  </a:ext>
                </a:extLst>
              </a:tr>
              <a:tr h="508407">
                <a:tc>
                  <a:txBody>
                    <a:bodyPr/>
                    <a:lstStyle/>
                    <a:p>
                      <a:pPr algn="r" fontAlgn="t"/>
                      <a:r>
                        <a:rPr lang="pl-PL" sz="8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Kiełbasy tradycyjne</a:t>
                      </a:r>
                      <a:endParaRPr lang="pl-PL" sz="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5688993"/>
                  </a:ext>
                </a:extLst>
              </a:tr>
              <a:tr h="508407">
                <a:tc>
                  <a:txBody>
                    <a:bodyPr/>
                    <a:lstStyle/>
                    <a:p>
                      <a:pPr algn="r" rtl="0" fontAlgn="t"/>
                      <a:r>
                        <a:rPr lang="pl-PL" sz="800" b="1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Kiełbasy suche</a:t>
                      </a:r>
                      <a:endParaRPr lang="pl-PL" sz="800" b="1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8579951"/>
                  </a:ext>
                </a:extLst>
              </a:tr>
              <a:tr h="508407">
                <a:tc>
                  <a:txBody>
                    <a:bodyPr/>
                    <a:lstStyle/>
                    <a:p>
                      <a:pPr algn="r" rtl="0" fontAlgn="t"/>
                      <a:r>
                        <a:rPr lang="pl-PL" sz="800" b="1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Parówki</a:t>
                      </a:r>
                      <a:endParaRPr lang="pl-PL" sz="800" b="1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4659694"/>
                  </a:ext>
                </a:extLst>
              </a:tr>
              <a:tr h="508407">
                <a:tc>
                  <a:txBody>
                    <a:bodyPr/>
                    <a:lstStyle/>
                    <a:p>
                      <a:pPr algn="r" fontAlgn="t"/>
                      <a:r>
                        <a:rPr lang="pl-PL" sz="8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Kabanosy</a:t>
                      </a:r>
                      <a:endParaRPr lang="pl-PL" sz="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8980267"/>
                  </a:ext>
                </a:extLst>
              </a:tr>
              <a:tr h="508407">
                <a:tc>
                  <a:txBody>
                    <a:bodyPr/>
                    <a:lstStyle/>
                    <a:p>
                      <a:pPr algn="r" fontAlgn="t"/>
                      <a:r>
                        <a:rPr lang="pl-PL" sz="8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Konserwy mięsne</a:t>
                      </a:r>
                      <a:endParaRPr lang="pl-PL" sz="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3644312"/>
                  </a:ext>
                </a:extLst>
              </a:tr>
              <a:tr h="508407">
                <a:tc>
                  <a:txBody>
                    <a:bodyPr/>
                    <a:lstStyle/>
                    <a:p>
                      <a:pPr algn="r" fontAlgn="t"/>
                      <a:r>
                        <a:rPr lang="pl-PL" sz="8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Produkty mięsne lub drobiowe gotowe do spożycia po podgrzaniu</a:t>
                      </a:r>
                      <a:endParaRPr lang="pl-PL" sz="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16460249"/>
                  </a:ext>
                </a:extLst>
              </a:tr>
              <a:tr h="511744">
                <a:tc>
                  <a:txBody>
                    <a:bodyPr/>
                    <a:lstStyle/>
                    <a:p>
                      <a:pPr algn="r" fontAlgn="t"/>
                      <a:r>
                        <a:rPr lang="pl-PL" sz="8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Półprodukty mięsne lub drobiowe przygotowane do gotowania, pieczenia lub na grilla</a:t>
                      </a:r>
                      <a:endParaRPr lang="pl-PL" sz="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51271880"/>
                  </a:ext>
                </a:extLst>
              </a:tr>
            </a:tbl>
          </a:graphicData>
        </a:graphic>
      </p:graphicFrame>
      <p:graphicFrame>
        <p:nvGraphicFramePr>
          <p:cNvPr id="35" name="Wykres 34">
            <a:extLst>
              <a:ext uri="{FF2B5EF4-FFF2-40B4-BE49-F238E27FC236}">
                <a16:creationId xmlns:a16="http://schemas.microsoft.com/office/drawing/2014/main" id="{7AB12DC1-4BBF-43D6-B151-3F79D97D58F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15385291"/>
              </p:ext>
            </p:extLst>
          </p:nvPr>
        </p:nvGraphicFramePr>
        <p:xfrm>
          <a:off x="10739567" y="2086812"/>
          <a:ext cx="1251285" cy="40788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ytuł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Wnioski</a:t>
            </a:r>
            <a:endParaRPr lang="en-US" dirty="0"/>
          </a:p>
        </p:txBody>
      </p:sp>
      <p:sp>
        <p:nvSpPr>
          <p:cNvPr id="6" name="Symbol zastępczy tekstu 5"/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r>
              <a:rPr lang="en-US" dirty="0"/>
              <a:t>ZWYCZAJE ZAKUPOWE</a:t>
            </a:r>
            <a:r>
              <a:rPr lang="pl-PL" dirty="0"/>
              <a:t> </a:t>
            </a:r>
            <a:r>
              <a:rPr lang="pl-PL"/>
              <a:t>| współkorzystanie z kategorii </a:t>
            </a:r>
            <a:r>
              <a:rPr lang="pl-PL" u="sng"/>
              <a:t>          </a:t>
            </a:r>
            <a:endParaRPr lang="pl-PL" u="sng" dirty="0"/>
          </a:p>
        </p:txBody>
      </p:sp>
      <p:graphicFrame>
        <p:nvGraphicFramePr>
          <p:cNvPr id="9" name="Wykres 8"/>
          <p:cNvGraphicFramePr/>
          <p:nvPr>
            <p:extLst>
              <p:ext uri="{D42A27DB-BD31-4B8C-83A1-F6EECF244321}">
                <p14:modId xmlns:p14="http://schemas.microsoft.com/office/powerpoint/2010/main" val="3430161796"/>
              </p:ext>
            </p:extLst>
          </p:nvPr>
        </p:nvGraphicFramePr>
        <p:xfrm>
          <a:off x="2001310" y="2082824"/>
          <a:ext cx="1194266" cy="40828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53" name="Symbol zastępczy wykresu 20">
            <a:extLst>
              <a:ext uri="{FF2B5EF4-FFF2-40B4-BE49-F238E27FC236}">
                <a16:creationId xmlns:a16="http://schemas.microsoft.com/office/drawing/2014/main" id="{B4504228-E691-4334-BE9B-9E8C8C0D7830}"/>
              </a:ext>
            </a:extLst>
          </p:cNvPr>
          <p:cNvGraphicFramePr>
            <a:graphicFrameLocks noGrp="1"/>
          </p:cNvGraphicFramePr>
          <p:nvPr>
            <p:ph type="chart" sz="quarter" idx="4294967295"/>
            <p:extLst>
              <p:ext uri="{D42A27DB-BD31-4B8C-83A1-F6EECF244321}">
                <p14:modId xmlns:p14="http://schemas.microsoft.com/office/powerpoint/2010/main" val="2248318491"/>
              </p:ext>
            </p:extLst>
          </p:nvPr>
        </p:nvGraphicFramePr>
        <p:xfrm>
          <a:off x="9011080" y="736400"/>
          <a:ext cx="3418874" cy="1025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9" name="Wykres 28">
            <a:extLst>
              <a:ext uri="{FF2B5EF4-FFF2-40B4-BE49-F238E27FC236}">
                <a16:creationId xmlns:a16="http://schemas.microsoft.com/office/drawing/2014/main" id="{2A3A3DE6-E32B-4C57-9D2E-8D9E92ABBDE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21087303"/>
              </p:ext>
            </p:extLst>
          </p:nvPr>
        </p:nvGraphicFramePr>
        <p:xfrm>
          <a:off x="3167729" y="2086813"/>
          <a:ext cx="1324758" cy="40788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30" name="Wykres 29">
            <a:extLst>
              <a:ext uri="{FF2B5EF4-FFF2-40B4-BE49-F238E27FC236}">
                <a16:creationId xmlns:a16="http://schemas.microsoft.com/office/drawing/2014/main" id="{A3B7A0BA-E01D-4475-A088-977B7A1D398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35088812"/>
              </p:ext>
            </p:extLst>
          </p:nvPr>
        </p:nvGraphicFramePr>
        <p:xfrm>
          <a:off x="4373729" y="2086812"/>
          <a:ext cx="1324759" cy="40788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31" name="Wykres 30">
            <a:extLst>
              <a:ext uri="{FF2B5EF4-FFF2-40B4-BE49-F238E27FC236}">
                <a16:creationId xmlns:a16="http://schemas.microsoft.com/office/drawing/2014/main" id="{CD287A79-D3D7-4425-B1E0-97157867D98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40981910"/>
              </p:ext>
            </p:extLst>
          </p:nvPr>
        </p:nvGraphicFramePr>
        <p:xfrm>
          <a:off x="5792004" y="2086812"/>
          <a:ext cx="1203394" cy="4085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32" name="Wykres 31">
            <a:extLst>
              <a:ext uri="{FF2B5EF4-FFF2-40B4-BE49-F238E27FC236}">
                <a16:creationId xmlns:a16="http://schemas.microsoft.com/office/drawing/2014/main" id="{6608F6CF-152C-4021-AB37-E0F0149D6F9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05763828"/>
              </p:ext>
            </p:extLst>
          </p:nvPr>
        </p:nvGraphicFramePr>
        <p:xfrm>
          <a:off x="6945430" y="2086812"/>
          <a:ext cx="1274831" cy="40788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33" name="Wykres 32">
            <a:extLst>
              <a:ext uri="{FF2B5EF4-FFF2-40B4-BE49-F238E27FC236}">
                <a16:creationId xmlns:a16="http://schemas.microsoft.com/office/drawing/2014/main" id="{EB841CAC-7030-4910-800C-10520F35744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99018482"/>
              </p:ext>
            </p:extLst>
          </p:nvPr>
        </p:nvGraphicFramePr>
        <p:xfrm>
          <a:off x="8183005" y="2086812"/>
          <a:ext cx="1296910" cy="4085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34" name="Wykres 33">
            <a:extLst>
              <a:ext uri="{FF2B5EF4-FFF2-40B4-BE49-F238E27FC236}">
                <a16:creationId xmlns:a16="http://schemas.microsoft.com/office/drawing/2014/main" id="{917C5919-5092-4922-BEF8-3A67B7D9DDA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29112915"/>
              </p:ext>
            </p:extLst>
          </p:nvPr>
        </p:nvGraphicFramePr>
        <p:xfrm>
          <a:off x="9479914" y="2066323"/>
          <a:ext cx="1259653" cy="41058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37" name="Symbol zastępczy tekstu 12">
            <a:extLst>
              <a:ext uri="{FF2B5EF4-FFF2-40B4-BE49-F238E27FC236}">
                <a16:creationId xmlns:a16="http://schemas.microsoft.com/office/drawing/2014/main" id="{1D9F6E4D-B200-4E5D-8940-4CA651552467}"/>
              </a:ext>
            </a:extLst>
          </p:cNvPr>
          <p:cNvSpPr txBox="1">
            <a:spLocks/>
          </p:cNvSpPr>
          <p:nvPr/>
        </p:nvSpPr>
        <p:spPr>
          <a:xfrm>
            <a:off x="2509789" y="6440667"/>
            <a:ext cx="9204612" cy="252001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b="1"/>
              <a:t>P1. Które z tych produktów kupiłeś\aś w ciągu ostatnich 6 miesięcy?</a:t>
            </a:r>
            <a:endParaRPr lang="pl-PL" dirty="0"/>
          </a:p>
        </p:txBody>
      </p:sp>
      <p:sp>
        <p:nvSpPr>
          <p:cNvPr id="26" name="Base Label">
            <a:extLst>
              <a:ext uri="{FF2B5EF4-FFF2-40B4-BE49-F238E27FC236}">
                <a16:creationId xmlns:a16="http://schemas.microsoft.com/office/drawing/2014/main" id="{E3BFDF89-7FDA-481F-ACCB-3596DDF8C6F8}"/>
              </a:ext>
            </a:extLst>
          </p:cNvPr>
          <p:cNvSpPr txBox="1"/>
          <p:nvPr/>
        </p:nvSpPr>
        <p:spPr>
          <a:xfrm>
            <a:off x="142706" y="6311475"/>
            <a:ext cx="732111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BAZA Q3 2022: 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794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/ 700/ 569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682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514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322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282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278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27" name="Base Label">
            <a:extLst>
              <a:ext uri="{FF2B5EF4-FFF2-40B4-BE49-F238E27FC236}">
                <a16:creationId xmlns:a16="http://schemas.microsoft.com/office/drawing/2014/main" id="{C8B70FDD-AE90-46F4-ABEB-979F364E236F}"/>
              </a:ext>
            </a:extLst>
          </p:cNvPr>
          <p:cNvSpPr txBox="1"/>
          <p:nvPr/>
        </p:nvSpPr>
        <p:spPr>
          <a:xfrm>
            <a:off x="134799" y="6465643"/>
            <a:ext cx="593612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BAZA Q2 2022</a:t>
            </a:r>
            <a:r>
              <a:rPr lang="da-DK" sz="100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 965/ 825/ 694/ 814/ 664/ 365/ 224/ 293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36" name="Base Label">
            <a:extLst>
              <a:ext uri="{FF2B5EF4-FFF2-40B4-BE49-F238E27FC236}">
                <a16:creationId xmlns:a16="http://schemas.microsoft.com/office/drawing/2014/main" id="{3021E726-718D-44CD-B8A3-7D847F2842DE}"/>
              </a:ext>
            </a:extLst>
          </p:cNvPr>
          <p:cNvSpPr txBox="1"/>
          <p:nvPr/>
        </p:nvSpPr>
        <p:spPr>
          <a:xfrm>
            <a:off x="143998" y="6137190"/>
            <a:ext cx="732111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BAZA Q4 2022: 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787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/ 671/ 581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656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525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310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236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253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23" name="Symbol zastępczy stopki 3">
            <a:extLst>
              <a:ext uri="{FF2B5EF4-FFF2-40B4-BE49-F238E27FC236}">
                <a16:creationId xmlns:a16="http://schemas.microsoft.com/office/drawing/2014/main" id="{5F9F214F-5E19-4C2F-95D8-0158059CFF14}"/>
              </a:ext>
            </a:extLst>
          </p:cNvPr>
          <p:cNvSpPr txBox="1">
            <a:spLocks/>
          </p:cNvSpPr>
          <p:nvPr/>
        </p:nvSpPr>
        <p:spPr>
          <a:xfrm>
            <a:off x="4117701" y="664649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 </a:t>
            </a:r>
            <a:endParaRPr lang="pl-PL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80097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BC9EFE1-D8CB-4668-9980-DB108327A7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305" y="0"/>
            <a:ext cx="6271569" cy="6858000"/>
          </a:xfrm>
          <a:prstGeom prst="rect">
            <a:avLst/>
          </a:prstGeom>
          <a:gradFill>
            <a:gsLst>
              <a:gs pos="0">
                <a:schemeClr val="accent1">
                  <a:lumMod val="100000"/>
                  <a:alpha val="82000"/>
                </a:schemeClr>
              </a:gs>
              <a:gs pos="25000">
                <a:schemeClr val="accent1">
                  <a:alpha val="60000"/>
                </a:schemeClr>
              </a:gs>
              <a:gs pos="94000">
                <a:schemeClr val="bg2">
                  <a:lumMod val="75000"/>
                </a:schemeClr>
              </a:gs>
              <a:gs pos="100000">
                <a:schemeClr val="bg2">
                  <a:lumMod val="7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7CBAE1BD-B8E4-4029-8AA2-C77E4FED98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ytuł 1">
            <a:extLst>
              <a:ext uri="{FF2B5EF4-FFF2-40B4-BE49-F238E27FC236}">
                <a16:creationId xmlns:a16="http://schemas.microsoft.com/office/drawing/2014/main" id="{098B1B07-43E2-48D4-BDE1-35329F20F3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5882" y="4267832"/>
            <a:ext cx="4805996" cy="1401448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l"/>
            <a:r>
              <a:rPr lang="pl-PL" sz="31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MARKI ANIMEX</a:t>
            </a:r>
            <a:br>
              <a:rPr lang="pl-PL" sz="31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pl-PL" sz="31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1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PODSUMOWANIE  </a:t>
            </a:r>
          </a:p>
        </p:txBody>
      </p:sp>
      <p:sp>
        <p:nvSpPr>
          <p:cNvPr id="14" name="Freeform 49">
            <a:extLst>
              <a:ext uri="{FF2B5EF4-FFF2-40B4-BE49-F238E27FC236}">
                <a16:creationId xmlns:a16="http://schemas.microsoft.com/office/drawing/2014/main" id="{77DA6D33-2D62-458C-BF5D-DBF612FD55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590635"/>
            <a:ext cx="5478085" cy="6276841"/>
          </a:xfrm>
          <a:custGeom>
            <a:avLst/>
            <a:gdLst>
              <a:gd name="connsiteX0" fmla="*/ 2178155 w 5478085"/>
              <a:gd name="connsiteY0" fmla="*/ 0 h 6276841"/>
              <a:gd name="connsiteX1" fmla="*/ 5478085 w 5478085"/>
              <a:gd name="connsiteY1" fmla="*/ 3299930 h 6276841"/>
              <a:gd name="connsiteX2" fmla="*/ 3751098 w 5478085"/>
              <a:gd name="connsiteY2" fmla="*/ 6201577 h 6276841"/>
              <a:gd name="connsiteX3" fmla="*/ 3594858 w 5478085"/>
              <a:gd name="connsiteY3" fmla="*/ 6276841 h 6276841"/>
              <a:gd name="connsiteX4" fmla="*/ 761453 w 5478085"/>
              <a:gd name="connsiteY4" fmla="*/ 6276841 h 6276841"/>
              <a:gd name="connsiteX5" fmla="*/ 605213 w 5478085"/>
              <a:gd name="connsiteY5" fmla="*/ 6201577 h 6276841"/>
              <a:gd name="connsiteX6" fmla="*/ 79093 w 5478085"/>
              <a:gd name="connsiteY6" fmla="*/ 5846317 h 6276841"/>
              <a:gd name="connsiteX7" fmla="*/ 0 w 5478085"/>
              <a:gd name="connsiteY7" fmla="*/ 5774432 h 6276841"/>
              <a:gd name="connsiteX8" fmla="*/ 0 w 5478085"/>
              <a:gd name="connsiteY8" fmla="*/ 825429 h 6276841"/>
              <a:gd name="connsiteX9" fmla="*/ 79093 w 5478085"/>
              <a:gd name="connsiteY9" fmla="*/ 753544 h 6276841"/>
              <a:gd name="connsiteX10" fmla="*/ 2178155 w 5478085"/>
              <a:gd name="connsiteY10" fmla="*/ 0 h 6276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478085" h="6276841">
                <a:moveTo>
                  <a:pt x="2178155" y="0"/>
                </a:moveTo>
                <a:cubicBezTo>
                  <a:pt x="4000656" y="0"/>
                  <a:pt x="5478085" y="1477429"/>
                  <a:pt x="5478085" y="3299930"/>
                </a:cubicBezTo>
                <a:cubicBezTo>
                  <a:pt x="5478085" y="4552900"/>
                  <a:pt x="4779769" y="5642769"/>
                  <a:pt x="3751098" y="6201577"/>
                </a:cubicBezTo>
                <a:lnTo>
                  <a:pt x="3594858" y="6276841"/>
                </a:lnTo>
                <a:lnTo>
                  <a:pt x="761453" y="6276841"/>
                </a:lnTo>
                <a:lnTo>
                  <a:pt x="605213" y="6201577"/>
                </a:lnTo>
                <a:cubicBezTo>
                  <a:pt x="418182" y="6099975"/>
                  <a:pt x="242071" y="5980818"/>
                  <a:pt x="79093" y="5846317"/>
                </a:cubicBezTo>
                <a:lnTo>
                  <a:pt x="0" y="5774432"/>
                </a:lnTo>
                <a:lnTo>
                  <a:pt x="0" y="825429"/>
                </a:lnTo>
                <a:lnTo>
                  <a:pt x="79093" y="753544"/>
                </a:lnTo>
                <a:cubicBezTo>
                  <a:pt x="649516" y="282789"/>
                  <a:pt x="1380811" y="0"/>
                  <a:pt x="2178155" y="0"/>
                </a:cubicBezTo>
                <a:close/>
              </a:path>
            </a:pathLst>
          </a:custGeom>
          <a:solidFill>
            <a:srgbClr val="FFFFFF"/>
          </a:solidFill>
          <a:ln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23000">
                  <a:schemeClr val="accent1">
                    <a:lumMod val="45000"/>
                    <a:lumOff val="55000"/>
                  </a:schemeClr>
                </a:gs>
                <a:gs pos="83000">
                  <a:schemeClr val="accent3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5" name="Picture 2" descr="Several People Dining on Table">
            <a:extLst>
              <a:ext uri="{FF2B5EF4-FFF2-40B4-BE49-F238E27FC236}">
                <a16:creationId xmlns:a16="http://schemas.microsoft.com/office/drawing/2014/main" id="{BE9DF32D-265E-4C8E-8A4A-B6C049A60C1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19" r="1" b="9292"/>
          <a:stretch/>
        </p:blipFill>
        <p:spPr bwMode="auto">
          <a:xfrm>
            <a:off x="1" y="770037"/>
            <a:ext cx="5298683" cy="6097438"/>
          </a:xfrm>
          <a:custGeom>
            <a:avLst/>
            <a:gdLst>
              <a:gd name="connsiteX0" fmla="*/ 2178155 w 5298683"/>
              <a:gd name="connsiteY0" fmla="*/ 0 h 6097438"/>
              <a:gd name="connsiteX1" fmla="*/ 5298683 w 5298683"/>
              <a:gd name="connsiteY1" fmla="*/ 3120527 h 6097438"/>
              <a:gd name="connsiteX2" fmla="*/ 3392805 w 5298683"/>
              <a:gd name="connsiteY2" fmla="*/ 5995828 h 6097438"/>
              <a:gd name="connsiteX3" fmla="*/ 3115184 w 5298683"/>
              <a:gd name="connsiteY3" fmla="*/ 6097438 h 6097438"/>
              <a:gd name="connsiteX4" fmla="*/ 1241127 w 5298683"/>
              <a:gd name="connsiteY4" fmla="*/ 6097438 h 6097438"/>
              <a:gd name="connsiteX5" fmla="*/ 963506 w 5298683"/>
              <a:gd name="connsiteY5" fmla="*/ 5995828 h 6097438"/>
              <a:gd name="connsiteX6" fmla="*/ 193210 w 5298683"/>
              <a:gd name="connsiteY6" fmla="*/ 5528477 h 6097438"/>
              <a:gd name="connsiteX7" fmla="*/ 0 w 5298683"/>
              <a:gd name="connsiteY7" fmla="*/ 5352876 h 6097438"/>
              <a:gd name="connsiteX8" fmla="*/ 0 w 5298683"/>
              <a:gd name="connsiteY8" fmla="*/ 888178 h 6097438"/>
              <a:gd name="connsiteX9" fmla="*/ 193210 w 5298683"/>
              <a:gd name="connsiteY9" fmla="*/ 712577 h 6097438"/>
              <a:gd name="connsiteX10" fmla="*/ 2178155 w 5298683"/>
              <a:gd name="connsiteY10" fmla="*/ 0 h 6097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298683" h="6097438">
                <a:moveTo>
                  <a:pt x="2178155" y="0"/>
                </a:moveTo>
                <a:cubicBezTo>
                  <a:pt x="3901575" y="0"/>
                  <a:pt x="5298683" y="1397108"/>
                  <a:pt x="5298683" y="3120527"/>
                </a:cubicBezTo>
                <a:cubicBezTo>
                  <a:pt x="5298683" y="4413092"/>
                  <a:pt x="4512810" y="5522106"/>
                  <a:pt x="3392805" y="5995828"/>
                </a:cubicBezTo>
                <a:lnTo>
                  <a:pt x="3115184" y="6097438"/>
                </a:lnTo>
                <a:lnTo>
                  <a:pt x="1241127" y="6097438"/>
                </a:lnTo>
                <a:lnTo>
                  <a:pt x="963506" y="5995828"/>
                </a:lnTo>
                <a:cubicBezTo>
                  <a:pt x="683504" y="5877397"/>
                  <a:pt x="424387" y="5719261"/>
                  <a:pt x="193210" y="5528477"/>
                </a:cubicBezTo>
                <a:lnTo>
                  <a:pt x="0" y="5352876"/>
                </a:lnTo>
                <a:lnTo>
                  <a:pt x="0" y="888178"/>
                </a:lnTo>
                <a:lnTo>
                  <a:pt x="193210" y="712577"/>
                </a:lnTo>
                <a:cubicBezTo>
                  <a:pt x="732621" y="267415"/>
                  <a:pt x="1424159" y="0"/>
                  <a:pt x="2178155" y="0"/>
                </a:cubicBezTo>
                <a:close/>
              </a:path>
            </a:pathLst>
          </a:custGeom>
          <a:noFill/>
          <a:effectLst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4475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Rectangle 134">
            <a:extLst>
              <a:ext uri="{FF2B5EF4-FFF2-40B4-BE49-F238E27FC236}">
                <a16:creationId xmlns:a16="http://schemas.microsoft.com/office/drawing/2014/main" id="{57845966-6EFC-468A-9CC7-BAB4B95854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354372" y="0"/>
            <a:ext cx="9483256" cy="6858000"/>
          </a:xfrm>
          <a:prstGeom prst="rect">
            <a:avLst/>
          </a:prstGeom>
          <a:solidFill>
            <a:srgbClr val="2D5C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37" name="Picture 136">
            <a:extLst>
              <a:ext uri="{FF2B5EF4-FFF2-40B4-BE49-F238E27FC236}">
                <a16:creationId xmlns:a16="http://schemas.microsoft.com/office/drawing/2014/main" id="{75554383-98AF-4A47-BB65-705FAAA4BE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9" name="Freeform: Shape 138">
            <a:extLst>
              <a:ext uri="{FF2B5EF4-FFF2-40B4-BE49-F238E27FC236}">
                <a16:creationId xmlns:a16="http://schemas.microsoft.com/office/drawing/2014/main" id="{ADAD1991-FFD1-4E94-ABAB-7560D33008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144484" y="0"/>
            <a:ext cx="7837716" cy="6858000"/>
          </a:xfrm>
          <a:custGeom>
            <a:avLst/>
            <a:gdLst>
              <a:gd name="connsiteX0" fmla="*/ 2232159 w 7837716"/>
              <a:gd name="connsiteY0" fmla="*/ 0 h 6858000"/>
              <a:gd name="connsiteX1" fmla="*/ 5605557 w 7837716"/>
              <a:gd name="connsiteY1" fmla="*/ 0 h 6858000"/>
              <a:gd name="connsiteX2" fmla="*/ 5617845 w 7837716"/>
              <a:gd name="connsiteY2" fmla="*/ 5384 h 6858000"/>
              <a:gd name="connsiteX3" fmla="*/ 7837716 w 7837716"/>
              <a:gd name="connsiteY3" fmla="*/ 3429000 h 6858000"/>
              <a:gd name="connsiteX4" fmla="*/ 5617845 w 7837716"/>
              <a:gd name="connsiteY4" fmla="*/ 6852616 h 6858000"/>
              <a:gd name="connsiteX5" fmla="*/ 5605557 w 7837716"/>
              <a:gd name="connsiteY5" fmla="*/ 6858000 h 6858000"/>
              <a:gd name="connsiteX6" fmla="*/ 2232159 w 7837716"/>
              <a:gd name="connsiteY6" fmla="*/ 6858000 h 6858000"/>
              <a:gd name="connsiteX7" fmla="*/ 2219871 w 7837716"/>
              <a:gd name="connsiteY7" fmla="*/ 6852616 h 6858000"/>
              <a:gd name="connsiteX8" fmla="*/ 0 w 7837716"/>
              <a:gd name="connsiteY8" fmla="*/ 3429000 h 6858000"/>
              <a:gd name="connsiteX9" fmla="*/ 2219871 w 7837716"/>
              <a:gd name="connsiteY9" fmla="*/ 538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837716" h="6858000">
                <a:moveTo>
                  <a:pt x="2232159" y="0"/>
                </a:moveTo>
                <a:lnTo>
                  <a:pt x="5605557" y="0"/>
                </a:lnTo>
                <a:lnTo>
                  <a:pt x="5617845" y="5384"/>
                </a:lnTo>
                <a:cubicBezTo>
                  <a:pt x="6931322" y="618789"/>
                  <a:pt x="7837716" y="1921305"/>
                  <a:pt x="7837716" y="3429000"/>
                </a:cubicBezTo>
                <a:cubicBezTo>
                  <a:pt x="7837716" y="4936696"/>
                  <a:pt x="6931322" y="6239212"/>
                  <a:pt x="5617845" y="6852616"/>
                </a:cubicBezTo>
                <a:lnTo>
                  <a:pt x="5605557" y="6858000"/>
                </a:lnTo>
                <a:lnTo>
                  <a:pt x="2232159" y="6858000"/>
                </a:lnTo>
                <a:lnTo>
                  <a:pt x="2219871" y="6852616"/>
                </a:lnTo>
                <a:cubicBezTo>
                  <a:pt x="906394" y="6239212"/>
                  <a:pt x="0" y="4936696"/>
                  <a:pt x="0" y="3429000"/>
                </a:cubicBezTo>
                <a:cubicBezTo>
                  <a:pt x="0" y="1921305"/>
                  <a:pt x="906394" y="618789"/>
                  <a:pt x="2219871" y="5384"/>
                </a:cubicBezTo>
                <a:close/>
              </a:path>
            </a:pathLst>
          </a:custGeom>
          <a:solidFill>
            <a:schemeClr val="bg1"/>
          </a:solidFill>
          <a:ln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23000">
                  <a:schemeClr val="accent1">
                    <a:lumMod val="45000"/>
                    <a:lumOff val="55000"/>
                  </a:schemeClr>
                </a:gs>
                <a:gs pos="83000">
                  <a:schemeClr val="bg2">
                    <a:lumMod val="82000"/>
                  </a:schemeClr>
                </a:gs>
                <a:gs pos="100000">
                  <a:schemeClr val="bg2">
                    <a:lumMod val="87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61442" name="Picture 2" descr="Podobny obraz">
            <a:extLst>
              <a:ext uri="{FF2B5EF4-FFF2-40B4-BE49-F238E27FC236}">
                <a16:creationId xmlns:a16="http://schemas.microsoft.com/office/drawing/2014/main" id="{94A78769-C889-4B57-BB52-3FCC546632B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94" r="12284"/>
          <a:stretch/>
        </p:blipFill>
        <p:spPr bwMode="auto">
          <a:xfrm>
            <a:off x="3794747" y="1176793"/>
            <a:ext cx="4345413" cy="4548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85278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Wykres 65"/>
          <p:cNvGraphicFramePr/>
          <p:nvPr>
            <p:extLst>
              <p:ext uri="{D42A27DB-BD31-4B8C-83A1-F6EECF244321}">
                <p14:modId xmlns:p14="http://schemas.microsoft.com/office/powerpoint/2010/main" val="761304971"/>
              </p:ext>
            </p:extLst>
          </p:nvPr>
        </p:nvGraphicFramePr>
        <p:xfrm>
          <a:off x="4455708" y="1809024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9" name="Tabela 68">
            <a:extLst>
              <a:ext uri="{FF2B5EF4-FFF2-40B4-BE49-F238E27FC236}">
                <a16:creationId xmlns:a16="http://schemas.microsoft.com/office/drawing/2014/main" id="{14303358-D6F6-4723-B661-D073E2C40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3648061"/>
              </p:ext>
            </p:extLst>
          </p:nvPr>
        </p:nvGraphicFramePr>
        <p:xfrm>
          <a:off x="98427" y="1714910"/>
          <a:ext cx="7136385" cy="4399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4">
                  <a:extLst>
                    <a:ext uri="{9D8B030D-6E8A-4147-A177-3AD203B41FA5}">
                      <a16:colId xmlns:a16="http://schemas.microsoft.com/office/drawing/2014/main" val="3356209897"/>
                    </a:ext>
                  </a:extLst>
                </a:gridCol>
                <a:gridCol w="1762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Q4 2022 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Q4 2021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 Of Mind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 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935">
                <a:tc rowSpan="10">
                  <a:txBody>
                    <a:bodyPr/>
                    <a:lstStyle/>
                    <a:p>
                      <a:pPr algn="ctr" fontAlgn="t"/>
                      <a:endParaRPr lang="pl-PL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spontaniczna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6696357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wspomagana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3946852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Trial 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81%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76%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145316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3 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57%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356446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1m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79%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91589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MOP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585182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Substytucja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713847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Chęć polecenia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764005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Rozważanie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104584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Odrzucanie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0623944"/>
                  </a:ext>
                </a:extLst>
              </a:tr>
            </a:tbl>
          </a:graphicData>
        </a:graphic>
      </p:graphicFrame>
      <p:grpSp>
        <p:nvGrpSpPr>
          <p:cNvPr id="2" name="Grupa 1">
            <a:extLst>
              <a:ext uri="{FF2B5EF4-FFF2-40B4-BE49-F238E27FC236}">
                <a16:creationId xmlns:a16="http://schemas.microsoft.com/office/drawing/2014/main" id="{262C6FD6-24E8-4D6D-8EDA-386B08F31A3F}"/>
              </a:ext>
            </a:extLst>
          </p:cNvPr>
          <p:cNvGrpSpPr/>
          <p:nvPr/>
        </p:nvGrpSpPr>
        <p:grpSpPr>
          <a:xfrm>
            <a:off x="8000617" y="2005437"/>
            <a:ext cx="3857648" cy="3165735"/>
            <a:chOff x="8000617" y="2005437"/>
            <a:chExt cx="3857648" cy="3165735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B8FD1440-A2FF-41AD-BAFC-6317889D99A7}"/>
                </a:ext>
              </a:extLst>
            </p:cNvPr>
            <p:cNvSpPr/>
            <p:nvPr/>
          </p:nvSpPr>
          <p:spPr>
            <a:xfrm>
              <a:off x="10768267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3127EC7F-553E-42BA-8AA7-47FF15BF1732}"/>
                </a:ext>
              </a:extLst>
            </p:cNvPr>
            <p:cNvSpPr/>
            <p:nvPr/>
          </p:nvSpPr>
          <p:spPr>
            <a:xfrm>
              <a:off x="10768267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A3AEBD99-ACBB-49F3-9F1E-7080F703AD7F}"/>
                </a:ext>
              </a:extLst>
            </p:cNvPr>
            <p:cNvSpPr/>
            <p:nvPr/>
          </p:nvSpPr>
          <p:spPr>
            <a:xfrm>
              <a:off x="10194833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597715" y="103735"/>
                  </a:lnTo>
                  <a:lnTo>
                    <a:pt x="597715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17429290-A838-4342-8C6C-2F26D21A614B}"/>
                </a:ext>
              </a:extLst>
            </p:cNvPr>
            <p:cNvSpPr/>
            <p:nvPr/>
          </p:nvSpPr>
          <p:spPr>
            <a:xfrm>
              <a:off x="9621398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A2A4C59E-065E-4B0E-8EA8-FC383214A70F}"/>
                </a:ext>
              </a:extLst>
            </p:cNvPr>
            <p:cNvSpPr/>
            <p:nvPr/>
          </p:nvSpPr>
          <p:spPr>
            <a:xfrm>
              <a:off x="9621398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8973AB5E-1D25-4964-9EBE-1ED8C725F10D}"/>
                </a:ext>
              </a:extLst>
            </p:cNvPr>
            <p:cNvSpPr/>
            <p:nvPr/>
          </p:nvSpPr>
          <p:spPr>
            <a:xfrm>
              <a:off x="9621398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97715" y="0"/>
                  </a:moveTo>
                  <a:lnTo>
                    <a:pt x="597715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D0466FF9-2C56-4D5B-B088-ED198ACEEF0E}"/>
                </a:ext>
              </a:extLst>
            </p:cNvPr>
            <p:cNvSpPr/>
            <p:nvPr/>
          </p:nvSpPr>
          <p:spPr>
            <a:xfrm>
              <a:off x="9334681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896573" y="103735"/>
                  </a:lnTo>
                  <a:lnTo>
                    <a:pt x="896573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28BD5C10-DE53-4B17-A4F8-61701B51DBF9}"/>
                </a:ext>
              </a:extLst>
            </p:cNvPr>
            <p:cNvSpPr/>
            <p:nvPr/>
          </p:nvSpPr>
          <p:spPr>
            <a:xfrm>
              <a:off x="8474530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998DCD69-20B9-4846-AB25-13D8B43B3EFC}"/>
                </a:ext>
              </a:extLst>
            </p:cNvPr>
            <p:cNvSpPr/>
            <p:nvPr/>
          </p:nvSpPr>
          <p:spPr>
            <a:xfrm>
              <a:off x="8474530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BB7991DE-8656-4FF2-9A6E-665924F54730}"/>
                </a:ext>
              </a:extLst>
            </p:cNvPr>
            <p:cNvSpPr/>
            <p:nvPr/>
          </p:nvSpPr>
          <p:spPr>
            <a:xfrm>
              <a:off x="8428810" y="3152305"/>
              <a:ext cx="91440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6843FC66-1C78-4A13-ADE0-6AA6AB60A728}"/>
                </a:ext>
              </a:extLst>
            </p:cNvPr>
            <p:cNvSpPr/>
            <p:nvPr/>
          </p:nvSpPr>
          <p:spPr>
            <a:xfrm>
              <a:off x="8474530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96573" y="0"/>
                  </a:moveTo>
                  <a:lnTo>
                    <a:pt x="896573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20" name="Łuk 19">
              <a:extLst>
                <a:ext uri="{FF2B5EF4-FFF2-40B4-BE49-F238E27FC236}">
                  <a16:creationId xmlns:a16="http://schemas.microsoft.com/office/drawing/2014/main" id="{CCDA8311-2D93-4D80-AC1F-1DAD5B2F79DE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Łuk 20">
              <a:extLst>
                <a:ext uri="{FF2B5EF4-FFF2-40B4-BE49-F238E27FC236}">
                  <a16:creationId xmlns:a16="http://schemas.microsoft.com/office/drawing/2014/main" id="{FE322ADB-DE14-4393-88AC-128D198142D9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EF2B661B-8893-431F-B22E-86AC19104999}"/>
                </a:ext>
              </a:extLst>
            </p:cNvPr>
            <p:cNvSpPr/>
            <p:nvPr/>
          </p:nvSpPr>
          <p:spPr>
            <a:xfrm>
              <a:off x="8860769" y="2090741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zna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75%   </a:t>
              </a:r>
              <a:endParaRPr lang="pl-PL" sz="1000" b="0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Łuk 22">
              <a:extLst>
                <a:ext uri="{FF2B5EF4-FFF2-40B4-BE49-F238E27FC236}">
                  <a16:creationId xmlns:a16="http://schemas.microsoft.com/office/drawing/2014/main" id="{05646DFF-8BFF-4AD3-B7AE-5AAD8459D9C9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Łuk 23">
              <a:extLst>
                <a:ext uri="{FF2B5EF4-FFF2-40B4-BE49-F238E27FC236}">
                  <a16:creationId xmlns:a16="http://schemas.microsoft.com/office/drawing/2014/main" id="{9FD97697-A43C-4412-A830-800376B27722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A22C52C2-AB12-4905-8FBA-65DC1B632B61}"/>
                </a:ext>
              </a:extLst>
            </p:cNvPr>
            <p:cNvSpPr/>
            <p:nvPr/>
          </p:nvSpPr>
          <p:spPr>
            <a:xfrm>
              <a:off x="8000617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nie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nigdy 14% 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Łuk 25">
              <a:extLst>
                <a:ext uri="{FF2B5EF4-FFF2-40B4-BE49-F238E27FC236}">
                  <a16:creationId xmlns:a16="http://schemas.microsoft.com/office/drawing/2014/main" id="{031E9010-A855-4D6A-8593-D0DDB41551C4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Łuk 26">
              <a:extLst>
                <a:ext uri="{FF2B5EF4-FFF2-40B4-BE49-F238E27FC236}">
                  <a16:creationId xmlns:a16="http://schemas.microsoft.com/office/drawing/2014/main" id="{888849BE-6178-4B2A-BFC3-20D90B1746B6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89980953-64CC-4BB3-A113-D1E271904A77}"/>
                </a:ext>
              </a:extLst>
            </p:cNvPr>
            <p:cNvSpPr/>
            <p:nvPr/>
          </p:nvSpPr>
          <p:spPr>
            <a:xfrm>
              <a:off x="8000617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Łuk 28">
              <a:extLst>
                <a:ext uri="{FF2B5EF4-FFF2-40B4-BE49-F238E27FC236}">
                  <a16:creationId xmlns:a16="http://schemas.microsoft.com/office/drawing/2014/main" id="{3949E3AD-9B02-4293-A7A7-C0F778BAB261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Łuk 29">
              <a:extLst>
                <a:ext uri="{FF2B5EF4-FFF2-40B4-BE49-F238E27FC236}">
                  <a16:creationId xmlns:a16="http://schemas.microsoft.com/office/drawing/2014/main" id="{2F8887C3-C71D-49FD-8F75-0CCD21CAF748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078FDED4-6955-4FBE-8A9A-9BF04AFE81E6}"/>
                </a:ext>
              </a:extLst>
            </p:cNvPr>
            <p:cNvSpPr/>
            <p:nvPr/>
          </p:nvSpPr>
          <p:spPr>
            <a:xfrm>
              <a:off x="8616704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14%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Łuk 31">
              <a:extLst>
                <a:ext uri="{FF2B5EF4-FFF2-40B4-BE49-F238E27FC236}">
                  <a16:creationId xmlns:a16="http://schemas.microsoft.com/office/drawing/2014/main" id="{27486606-495E-48E5-9FBB-420DBF2EE3FE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Łuk 33">
              <a:extLst>
                <a:ext uri="{FF2B5EF4-FFF2-40B4-BE49-F238E27FC236}">
                  <a16:creationId xmlns:a16="http://schemas.microsoft.com/office/drawing/2014/main" id="{3B1F1296-2C48-49F3-A9D2-60EF1101E219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78DEF354-0923-496C-9FA6-2CC11A60496C}"/>
                </a:ext>
              </a:extLst>
            </p:cNvPr>
            <p:cNvSpPr/>
            <p:nvPr/>
          </p:nvSpPr>
          <p:spPr>
            <a:xfrm>
              <a:off x="8616704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--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Łuk 35">
              <a:extLst>
                <a:ext uri="{FF2B5EF4-FFF2-40B4-BE49-F238E27FC236}">
                  <a16:creationId xmlns:a16="http://schemas.microsoft.com/office/drawing/2014/main" id="{176FC5EA-1EBD-4F3C-B8F6-568A5C69CA54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Łuk 36">
              <a:extLst>
                <a:ext uri="{FF2B5EF4-FFF2-40B4-BE49-F238E27FC236}">
                  <a16:creationId xmlns:a16="http://schemas.microsoft.com/office/drawing/2014/main" id="{18428B1A-4836-4D98-976C-1F4392336E32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B3ADE68A-88E1-4C32-A619-96728F4846A9}"/>
                </a:ext>
              </a:extLst>
            </p:cNvPr>
            <p:cNvSpPr/>
            <p:nvPr/>
          </p:nvSpPr>
          <p:spPr>
            <a:xfrm>
              <a:off x="9720920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kiedykolwiek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61%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Łuk 38">
              <a:extLst>
                <a:ext uri="{FF2B5EF4-FFF2-40B4-BE49-F238E27FC236}">
                  <a16:creationId xmlns:a16="http://schemas.microsoft.com/office/drawing/2014/main" id="{063A2E45-8EC2-41A7-9626-BE8431AF0C6B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Łuk 39">
              <a:extLst>
                <a:ext uri="{FF2B5EF4-FFF2-40B4-BE49-F238E27FC236}">
                  <a16:creationId xmlns:a16="http://schemas.microsoft.com/office/drawing/2014/main" id="{B49E7301-D342-491A-8B6E-97F71D455D02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395FAECC-78EC-43A2-8092-2B92E500E0FF}"/>
                </a:ext>
              </a:extLst>
            </p:cNvPr>
            <p:cNvSpPr/>
            <p:nvPr/>
          </p:nvSpPr>
          <p:spPr>
            <a:xfrm>
              <a:off x="9147486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nie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34%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Łuk 41">
              <a:extLst>
                <a:ext uri="{FF2B5EF4-FFF2-40B4-BE49-F238E27FC236}">
                  <a16:creationId xmlns:a16="http://schemas.microsoft.com/office/drawing/2014/main" id="{18EFC539-35F2-43E6-8A32-1CC8EF271AC2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Łuk 42">
              <a:extLst>
                <a:ext uri="{FF2B5EF4-FFF2-40B4-BE49-F238E27FC236}">
                  <a16:creationId xmlns:a16="http://schemas.microsoft.com/office/drawing/2014/main" id="{73D76DF6-E42C-44C5-87DC-38310A6DE31F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4DE7F2CD-D55B-4180-9916-9D53F83DB15C}"/>
                </a:ext>
              </a:extLst>
            </p:cNvPr>
            <p:cNvSpPr/>
            <p:nvPr/>
          </p:nvSpPr>
          <p:spPr>
            <a:xfrm>
              <a:off x="9763572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34%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Łuk 45">
              <a:extLst>
                <a:ext uri="{FF2B5EF4-FFF2-40B4-BE49-F238E27FC236}">
                  <a16:creationId xmlns:a16="http://schemas.microsoft.com/office/drawing/2014/main" id="{D3953E83-018F-4938-97DD-76F23DB3B104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Łuk 46">
              <a:extLst>
                <a:ext uri="{FF2B5EF4-FFF2-40B4-BE49-F238E27FC236}">
                  <a16:creationId xmlns:a16="http://schemas.microsoft.com/office/drawing/2014/main" id="{8ACF22AA-FA83-4325-AD1D-C3B6488700AC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9DAFE8E8-20EE-419F-8789-70322127AAA8}"/>
                </a:ext>
              </a:extLst>
            </p:cNvPr>
            <p:cNvSpPr/>
            <p:nvPr/>
          </p:nvSpPr>
          <p:spPr>
            <a:xfrm>
              <a:off x="9763572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-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Łuk 48">
              <a:extLst>
                <a:ext uri="{FF2B5EF4-FFF2-40B4-BE49-F238E27FC236}">
                  <a16:creationId xmlns:a16="http://schemas.microsoft.com/office/drawing/2014/main" id="{27FBBDD1-74B2-4550-BF20-61526E8626A9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Łuk 49">
              <a:extLst>
                <a:ext uri="{FF2B5EF4-FFF2-40B4-BE49-F238E27FC236}">
                  <a16:creationId xmlns:a16="http://schemas.microsoft.com/office/drawing/2014/main" id="{B8E1A254-45A2-4F30-A473-B389BA563E90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Dowolny kształt: kształt 50">
              <a:extLst>
                <a:ext uri="{FF2B5EF4-FFF2-40B4-BE49-F238E27FC236}">
                  <a16:creationId xmlns:a16="http://schemas.microsoft.com/office/drawing/2014/main" id="{C0AA6683-940C-4ED4-9A2B-37C05E90883A}"/>
                </a:ext>
              </a:extLst>
            </p:cNvPr>
            <p:cNvSpPr/>
            <p:nvPr/>
          </p:nvSpPr>
          <p:spPr>
            <a:xfrm>
              <a:off x="10294354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26%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Łuk 51">
              <a:extLst>
                <a:ext uri="{FF2B5EF4-FFF2-40B4-BE49-F238E27FC236}">
                  <a16:creationId xmlns:a16="http://schemas.microsoft.com/office/drawing/2014/main" id="{6AC8AA0D-3A4B-47C1-8046-4E4916CFD081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Łuk 52">
              <a:extLst>
                <a:ext uri="{FF2B5EF4-FFF2-40B4-BE49-F238E27FC236}">
                  <a16:creationId xmlns:a16="http://schemas.microsoft.com/office/drawing/2014/main" id="{659EB8B6-F87F-463A-8105-A3DFF091D61F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64E3C0A9-1317-4F21-A536-30550AB70445}"/>
                </a:ext>
              </a:extLst>
            </p:cNvPr>
            <p:cNvSpPr/>
            <p:nvPr/>
          </p:nvSpPr>
          <p:spPr>
            <a:xfrm>
              <a:off x="10910440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25%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Łuk 54">
              <a:extLst>
                <a:ext uri="{FF2B5EF4-FFF2-40B4-BE49-F238E27FC236}">
                  <a16:creationId xmlns:a16="http://schemas.microsoft.com/office/drawing/2014/main" id="{8A9C4033-5D76-4CBE-9684-6D8A3EBCB6C5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Łuk 57">
              <a:extLst>
                <a:ext uri="{FF2B5EF4-FFF2-40B4-BE49-F238E27FC236}">
                  <a16:creationId xmlns:a16="http://schemas.microsoft.com/office/drawing/2014/main" id="{0ADC5B3B-9E8E-474A-9C26-276E3FCC2B9C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3DD7CEB0-0865-40F6-97B0-8BA43F2082B4}"/>
                </a:ext>
              </a:extLst>
            </p:cNvPr>
            <p:cNvSpPr/>
            <p:nvPr/>
          </p:nvSpPr>
          <p:spPr>
            <a:xfrm>
              <a:off x="10910440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65" name="Wykres 64"/>
          <p:cNvGraphicFramePr/>
          <p:nvPr>
            <p:extLst>
              <p:ext uri="{D42A27DB-BD31-4B8C-83A1-F6EECF244321}">
                <p14:modId xmlns:p14="http://schemas.microsoft.com/office/powerpoint/2010/main" val="399281525"/>
              </p:ext>
            </p:extLst>
          </p:nvPr>
        </p:nvGraphicFramePr>
        <p:xfrm>
          <a:off x="1922778" y="1818549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ytuł 4">
            <a:extLst>
              <a:ext uri="{FF2B5EF4-FFF2-40B4-BE49-F238E27FC236}">
                <a16:creationId xmlns:a16="http://schemas.microsoft.com/office/drawing/2014/main" id="{BE7058EB-7FA6-4A71-B9EC-DC108375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300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6F763B63-85CC-4443-9A3E-3B12B3287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WĘDLINY NA KANAPKĘ </a:t>
            </a:r>
            <a:r>
              <a:rPr lang="pl-PL" dirty="0"/>
              <a:t>| podstawowe wskaźniki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CE145C59-703A-4F4C-91CB-BFB03D54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0" y="6480175"/>
            <a:ext cx="1311906" cy="155701"/>
          </a:xfrm>
        </p:spPr>
        <p:txBody>
          <a:bodyPr/>
          <a:lstStyle/>
          <a:p>
            <a:r>
              <a:rPr lang="pl-PL"/>
              <a:t>183 / 299</a:t>
            </a:r>
            <a:endParaRPr lang="pl-PL" dirty="0"/>
          </a:p>
        </p:txBody>
      </p:sp>
      <p:sp>
        <p:nvSpPr>
          <p:cNvPr id="33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56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64" name="Symbol zastępczy stopki 3">
            <a:extLst>
              <a:ext uri="{FF2B5EF4-FFF2-40B4-BE49-F238E27FC236}">
                <a16:creationId xmlns:a16="http://schemas.microsoft.com/office/drawing/2014/main" id="{5E29DA0B-AB5C-4E68-816F-6EA2C768CD28}"/>
              </a:ext>
            </a:extLst>
          </p:cNvPr>
          <p:cNvSpPr txBox="1">
            <a:spLocks/>
          </p:cNvSpPr>
          <p:nvPr/>
        </p:nvSpPr>
        <p:spPr>
          <a:xfrm>
            <a:off x="7232376" y="662744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az 1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8750" y="523750"/>
            <a:ext cx="1238250" cy="107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39905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Wykres 65"/>
          <p:cNvGraphicFramePr/>
          <p:nvPr>
            <p:extLst>
              <p:ext uri="{D42A27DB-BD31-4B8C-83A1-F6EECF244321}">
                <p14:modId xmlns:p14="http://schemas.microsoft.com/office/powerpoint/2010/main" val="2483194321"/>
              </p:ext>
            </p:extLst>
          </p:nvPr>
        </p:nvGraphicFramePr>
        <p:xfrm>
          <a:off x="4455708" y="1809024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9" name="Tabela 68">
            <a:extLst>
              <a:ext uri="{FF2B5EF4-FFF2-40B4-BE49-F238E27FC236}">
                <a16:creationId xmlns:a16="http://schemas.microsoft.com/office/drawing/2014/main" id="{14303358-D6F6-4723-B661-D073E2C40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0576002"/>
              </p:ext>
            </p:extLst>
          </p:nvPr>
        </p:nvGraphicFramePr>
        <p:xfrm>
          <a:off x="98427" y="1714910"/>
          <a:ext cx="7136385" cy="4399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4">
                  <a:extLst>
                    <a:ext uri="{9D8B030D-6E8A-4147-A177-3AD203B41FA5}">
                      <a16:colId xmlns:a16="http://schemas.microsoft.com/office/drawing/2014/main" val="3356209897"/>
                    </a:ext>
                  </a:extLst>
                </a:gridCol>
                <a:gridCol w="1762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Q4 2022 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Q4 2021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 Of Mind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 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935">
                <a:tc rowSpan="10">
                  <a:txBody>
                    <a:bodyPr/>
                    <a:lstStyle/>
                    <a:p>
                      <a:pPr algn="ctr" fontAlgn="t"/>
                      <a:endParaRPr lang="pl-PL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spontaniczna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6696357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wspomagana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3946852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Trial 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73%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75%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145316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3 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50%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356446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1m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91589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MOP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585182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Substytucja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713847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Chęć polecenia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764005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Rozważanie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104584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Odrzucanie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0623944"/>
                  </a:ext>
                </a:extLst>
              </a:tr>
            </a:tbl>
          </a:graphicData>
        </a:graphic>
      </p:graphicFrame>
      <p:grpSp>
        <p:nvGrpSpPr>
          <p:cNvPr id="2" name="Grupa 1">
            <a:extLst>
              <a:ext uri="{FF2B5EF4-FFF2-40B4-BE49-F238E27FC236}">
                <a16:creationId xmlns:a16="http://schemas.microsoft.com/office/drawing/2014/main" id="{262C6FD6-24E8-4D6D-8EDA-386B08F31A3F}"/>
              </a:ext>
            </a:extLst>
          </p:cNvPr>
          <p:cNvGrpSpPr/>
          <p:nvPr/>
        </p:nvGrpSpPr>
        <p:grpSpPr>
          <a:xfrm>
            <a:off x="8000617" y="2005437"/>
            <a:ext cx="3857648" cy="3165735"/>
            <a:chOff x="8000617" y="2005437"/>
            <a:chExt cx="3857648" cy="3165735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B8FD1440-A2FF-41AD-BAFC-6317889D99A7}"/>
                </a:ext>
              </a:extLst>
            </p:cNvPr>
            <p:cNvSpPr/>
            <p:nvPr/>
          </p:nvSpPr>
          <p:spPr>
            <a:xfrm>
              <a:off x="10768267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3127EC7F-553E-42BA-8AA7-47FF15BF1732}"/>
                </a:ext>
              </a:extLst>
            </p:cNvPr>
            <p:cNvSpPr/>
            <p:nvPr/>
          </p:nvSpPr>
          <p:spPr>
            <a:xfrm>
              <a:off x="10768267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A3AEBD99-ACBB-49F3-9F1E-7080F703AD7F}"/>
                </a:ext>
              </a:extLst>
            </p:cNvPr>
            <p:cNvSpPr/>
            <p:nvPr/>
          </p:nvSpPr>
          <p:spPr>
            <a:xfrm>
              <a:off x="10194833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597715" y="103735"/>
                  </a:lnTo>
                  <a:lnTo>
                    <a:pt x="597715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17429290-A838-4342-8C6C-2F26D21A614B}"/>
                </a:ext>
              </a:extLst>
            </p:cNvPr>
            <p:cNvSpPr/>
            <p:nvPr/>
          </p:nvSpPr>
          <p:spPr>
            <a:xfrm>
              <a:off x="9621398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A2A4C59E-065E-4B0E-8EA8-FC383214A70F}"/>
                </a:ext>
              </a:extLst>
            </p:cNvPr>
            <p:cNvSpPr/>
            <p:nvPr/>
          </p:nvSpPr>
          <p:spPr>
            <a:xfrm>
              <a:off x="9621398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8973AB5E-1D25-4964-9EBE-1ED8C725F10D}"/>
                </a:ext>
              </a:extLst>
            </p:cNvPr>
            <p:cNvSpPr/>
            <p:nvPr/>
          </p:nvSpPr>
          <p:spPr>
            <a:xfrm>
              <a:off x="9621398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97715" y="0"/>
                  </a:moveTo>
                  <a:lnTo>
                    <a:pt x="597715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D0466FF9-2C56-4D5B-B088-ED198ACEEF0E}"/>
                </a:ext>
              </a:extLst>
            </p:cNvPr>
            <p:cNvSpPr/>
            <p:nvPr/>
          </p:nvSpPr>
          <p:spPr>
            <a:xfrm>
              <a:off x="9334681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896573" y="103735"/>
                  </a:lnTo>
                  <a:lnTo>
                    <a:pt x="896573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28BD5C10-DE53-4B17-A4F8-61701B51DBF9}"/>
                </a:ext>
              </a:extLst>
            </p:cNvPr>
            <p:cNvSpPr/>
            <p:nvPr/>
          </p:nvSpPr>
          <p:spPr>
            <a:xfrm>
              <a:off x="8474530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998DCD69-20B9-4846-AB25-13D8B43B3EFC}"/>
                </a:ext>
              </a:extLst>
            </p:cNvPr>
            <p:cNvSpPr/>
            <p:nvPr/>
          </p:nvSpPr>
          <p:spPr>
            <a:xfrm>
              <a:off x="8474530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BB7991DE-8656-4FF2-9A6E-665924F54730}"/>
                </a:ext>
              </a:extLst>
            </p:cNvPr>
            <p:cNvSpPr/>
            <p:nvPr/>
          </p:nvSpPr>
          <p:spPr>
            <a:xfrm>
              <a:off x="8428810" y="3152305"/>
              <a:ext cx="91440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6843FC66-1C78-4A13-ADE0-6AA6AB60A728}"/>
                </a:ext>
              </a:extLst>
            </p:cNvPr>
            <p:cNvSpPr/>
            <p:nvPr/>
          </p:nvSpPr>
          <p:spPr>
            <a:xfrm>
              <a:off x="8474530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96573" y="0"/>
                  </a:moveTo>
                  <a:lnTo>
                    <a:pt x="896573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20" name="Łuk 19">
              <a:extLst>
                <a:ext uri="{FF2B5EF4-FFF2-40B4-BE49-F238E27FC236}">
                  <a16:creationId xmlns:a16="http://schemas.microsoft.com/office/drawing/2014/main" id="{CCDA8311-2D93-4D80-AC1F-1DAD5B2F79DE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Łuk 20">
              <a:extLst>
                <a:ext uri="{FF2B5EF4-FFF2-40B4-BE49-F238E27FC236}">
                  <a16:creationId xmlns:a16="http://schemas.microsoft.com/office/drawing/2014/main" id="{FE322ADB-DE14-4393-88AC-128D198142D9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EF2B661B-8893-431F-B22E-86AC19104999}"/>
                </a:ext>
              </a:extLst>
            </p:cNvPr>
            <p:cNvSpPr/>
            <p:nvPr/>
          </p:nvSpPr>
          <p:spPr>
            <a:xfrm>
              <a:off x="8860769" y="2090741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zna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71%   </a:t>
              </a:r>
              <a:endParaRPr lang="pl-PL" sz="1000" b="0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Łuk 22">
              <a:extLst>
                <a:ext uri="{FF2B5EF4-FFF2-40B4-BE49-F238E27FC236}">
                  <a16:creationId xmlns:a16="http://schemas.microsoft.com/office/drawing/2014/main" id="{05646DFF-8BFF-4AD3-B7AE-5AAD8459D9C9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Łuk 23">
              <a:extLst>
                <a:ext uri="{FF2B5EF4-FFF2-40B4-BE49-F238E27FC236}">
                  <a16:creationId xmlns:a16="http://schemas.microsoft.com/office/drawing/2014/main" id="{9FD97697-A43C-4412-A830-800376B27722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A22C52C2-AB12-4905-8FBA-65DC1B632B61}"/>
                </a:ext>
              </a:extLst>
            </p:cNvPr>
            <p:cNvSpPr/>
            <p:nvPr/>
          </p:nvSpPr>
          <p:spPr>
            <a:xfrm>
              <a:off x="8000617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nie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nigdy 19% 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Łuk 25">
              <a:extLst>
                <a:ext uri="{FF2B5EF4-FFF2-40B4-BE49-F238E27FC236}">
                  <a16:creationId xmlns:a16="http://schemas.microsoft.com/office/drawing/2014/main" id="{031E9010-A855-4D6A-8593-D0DDB41551C4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Łuk 26">
              <a:extLst>
                <a:ext uri="{FF2B5EF4-FFF2-40B4-BE49-F238E27FC236}">
                  <a16:creationId xmlns:a16="http://schemas.microsoft.com/office/drawing/2014/main" id="{888849BE-6178-4B2A-BFC3-20D90B1746B6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89980953-64CC-4BB3-A113-D1E271904A77}"/>
                </a:ext>
              </a:extLst>
            </p:cNvPr>
            <p:cNvSpPr/>
            <p:nvPr/>
          </p:nvSpPr>
          <p:spPr>
            <a:xfrm>
              <a:off x="8000617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Łuk 28">
              <a:extLst>
                <a:ext uri="{FF2B5EF4-FFF2-40B4-BE49-F238E27FC236}">
                  <a16:creationId xmlns:a16="http://schemas.microsoft.com/office/drawing/2014/main" id="{3949E3AD-9B02-4293-A7A7-C0F778BAB261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Łuk 29">
              <a:extLst>
                <a:ext uri="{FF2B5EF4-FFF2-40B4-BE49-F238E27FC236}">
                  <a16:creationId xmlns:a16="http://schemas.microsoft.com/office/drawing/2014/main" id="{2F8887C3-C71D-49FD-8F75-0CCD21CAF748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078FDED4-6955-4FBE-8A9A-9BF04AFE81E6}"/>
                </a:ext>
              </a:extLst>
            </p:cNvPr>
            <p:cNvSpPr/>
            <p:nvPr/>
          </p:nvSpPr>
          <p:spPr>
            <a:xfrm>
              <a:off x="8616704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17%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Łuk 31">
              <a:extLst>
                <a:ext uri="{FF2B5EF4-FFF2-40B4-BE49-F238E27FC236}">
                  <a16:creationId xmlns:a16="http://schemas.microsoft.com/office/drawing/2014/main" id="{27486606-495E-48E5-9FBB-420DBF2EE3FE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Łuk 33">
              <a:extLst>
                <a:ext uri="{FF2B5EF4-FFF2-40B4-BE49-F238E27FC236}">
                  <a16:creationId xmlns:a16="http://schemas.microsoft.com/office/drawing/2014/main" id="{3B1F1296-2C48-49F3-A9D2-60EF1101E219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78DEF354-0923-496C-9FA6-2CC11A60496C}"/>
                </a:ext>
              </a:extLst>
            </p:cNvPr>
            <p:cNvSpPr/>
            <p:nvPr/>
          </p:nvSpPr>
          <p:spPr>
            <a:xfrm>
              <a:off x="8616704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2%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Łuk 35">
              <a:extLst>
                <a:ext uri="{FF2B5EF4-FFF2-40B4-BE49-F238E27FC236}">
                  <a16:creationId xmlns:a16="http://schemas.microsoft.com/office/drawing/2014/main" id="{176FC5EA-1EBD-4F3C-B8F6-568A5C69CA54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Łuk 36">
              <a:extLst>
                <a:ext uri="{FF2B5EF4-FFF2-40B4-BE49-F238E27FC236}">
                  <a16:creationId xmlns:a16="http://schemas.microsoft.com/office/drawing/2014/main" id="{18428B1A-4836-4D98-976C-1F4392336E32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B3ADE68A-88E1-4C32-A619-96728F4846A9}"/>
                </a:ext>
              </a:extLst>
            </p:cNvPr>
            <p:cNvSpPr/>
            <p:nvPr/>
          </p:nvSpPr>
          <p:spPr>
            <a:xfrm>
              <a:off x="9720920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kiedykolwiek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52%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Łuk 38">
              <a:extLst>
                <a:ext uri="{FF2B5EF4-FFF2-40B4-BE49-F238E27FC236}">
                  <a16:creationId xmlns:a16="http://schemas.microsoft.com/office/drawing/2014/main" id="{063A2E45-8EC2-41A7-9626-BE8431AF0C6B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Łuk 39">
              <a:extLst>
                <a:ext uri="{FF2B5EF4-FFF2-40B4-BE49-F238E27FC236}">
                  <a16:creationId xmlns:a16="http://schemas.microsoft.com/office/drawing/2014/main" id="{B49E7301-D342-491A-8B6E-97F71D455D02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395FAECC-78EC-43A2-8092-2B92E500E0FF}"/>
                </a:ext>
              </a:extLst>
            </p:cNvPr>
            <p:cNvSpPr/>
            <p:nvPr/>
          </p:nvSpPr>
          <p:spPr>
            <a:xfrm>
              <a:off x="9147486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nie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33%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Łuk 41">
              <a:extLst>
                <a:ext uri="{FF2B5EF4-FFF2-40B4-BE49-F238E27FC236}">
                  <a16:creationId xmlns:a16="http://schemas.microsoft.com/office/drawing/2014/main" id="{18EFC539-35F2-43E6-8A32-1CC8EF271AC2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Łuk 42">
              <a:extLst>
                <a:ext uri="{FF2B5EF4-FFF2-40B4-BE49-F238E27FC236}">
                  <a16:creationId xmlns:a16="http://schemas.microsoft.com/office/drawing/2014/main" id="{73D76DF6-E42C-44C5-87DC-38310A6DE31F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4DE7F2CD-D55B-4180-9916-9D53F83DB15C}"/>
                </a:ext>
              </a:extLst>
            </p:cNvPr>
            <p:cNvSpPr/>
            <p:nvPr/>
          </p:nvSpPr>
          <p:spPr>
            <a:xfrm>
              <a:off x="9763572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33%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Łuk 45">
              <a:extLst>
                <a:ext uri="{FF2B5EF4-FFF2-40B4-BE49-F238E27FC236}">
                  <a16:creationId xmlns:a16="http://schemas.microsoft.com/office/drawing/2014/main" id="{D3953E83-018F-4938-97DD-76F23DB3B104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Łuk 46">
              <a:extLst>
                <a:ext uri="{FF2B5EF4-FFF2-40B4-BE49-F238E27FC236}">
                  <a16:creationId xmlns:a16="http://schemas.microsoft.com/office/drawing/2014/main" id="{8ACF22AA-FA83-4325-AD1D-C3B6488700AC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9DAFE8E8-20EE-419F-8789-70322127AAA8}"/>
                </a:ext>
              </a:extLst>
            </p:cNvPr>
            <p:cNvSpPr/>
            <p:nvPr/>
          </p:nvSpPr>
          <p:spPr>
            <a:xfrm>
              <a:off x="9763572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-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Łuk 48">
              <a:extLst>
                <a:ext uri="{FF2B5EF4-FFF2-40B4-BE49-F238E27FC236}">
                  <a16:creationId xmlns:a16="http://schemas.microsoft.com/office/drawing/2014/main" id="{27FBBDD1-74B2-4550-BF20-61526E8626A9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Łuk 49">
              <a:extLst>
                <a:ext uri="{FF2B5EF4-FFF2-40B4-BE49-F238E27FC236}">
                  <a16:creationId xmlns:a16="http://schemas.microsoft.com/office/drawing/2014/main" id="{B8E1A254-45A2-4F30-A473-B389BA563E90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Dowolny kształt: kształt 50">
              <a:extLst>
                <a:ext uri="{FF2B5EF4-FFF2-40B4-BE49-F238E27FC236}">
                  <a16:creationId xmlns:a16="http://schemas.microsoft.com/office/drawing/2014/main" id="{C0AA6683-940C-4ED4-9A2B-37C05E90883A}"/>
                </a:ext>
              </a:extLst>
            </p:cNvPr>
            <p:cNvSpPr/>
            <p:nvPr/>
          </p:nvSpPr>
          <p:spPr>
            <a:xfrm>
              <a:off x="10294354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19%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Łuk 51">
              <a:extLst>
                <a:ext uri="{FF2B5EF4-FFF2-40B4-BE49-F238E27FC236}">
                  <a16:creationId xmlns:a16="http://schemas.microsoft.com/office/drawing/2014/main" id="{6AC8AA0D-3A4B-47C1-8046-4E4916CFD081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Łuk 52">
              <a:extLst>
                <a:ext uri="{FF2B5EF4-FFF2-40B4-BE49-F238E27FC236}">
                  <a16:creationId xmlns:a16="http://schemas.microsoft.com/office/drawing/2014/main" id="{659EB8B6-F87F-463A-8105-A3DFF091D61F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64E3C0A9-1317-4F21-A536-30550AB70445}"/>
                </a:ext>
              </a:extLst>
            </p:cNvPr>
            <p:cNvSpPr/>
            <p:nvPr/>
          </p:nvSpPr>
          <p:spPr>
            <a:xfrm>
              <a:off x="10910440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19%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Łuk 54">
              <a:extLst>
                <a:ext uri="{FF2B5EF4-FFF2-40B4-BE49-F238E27FC236}">
                  <a16:creationId xmlns:a16="http://schemas.microsoft.com/office/drawing/2014/main" id="{8A9C4033-5D76-4CBE-9684-6D8A3EBCB6C5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Łuk 57">
              <a:extLst>
                <a:ext uri="{FF2B5EF4-FFF2-40B4-BE49-F238E27FC236}">
                  <a16:creationId xmlns:a16="http://schemas.microsoft.com/office/drawing/2014/main" id="{0ADC5B3B-9E8E-474A-9C26-276E3FCC2B9C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3DD7CEB0-0865-40F6-97B0-8BA43F2082B4}"/>
                </a:ext>
              </a:extLst>
            </p:cNvPr>
            <p:cNvSpPr/>
            <p:nvPr/>
          </p:nvSpPr>
          <p:spPr>
            <a:xfrm>
              <a:off x="10910440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65" name="Wykres 64"/>
          <p:cNvGraphicFramePr/>
          <p:nvPr>
            <p:extLst>
              <p:ext uri="{D42A27DB-BD31-4B8C-83A1-F6EECF244321}">
                <p14:modId xmlns:p14="http://schemas.microsoft.com/office/powerpoint/2010/main" val="2074181129"/>
              </p:ext>
            </p:extLst>
          </p:nvPr>
        </p:nvGraphicFramePr>
        <p:xfrm>
          <a:off x="1922778" y="1818549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ytuł 4">
            <a:extLst>
              <a:ext uri="{FF2B5EF4-FFF2-40B4-BE49-F238E27FC236}">
                <a16:creationId xmlns:a16="http://schemas.microsoft.com/office/drawing/2014/main" id="{BE7058EB-7FA6-4A71-B9EC-DC108375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300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6F763B63-85CC-4443-9A3E-3B12B3287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KIEŁBASY TRADYCYJNE </a:t>
            </a:r>
            <a:r>
              <a:rPr lang="pl-PL" dirty="0"/>
              <a:t>| podstawowe wskaźniki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CE145C59-703A-4F4C-91CB-BFB03D54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0" y="6480175"/>
            <a:ext cx="1311906" cy="155701"/>
          </a:xfrm>
        </p:spPr>
        <p:txBody>
          <a:bodyPr/>
          <a:lstStyle/>
          <a:p>
            <a:r>
              <a:rPr lang="pl-PL"/>
              <a:t>155 / 265</a:t>
            </a:r>
            <a:endParaRPr lang="pl-PL" dirty="0"/>
          </a:p>
        </p:txBody>
      </p:sp>
      <p:sp>
        <p:nvSpPr>
          <p:cNvPr id="33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56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64" name="Symbol zastępczy stopki 3">
            <a:extLst>
              <a:ext uri="{FF2B5EF4-FFF2-40B4-BE49-F238E27FC236}">
                <a16:creationId xmlns:a16="http://schemas.microsoft.com/office/drawing/2014/main" id="{5E29DA0B-AB5C-4E68-816F-6EA2C768CD28}"/>
              </a:ext>
            </a:extLst>
          </p:cNvPr>
          <p:cNvSpPr txBox="1">
            <a:spLocks/>
          </p:cNvSpPr>
          <p:nvPr/>
        </p:nvSpPr>
        <p:spPr>
          <a:xfrm>
            <a:off x="7232376" y="662744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az 1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8750" y="523750"/>
            <a:ext cx="1238250" cy="107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5166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Wykres 65"/>
          <p:cNvGraphicFramePr/>
          <p:nvPr>
            <p:extLst>
              <p:ext uri="{D42A27DB-BD31-4B8C-83A1-F6EECF244321}">
                <p14:modId xmlns:p14="http://schemas.microsoft.com/office/powerpoint/2010/main" val="4143099913"/>
              </p:ext>
            </p:extLst>
          </p:nvPr>
        </p:nvGraphicFramePr>
        <p:xfrm>
          <a:off x="4455708" y="1809024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9" name="Tabela 68">
            <a:extLst>
              <a:ext uri="{FF2B5EF4-FFF2-40B4-BE49-F238E27FC236}">
                <a16:creationId xmlns:a16="http://schemas.microsoft.com/office/drawing/2014/main" id="{14303358-D6F6-4723-B661-D073E2C40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7459992"/>
              </p:ext>
            </p:extLst>
          </p:nvPr>
        </p:nvGraphicFramePr>
        <p:xfrm>
          <a:off x="98427" y="1714910"/>
          <a:ext cx="7136385" cy="4399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4">
                  <a:extLst>
                    <a:ext uri="{9D8B030D-6E8A-4147-A177-3AD203B41FA5}">
                      <a16:colId xmlns:a16="http://schemas.microsoft.com/office/drawing/2014/main" val="3356209897"/>
                    </a:ext>
                  </a:extLst>
                </a:gridCol>
                <a:gridCol w="1762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Q4 2022 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Q4 2021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 Of Mind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 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935">
                <a:tc rowSpan="10">
                  <a:txBody>
                    <a:bodyPr/>
                    <a:lstStyle/>
                    <a:p>
                      <a:pPr algn="ctr" fontAlgn="t"/>
                      <a:endParaRPr lang="pl-PL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spontaniczna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6696357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wspomagana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3946852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Trial 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56%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145316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3 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43%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356446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1m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91589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MOP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585182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Substytucja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713847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Chęć polecenia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764005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Rozważanie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104584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Odrzucanie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0623944"/>
                  </a:ext>
                </a:extLst>
              </a:tr>
            </a:tbl>
          </a:graphicData>
        </a:graphic>
      </p:graphicFrame>
      <p:grpSp>
        <p:nvGrpSpPr>
          <p:cNvPr id="2" name="Grupa 1">
            <a:extLst>
              <a:ext uri="{FF2B5EF4-FFF2-40B4-BE49-F238E27FC236}">
                <a16:creationId xmlns:a16="http://schemas.microsoft.com/office/drawing/2014/main" id="{262C6FD6-24E8-4D6D-8EDA-386B08F31A3F}"/>
              </a:ext>
            </a:extLst>
          </p:cNvPr>
          <p:cNvGrpSpPr/>
          <p:nvPr/>
        </p:nvGrpSpPr>
        <p:grpSpPr>
          <a:xfrm>
            <a:off x="8000617" y="2005437"/>
            <a:ext cx="3857648" cy="3165735"/>
            <a:chOff x="8000617" y="2005437"/>
            <a:chExt cx="3857648" cy="3165735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B8FD1440-A2FF-41AD-BAFC-6317889D99A7}"/>
                </a:ext>
              </a:extLst>
            </p:cNvPr>
            <p:cNvSpPr/>
            <p:nvPr/>
          </p:nvSpPr>
          <p:spPr>
            <a:xfrm>
              <a:off x="10768267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3127EC7F-553E-42BA-8AA7-47FF15BF1732}"/>
                </a:ext>
              </a:extLst>
            </p:cNvPr>
            <p:cNvSpPr/>
            <p:nvPr/>
          </p:nvSpPr>
          <p:spPr>
            <a:xfrm>
              <a:off x="10768267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A3AEBD99-ACBB-49F3-9F1E-7080F703AD7F}"/>
                </a:ext>
              </a:extLst>
            </p:cNvPr>
            <p:cNvSpPr/>
            <p:nvPr/>
          </p:nvSpPr>
          <p:spPr>
            <a:xfrm>
              <a:off x="10194833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597715" y="103735"/>
                  </a:lnTo>
                  <a:lnTo>
                    <a:pt x="597715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17429290-A838-4342-8C6C-2F26D21A614B}"/>
                </a:ext>
              </a:extLst>
            </p:cNvPr>
            <p:cNvSpPr/>
            <p:nvPr/>
          </p:nvSpPr>
          <p:spPr>
            <a:xfrm>
              <a:off x="9621398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A2A4C59E-065E-4B0E-8EA8-FC383214A70F}"/>
                </a:ext>
              </a:extLst>
            </p:cNvPr>
            <p:cNvSpPr/>
            <p:nvPr/>
          </p:nvSpPr>
          <p:spPr>
            <a:xfrm>
              <a:off x="9621398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8973AB5E-1D25-4964-9EBE-1ED8C725F10D}"/>
                </a:ext>
              </a:extLst>
            </p:cNvPr>
            <p:cNvSpPr/>
            <p:nvPr/>
          </p:nvSpPr>
          <p:spPr>
            <a:xfrm>
              <a:off x="9621398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97715" y="0"/>
                  </a:moveTo>
                  <a:lnTo>
                    <a:pt x="597715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D0466FF9-2C56-4D5B-B088-ED198ACEEF0E}"/>
                </a:ext>
              </a:extLst>
            </p:cNvPr>
            <p:cNvSpPr/>
            <p:nvPr/>
          </p:nvSpPr>
          <p:spPr>
            <a:xfrm>
              <a:off x="9334681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896573" y="103735"/>
                  </a:lnTo>
                  <a:lnTo>
                    <a:pt x="896573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28BD5C10-DE53-4B17-A4F8-61701B51DBF9}"/>
                </a:ext>
              </a:extLst>
            </p:cNvPr>
            <p:cNvSpPr/>
            <p:nvPr/>
          </p:nvSpPr>
          <p:spPr>
            <a:xfrm>
              <a:off x="8474530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998DCD69-20B9-4846-AB25-13D8B43B3EFC}"/>
                </a:ext>
              </a:extLst>
            </p:cNvPr>
            <p:cNvSpPr/>
            <p:nvPr/>
          </p:nvSpPr>
          <p:spPr>
            <a:xfrm>
              <a:off x="8474530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BB7991DE-8656-4FF2-9A6E-665924F54730}"/>
                </a:ext>
              </a:extLst>
            </p:cNvPr>
            <p:cNvSpPr/>
            <p:nvPr/>
          </p:nvSpPr>
          <p:spPr>
            <a:xfrm>
              <a:off x="8428810" y="3152305"/>
              <a:ext cx="91440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6843FC66-1C78-4A13-ADE0-6AA6AB60A728}"/>
                </a:ext>
              </a:extLst>
            </p:cNvPr>
            <p:cNvSpPr/>
            <p:nvPr/>
          </p:nvSpPr>
          <p:spPr>
            <a:xfrm>
              <a:off x="8474530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96573" y="0"/>
                  </a:moveTo>
                  <a:lnTo>
                    <a:pt x="896573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20" name="Łuk 19">
              <a:extLst>
                <a:ext uri="{FF2B5EF4-FFF2-40B4-BE49-F238E27FC236}">
                  <a16:creationId xmlns:a16="http://schemas.microsoft.com/office/drawing/2014/main" id="{CCDA8311-2D93-4D80-AC1F-1DAD5B2F79DE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Łuk 20">
              <a:extLst>
                <a:ext uri="{FF2B5EF4-FFF2-40B4-BE49-F238E27FC236}">
                  <a16:creationId xmlns:a16="http://schemas.microsoft.com/office/drawing/2014/main" id="{FE322ADB-DE14-4393-88AC-128D198142D9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EF2B661B-8893-431F-B22E-86AC19104999}"/>
                </a:ext>
              </a:extLst>
            </p:cNvPr>
            <p:cNvSpPr/>
            <p:nvPr/>
          </p:nvSpPr>
          <p:spPr>
            <a:xfrm>
              <a:off x="8860769" y="2090741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zna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53%   </a:t>
              </a:r>
              <a:endParaRPr lang="pl-PL" sz="1000" b="0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Łuk 22">
              <a:extLst>
                <a:ext uri="{FF2B5EF4-FFF2-40B4-BE49-F238E27FC236}">
                  <a16:creationId xmlns:a16="http://schemas.microsoft.com/office/drawing/2014/main" id="{05646DFF-8BFF-4AD3-B7AE-5AAD8459D9C9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Łuk 23">
              <a:extLst>
                <a:ext uri="{FF2B5EF4-FFF2-40B4-BE49-F238E27FC236}">
                  <a16:creationId xmlns:a16="http://schemas.microsoft.com/office/drawing/2014/main" id="{9FD97697-A43C-4412-A830-800376B27722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A22C52C2-AB12-4905-8FBA-65DC1B632B61}"/>
                </a:ext>
              </a:extLst>
            </p:cNvPr>
            <p:cNvSpPr/>
            <p:nvPr/>
          </p:nvSpPr>
          <p:spPr>
            <a:xfrm>
              <a:off x="8000617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nie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nigdy 19% 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Łuk 25">
              <a:extLst>
                <a:ext uri="{FF2B5EF4-FFF2-40B4-BE49-F238E27FC236}">
                  <a16:creationId xmlns:a16="http://schemas.microsoft.com/office/drawing/2014/main" id="{031E9010-A855-4D6A-8593-D0DDB41551C4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Łuk 26">
              <a:extLst>
                <a:ext uri="{FF2B5EF4-FFF2-40B4-BE49-F238E27FC236}">
                  <a16:creationId xmlns:a16="http://schemas.microsoft.com/office/drawing/2014/main" id="{888849BE-6178-4B2A-BFC3-20D90B1746B6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89980953-64CC-4BB3-A113-D1E271904A77}"/>
                </a:ext>
              </a:extLst>
            </p:cNvPr>
            <p:cNvSpPr/>
            <p:nvPr/>
          </p:nvSpPr>
          <p:spPr>
            <a:xfrm>
              <a:off x="8000617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Łuk 28">
              <a:extLst>
                <a:ext uri="{FF2B5EF4-FFF2-40B4-BE49-F238E27FC236}">
                  <a16:creationId xmlns:a16="http://schemas.microsoft.com/office/drawing/2014/main" id="{3949E3AD-9B02-4293-A7A7-C0F778BAB261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Łuk 29">
              <a:extLst>
                <a:ext uri="{FF2B5EF4-FFF2-40B4-BE49-F238E27FC236}">
                  <a16:creationId xmlns:a16="http://schemas.microsoft.com/office/drawing/2014/main" id="{2F8887C3-C71D-49FD-8F75-0CCD21CAF748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078FDED4-6955-4FBE-8A9A-9BF04AFE81E6}"/>
                </a:ext>
              </a:extLst>
            </p:cNvPr>
            <p:cNvSpPr/>
            <p:nvPr/>
          </p:nvSpPr>
          <p:spPr>
            <a:xfrm>
              <a:off x="8616704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18%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Łuk 31">
              <a:extLst>
                <a:ext uri="{FF2B5EF4-FFF2-40B4-BE49-F238E27FC236}">
                  <a16:creationId xmlns:a16="http://schemas.microsoft.com/office/drawing/2014/main" id="{27486606-495E-48E5-9FBB-420DBF2EE3FE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Łuk 33">
              <a:extLst>
                <a:ext uri="{FF2B5EF4-FFF2-40B4-BE49-F238E27FC236}">
                  <a16:creationId xmlns:a16="http://schemas.microsoft.com/office/drawing/2014/main" id="{3B1F1296-2C48-49F3-A9D2-60EF1101E219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78DEF354-0923-496C-9FA6-2CC11A60496C}"/>
                </a:ext>
              </a:extLst>
            </p:cNvPr>
            <p:cNvSpPr/>
            <p:nvPr/>
          </p:nvSpPr>
          <p:spPr>
            <a:xfrm>
              <a:off x="8616704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Łuk 35">
              <a:extLst>
                <a:ext uri="{FF2B5EF4-FFF2-40B4-BE49-F238E27FC236}">
                  <a16:creationId xmlns:a16="http://schemas.microsoft.com/office/drawing/2014/main" id="{176FC5EA-1EBD-4F3C-B8F6-568A5C69CA54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Łuk 36">
              <a:extLst>
                <a:ext uri="{FF2B5EF4-FFF2-40B4-BE49-F238E27FC236}">
                  <a16:creationId xmlns:a16="http://schemas.microsoft.com/office/drawing/2014/main" id="{18428B1A-4836-4D98-976C-1F4392336E32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B3ADE68A-88E1-4C32-A619-96728F4846A9}"/>
                </a:ext>
              </a:extLst>
            </p:cNvPr>
            <p:cNvSpPr/>
            <p:nvPr/>
          </p:nvSpPr>
          <p:spPr>
            <a:xfrm>
              <a:off x="9720920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kiedykolwiek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34%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Łuk 38">
              <a:extLst>
                <a:ext uri="{FF2B5EF4-FFF2-40B4-BE49-F238E27FC236}">
                  <a16:creationId xmlns:a16="http://schemas.microsoft.com/office/drawing/2014/main" id="{063A2E45-8EC2-41A7-9626-BE8431AF0C6B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Łuk 39">
              <a:extLst>
                <a:ext uri="{FF2B5EF4-FFF2-40B4-BE49-F238E27FC236}">
                  <a16:creationId xmlns:a16="http://schemas.microsoft.com/office/drawing/2014/main" id="{B49E7301-D342-491A-8B6E-97F71D455D02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395FAECC-78EC-43A2-8092-2B92E500E0FF}"/>
                </a:ext>
              </a:extLst>
            </p:cNvPr>
            <p:cNvSpPr/>
            <p:nvPr/>
          </p:nvSpPr>
          <p:spPr>
            <a:xfrm>
              <a:off x="9147486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nie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25%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Łuk 41">
              <a:extLst>
                <a:ext uri="{FF2B5EF4-FFF2-40B4-BE49-F238E27FC236}">
                  <a16:creationId xmlns:a16="http://schemas.microsoft.com/office/drawing/2014/main" id="{18EFC539-35F2-43E6-8A32-1CC8EF271AC2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Łuk 42">
              <a:extLst>
                <a:ext uri="{FF2B5EF4-FFF2-40B4-BE49-F238E27FC236}">
                  <a16:creationId xmlns:a16="http://schemas.microsoft.com/office/drawing/2014/main" id="{73D76DF6-E42C-44C5-87DC-38310A6DE31F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4DE7F2CD-D55B-4180-9916-9D53F83DB15C}"/>
                </a:ext>
              </a:extLst>
            </p:cNvPr>
            <p:cNvSpPr/>
            <p:nvPr/>
          </p:nvSpPr>
          <p:spPr>
            <a:xfrm>
              <a:off x="9763572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23%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Łuk 45">
              <a:extLst>
                <a:ext uri="{FF2B5EF4-FFF2-40B4-BE49-F238E27FC236}">
                  <a16:creationId xmlns:a16="http://schemas.microsoft.com/office/drawing/2014/main" id="{D3953E83-018F-4938-97DD-76F23DB3B104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Łuk 46">
              <a:extLst>
                <a:ext uri="{FF2B5EF4-FFF2-40B4-BE49-F238E27FC236}">
                  <a16:creationId xmlns:a16="http://schemas.microsoft.com/office/drawing/2014/main" id="{8ACF22AA-FA83-4325-AD1D-C3B6488700AC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9DAFE8E8-20EE-419F-8789-70322127AAA8}"/>
                </a:ext>
              </a:extLst>
            </p:cNvPr>
            <p:cNvSpPr/>
            <p:nvPr/>
          </p:nvSpPr>
          <p:spPr>
            <a:xfrm>
              <a:off x="9763572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2%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Łuk 48">
              <a:extLst>
                <a:ext uri="{FF2B5EF4-FFF2-40B4-BE49-F238E27FC236}">
                  <a16:creationId xmlns:a16="http://schemas.microsoft.com/office/drawing/2014/main" id="{27FBBDD1-74B2-4550-BF20-61526E8626A9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Łuk 49">
              <a:extLst>
                <a:ext uri="{FF2B5EF4-FFF2-40B4-BE49-F238E27FC236}">
                  <a16:creationId xmlns:a16="http://schemas.microsoft.com/office/drawing/2014/main" id="{B8E1A254-45A2-4F30-A473-B389BA563E90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Dowolny kształt: kształt 50">
              <a:extLst>
                <a:ext uri="{FF2B5EF4-FFF2-40B4-BE49-F238E27FC236}">
                  <a16:creationId xmlns:a16="http://schemas.microsoft.com/office/drawing/2014/main" id="{C0AA6683-940C-4ED4-9A2B-37C05E90883A}"/>
                </a:ext>
              </a:extLst>
            </p:cNvPr>
            <p:cNvSpPr/>
            <p:nvPr/>
          </p:nvSpPr>
          <p:spPr>
            <a:xfrm>
              <a:off x="10294354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9%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Łuk 51">
              <a:extLst>
                <a:ext uri="{FF2B5EF4-FFF2-40B4-BE49-F238E27FC236}">
                  <a16:creationId xmlns:a16="http://schemas.microsoft.com/office/drawing/2014/main" id="{6AC8AA0D-3A4B-47C1-8046-4E4916CFD081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Łuk 52">
              <a:extLst>
                <a:ext uri="{FF2B5EF4-FFF2-40B4-BE49-F238E27FC236}">
                  <a16:creationId xmlns:a16="http://schemas.microsoft.com/office/drawing/2014/main" id="{659EB8B6-F87F-463A-8105-A3DFF091D61F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64E3C0A9-1317-4F21-A536-30550AB70445}"/>
                </a:ext>
              </a:extLst>
            </p:cNvPr>
            <p:cNvSpPr/>
            <p:nvPr/>
          </p:nvSpPr>
          <p:spPr>
            <a:xfrm>
              <a:off x="10910440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8%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Łuk 54">
              <a:extLst>
                <a:ext uri="{FF2B5EF4-FFF2-40B4-BE49-F238E27FC236}">
                  <a16:creationId xmlns:a16="http://schemas.microsoft.com/office/drawing/2014/main" id="{8A9C4033-5D76-4CBE-9684-6D8A3EBCB6C5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Łuk 57">
              <a:extLst>
                <a:ext uri="{FF2B5EF4-FFF2-40B4-BE49-F238E27FC236}">
                  <a16:creationId xmlns:a16="http://schemas.microsoft.com/office/drawing/2014/main" id="{0ADC5B3B-9E8E-474A-9C26-276E3FCC2B9C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3DD7CEB0-0865-40F6-97B0-8BA43F2082B4}"/>
                </a:ext>
              </a:extLst>
            </p:cNvPr>
            <p:cNvSpPr/>
            <p:nvPr/>
          </p:nvSpPr>
          <p:spPr>
            <a:xfrm>
              <a:off x="10910440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65" name="Wykres 64"/>
          <p:cNvGraphicFramePr/>
          <p:nvPr>
            <p:extLst>
              <p:ext uri="{D42A27DB-BD31-4B8C-83A1-F6EECF244321}">
                <p14:modId xmlns:p14="http://schemas.microsoft.com/office/powerpoint/2010/main" val="902613115"/>
              </p:ext>
            </p:extLst>
          </p:nvPr>
        </p:nvGraphicFramePr>
        <p:xfrm>
          <a:off x="1922778" y="1818549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ytuł 4">
            <a:extLst>
              <a:ext uri="{FF2B5EF4-FFF2-40B4-BE49-F238E27FC236}">
                <a16:creationId xmlns:a16="http://schemas.microsoft.com/office/drawing/2014/main" id="{BE7058EB-7FA6-4A71-B9EC-DC108375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300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6F763B63-85CC-4443-9A3E-3B12B3287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PARÓWKI </a:t>
            </a:r>
            <a:r>
              <a:rPr lang="pl-PL" dirty="0"/>
              <a:t>| podstawowe wskaźniki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CE145C59-703A-4F4C-91CB-BFB03D54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0" y="6480175"/>
            <a:ext cx="1311906" cy="155701"/>
          </a:xfrm>
        </p:spPr>
        <p:txBody>
          <a:bodyPr/>
          <a:lstStyle/>
          <a:p>
            <a:r>
              <a:rPr lang="pl-PL"/>
              <a:t>197 / 301</a:t>
            </a:r>
            <a:endParaRPr lang="pl-PL" dirty="0"/>
          </a:p>
        </p:txBody>
      </p:sp>
      <p:sp>
        <p:nvSpPr>
          <p:cNvPr id="33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56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64" name="Symbol zastępczy stopki 3">
            <a:extLst>
              <a:ext uri="{FF2B5EF4-FFF2-40B4-BE49-F238E27FC236}">
                <a16:creationId xmlns:a16="http://schemas.microsoft.com/office/drawing/2014/main" id="{5E29DA0B-AB5C-4E68-816F-6EA2C768CD28}"/>
              </a:ext>
            </a:extLst>
          </p:cNvPr>
          <p:cNvSpPr txBox="1">
            <a:spLocks/>
          </p:cNvSpPr>
          <p:nvPr/>
        </p:nvSpPr>
        <p:spPr>
          <a:xfrm>
            <a:off x="7232376" y="662744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az 1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8750" y="523750"/>
            <a:ext cx="1238250" cy="107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56891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Wykres 65"/>
          <p:cNvGraphicFramePr/>
          <p:nvPr>
            <p:extLst>
              <p:ext uri="{D42A27DB-BD31-4B8C-83A1-F6EECF244321}">
                <p14:modId xmlns:p14="http://schemas.microsoft.com/office/powerpoint/2010/main" val="2440887556"/>
              </p:ext>
            </p:extLst>
          </p:nvPr>
        </p:nvGraphicFramePr>
        <p:xfrm>
          <a:off x="4455708" y="1809024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9" name="Tabela 68">
            <a:extLst>
              <a:ext uri="{FF2B5EF4-FFF2-40B4-BE49-F238E27FC236}">
                <a16:creationId xmlns:a16="http://schemas.microsoft.com/office/drawing/2014/main" id="{14303358-D6F6-4723-B661-D073E2C40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3479650"/>
              </p:ext>
            </p:extLst>
          </p:nvPr>
        </p:nvGraphicFramePr>
        <p:xfrm>
          <a:off x="98427" y="1714910"/>
          <a:ext cx="7136385" cy="4399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4">
                  <a:extLst>
                    <a:ext uri="{9D8B030D-6E8A-4147-A177-3AD203B41FA5}">
                      <a16:colId xmlns:a16="http://schemas.microsoft.com/office/drawing/2014/main" val="3356209897"/>
                    </a:ext>
                  </a:extLst>
                </a:gridCol>
                <a:gridCol w="1762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Q4 2022 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Q4 2021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 Of Mind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 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935">
                <a:tc rowSpan="10">
                  <a:txBody>
                    <a:bodyPr/>
                    <a:lstStyle/>
                    <a:p>
                      <a:pPr algn="ctr" fontAlgn="t"/>
                      <a:endParaRPr lang="pl-PL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spontaniczna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6696357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wspomagana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3946852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Trial 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88%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82%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145316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3 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67%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356446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1m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69%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73%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91589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MOP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585182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Substytucja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713847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Chęć polecenia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764005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Rozważanie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104584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Odrzucanie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0623944"/>
                  </a:ext>
                </a:extLst>
              </a:tr>
            </a:tbl>
          </a:graphicData>
        </a:graphic>
      </p:graphicFrame>
      <p:grpSp>
        <p:nvGrpSpPr>
          <p:cNvPr id="2" name="Grupa 1">
            <a:extLst>
              <a:ext uri="{FF2B5EF4-FFF2-40B4-BE49-F238E27FC236}">
                <a16:creationId xmlns:a16="http://schemas.microsoft.com/office/drawing/2014/main" id="{262C6FD6-24E8-4D6D-8EDA-386B08F31A3F}"/>
              </a:ext>
            </a:extLst>
          </p:cNvPr>
          <p:cNvGrpSpPr/>
          <p:nvPr/>
        </p:nvGrpSpPr>
        <p:grpSpPr>
          <a:xfrm>
            <a:off x="8000617" y="2005437"/>
            <a:ext cx="3857648" cy="3165735"/>
            <a:chOff x="8000617" y="2005437"/>
            <a:chExt cx="3857648" cy="3165735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B8FD1440-A2FF-41AD-BAFC-6317889D99A7}"/>
                </a:ext>
              </a:extLst>
            </p:cNvPr>
            <p:cNvSpPr/>
            <p:nvPr/>
          </p:nvSpPr>
          <p:spPr>
            <a:xfrm>
              <a:off x="10768267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3127EC7F-553E-42BA-8AA7-47FF15BF1732}"/>
                </a:ext>
              </a:extLst>
            </p:cNvPr>
            <p:cNvSpPr/>
            <p:nvPr/>
          </p:nvSpPr>
          <p:spPr>
            <a:xfrm>
              <a:off x="10768267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A3AEBD99-ACBB-49F3-9F1E-7080F703AD7F}"/>
                </a:ext>
              </a:extLst>
            </p:cNvPr>
            <p:cNvSpPr/>
            <p:nvPr/>
          </p:nvSpPr>
          <p:spPr>
            <a:xfrm>
              <a:off x="10194833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597715" y="103735"/>
                  </a:lnTo>
                  <a:lnTo>
                    <a:pt x="597715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17429290-A838-4342-8C6C-2F26D21A614B}"/>
                </a:ext>
              </a:extLst>
            </p:cNvPr>
            <p:cNvSpPr/>
            <p:nvPr/>
          </p:nvSpPr>
          <p:spPr>
            <a:xfrm>
              <a:off x="9621398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A2A4C59E-065E-4B0E-8EA8-FC383214A70F}"/>
                </a:ext>
              </a:extLst>
            </p:cNvPr>
            <p:cNvSpPr/>
            <p:nvPr/>
          </p:nvSpPr>
          <p:spPr>
            <a:xfrm>
              <a:off x="9621398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8973AB5E-1D25-4964-9EBE-1ED8C725F10D}"/>
                </a:ext>
              </a:extLst>
            </p:cNvPr>
            <p:cNvSpPr/>
            <p:nvPr/>
          </p:nvSpPr>
          <p:spPr>
            <a:xfrm>
              <a:off x="9621398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97715" y="0"/>
                  </a:moveTo>
                  <a:lnTo>
                    <a:pt x="597715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D0466FF9-2C56-4D5B-B088-ED198ACEEF0E}"/>
                </a:ext>
              </a:extLst>
            </p:cNvPr>
            <p:cNvSpPr/>
            <p:nvPr/>
          </p:nvSpPr>
          <p:spPr>
            <a:xfrm>
              <a:off x="9334681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896573" y="103735"/>
                  </a:lnTo>
                  <a:lnTo>
                    <a:pt x="896573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28BD5C10-DE53-4B17-A4F8-61701B51DBF9}"/>
                </a:ext>
              </a:extLst>
            </p:cNvPr>
            <p:cNvSpPr/>
            <p:nvPr/>
          </p:nvSpPr>
          <p:spPr>
            <a:xfrm>
              <a:off x="8474530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998DCD69-20B9-4846-AB25-13D8B43B3EFC}"/>
                </a:ext>
              </a:extLst>
            </p:cNvPr>
            <p:cNvSpPr/>
            <p:nvPr/>
          </p:nvSpPr>
          <p:spPr>
            <a:xfrm>
              <a:off x="8474530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BB7991DE-8656-4FF2-9A6E-665924F54730}"/>
                </a:ext>
              </a:extLst>
            </p:cNvPr>
            <p:cNvSpPr/>
            <p:nvPr/>
          </p:nvSpPr>
          <p:spPr>
            <a:xfrm>
              <a:off x="8428810" y="3152305"/>
              <a:ext cx="91440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6843FC66-1C78-4A13-ADE0-6AA6AB60A728}"/>
                </a:ext>
              </a:extLst>
            </p:cNvPr>
            <p:cNvSpPr/>
            <p:nvPr/>
          </p:nvSpPr>
          <p:spPr>
            <a:xfrm>
              <a:off x="8474530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96573" y="0"/>
                  </a:moveTo>
                  <a:lnTo>
                    <a:pt x="896573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20" name="Łuk 19">
              <a:extLst>
                <a:ext uri="{FF2B5EF4-FFF2-40B4-BE49-F238E27FC236}">
                  <a16:creationId xmlns:a16="http://schemas.microsoft.com/office/drawing/2014/main" id="{CCDA8311-2D93-4D80-AC1F-1DAD5B2F79DE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Łuk 20">
              <a:extLst>
                <a:ext uri="{FF2B5EF4-FFF2-40B4-BE49-F238E27FC236}">
                  <a16:creationId xmlns:a16="http://schemas.microsoft.com/office/drawing/2014/main" id="{FE322ADB-DE14-4393-88AC-128D198142D9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EF2B661B-8893-431F-B22E-86AC19104999}"/>
                </a:ext>
              </a:extLst>
            </p:cNvPr>
            <p:cNvSpPr/>
            <p:nvPr/>
          </p:nvSpPr>
          <p:spPr>
            <a:xfrm>
              <a:off x="8860769" y="2090741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zna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74%   </a:t>
              </a:r>
              <a:endParaRPr lang="pl-PL" sz="1000" b="0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Łuk 22">
              <a:extLst>
                <a:ext uri="{FF2B5EF4-FFF2-40B4-BE49-F238E27FC236}">
                  <a16:creationId xmlns:a16="http://schemas.microsoft.com/office/drawing/2014/main" id="{05646DFF-8BFF-4AD3-B7AE-5AAD8459D9C9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Łuk 23">
              <a:extLst>
                <a:ext uri="{FF2B5EF4-FFF2-40B4-BE49-F238E27FC236}">
                  <a16:creationId xmlns:a16="http://schemas.microsoft.com/office/drawing/2014/main" id="{9FD97697-A43C-4412-A830-800376B27722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A22C52C2-AB12-4905-8FBA-65DC1B632B61}"/>
                </a:ext>
              </a:extLst>
            </p:cNvPr>
            <p:cNvSpPr/>
            <p:nvPr/>
          </p:nvSpPr>
          <p:spPr>
            <a:xfrm>
              <a:off x="8000617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nie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nigdy 9% 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Łuk 25">
              <a:extLst>
                <a:ext uri="{FF2B5EF4-FFF2-40B4-BE49-F238E27FC236}">
                  <a16:creationId xmlns:a16="http://schemas.microsoft.com/office/drawing/2014/main" id="{031E9010-A855-4D6A-8593-D0DDB41551C4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Łuk 26">
              <a:extLst>
                <a:ext uri="{FF2B5EF4-FFF2-40B4-BE49-F238E27FC236}">
                  <a16:creationId xmlns:a16="http://schemas.microsoft.com/office/drawing/2014/main" id="{888849BE-6178-4B2A-BFC3-20D90B1746B6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89980953-64CC-4BB3-A113-D1E271904A77}"/>
                </a:ext>
              </a:extLst>
            </p:cNvPr>
            <p:cNvSpPr/>
            <p:nvPr/>
          </p:nvSpPr>
          <p:spPr>
            <a:xfrm>
              <a:off x="8000617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Łuk 28">
              <a:extLst>
                <a:ext uri="{FF2B5EF4-FFF2-40B4-BE49-F238E27FC236}">
                  <a16:creationId xmlns:a16="http://schemas.microsoft.com/office/drawing/2014/main" id="{3949E3AD-9B02-4293-A7A7-C0F778BAB261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Łuk 29">
              <a:extLst>
                <a:ext uri="{FF2B5EF4-FFF2-40B4-BE49-F238E27FC236}">
                  <a16:creationId xmlns:a16="http://schemas.microsoft.com/office/drawing/2014/main" id="{2F8887C3-C71D-49FD-8F75-0CCD21CAF748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078FDED4-6955-4FBE-8A9A-9BF04AFE81E6}"/>
                </a:ext>
              </a:extLst>
            </p:cNvPr>
            <p:cNvSpPr/>
            <p:nvPr/>
          </p:nvSpPr>
          <p:spPr>
            <a:xfrm>
              <a:off x="8616704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8%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Łuk 31">
              <a:extLst>
                <a:ext uri="{FF2B5EF4-FFF2-40B4-BE49-F238E27FC236}">
                  <a16:creationId xmlns:a16="http://schemas.microsoft.com/office/drawing/2014/main" id="{27486606-495E-48E5-9FBB-420DBF2EE3FE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Łuk 33">
              <a:extLst>
                <a:ext uri="{FF2B5EF4-FFF2-40B4-BE49-F238E27FC236}">
                  <a16:creationId xmlns:a16="http://schemas.microsoft.com/office/drawing/2014/main" id="{3B1F1296-2C48-49F3-A9D2-60EF1101E219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78DEF354-0923-496C-9FA6-2CC11A60496C}"/>
                </a:ext>
              </a:extLst>
            </p:cNvPr>
            <p:cNvSpPr/>
            <p:nvPr/>
          </p:nvSpPr>
          <p:spPr>
            <a:xfrm>
              <a:off x="8616704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Łuk 35">
              <a:extLst>
                <a:ext uri="{FF2B5EF4-FFF2-40B4-BE49-F238E27FC236}">
                  <a16:creationId xmlns:a16="http://schemas.microsoft.com/office/drawing/2014/main" id="{176FC5EA-1EBD-4F3C-B8F6-568A5C69CA54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Łuk 36">
              <a:extLst>
                <a:ext uri="{FF2B5EF4-FFF2-40B4-BE49-F238E27FC236}">
                  <a16:creationId xmlns:a16="http://schemas.microsoft.com/office/drawing/2014/main" id="{18428B1A-4836-4D98-976C-1F4392336E32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B3ADE68A-88E1-4C32-A619-96728F4846A9}"/>
                </a:ext>
              </a:extLst>
            </p:cNvPr>
            <p:cNvSpPr/>
            <p:nvPr/>
          </p:nvSpPr>
          <p:spPr>
            <a:xfrm>
              <a:off x="9720920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kiedykolwiek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65%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Łuk 38">
              <a:extLst>
                <a:ext uri="{FF2B5EF4-FFF2-40B4-BE49-F238E27FC236}">
                  <a16:creationId xmlns:a16="http://schemas.microsoft.com/office/drawing/2014/main" id="{063A2E45-8EC2-41A7-9626-BE8431AF0C6B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Łuk 39">
              <a:extLst>
                <a:ext uri="{FF2B5EF4-FFF2-40B4-BE49-F238E27FC236}">
                  <a16:creationId xmlns:a16="http://schemas.microsoft.com/office/drawing/2014/main" id="{B49E7301-D342-491A-8B6E-97F71D455D02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395FAECC-78EC-43A2-8092-2B92E500E0FF}"/>
                </a:ext>
              </a:extLst>
            </p:cNvPr>
            <p:cNvSpPr/>
            <p:nvPr/>
          </p:nvSpPr>
          <p:spPr>
            <a:xfrm>
              <a:off x="9147486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nie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36%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Łuk 41">
              <a:extLst>
                <a:ext uri="{FF2B5EF4-FFF2-40B4-BE49-F238E27FC236}">
                  <a16:creationId xmlns:a16="http://schemas.microsoft.com/office/drawing/2014/main" id="{18EFC539-35F2-43E6-8A32-1CC8EF271AC2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Łuk 42">
              <a:extLst>
                <a:ext uri="{FF2B5EF4-FFF2-40B4-BE49-F238E27FC236}">
                  <a16:creationId xmlns:a16="http://schemas.microsoft.com/office/drawing/2014/main" id="{73D76DF6-E42C-44C5-87DC-38310A6DE31F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4DE7F2CD-D55B-4180-9916-9D53F83DB15C}"/>
                </a:ext>
              </a:extLst>
            </p:cNvPr>
            <p:cNvSpPr/>
            <p:nvPr/>
          </p:nvSpPr>
          <p:spPr>
            <a:xfrm>
              <a:off x="9763572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35%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Łuk 45">
              <a:extLst>
                <a:ext uri="{FF2B5EF4-FFF2-40B4-BE49-F238E27FC236}">
                  <a16:creationId xmlns:a16="http://schemas.microsoft.com/office/drawing/2014/main" id="{D3953E83-018F-4938-97DD-76F23DB3B104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Łuk 46">
              <a:extLst>
                <a:ext uri="{FF2B5EF4-FFF2-40B4-BE49-F238E27FC236}">
                  <a16:creationId xmlns:a16="http://schemas.microsoft.com/office/drawing/2014/main" id="{8ACF22AA-FA83-4325-AD1D-C3B6488700AC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9DAFE8E8-20EE-419F-8789-70322127AAA8}"/>
                </a:ext>
              </a:extLst>
            </p:cNvPr>
            <p:cNvSpPr/>
            <p:nvPr/>
          </p:nvSpPr>
          <p:spPr>
            <a:xfrm>
              <a:off x="9763572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Łuk 48">
              <a:extLst>
                <a:ext uri="{FF2B5EF4-FFF2-40B4-BE49-F238E27FC236}">
                  <a16:creationId xmlns:a16="http://schemas.microsoft.com/office/drawing/2014/main" id="{27FBBDD1-74B2-4550-BF20-61526E8626A9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Łuk 49">
              <a:extLst>
                <a:ext uri="{FF2B5EF4-FFF2-40B4-BE49-F238E27FC236}">
                  <a16:creationId xmlns:a16="http://schemas.microsoft.com/office/drawing/2014/main" id="{B8E1A254-45A2-4F30-A473-B389BA563E90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Dowolny kształt: kształt 50">
              <a:extLst>
                <a:ext uri="{FF2B5EF4-FFF2-40B4-BE49-F238E27FC236}">
                  <a16:creationId xmlns:a16="http://schemas.microsoft.com/office/drawing/2014/main" id="{C0AA6683-940C-4ED4-9A2B-37C05E90883A}"/>
                </a:ext>
              </a:extLst>
            </p:cNvPr>
            <p:cNvSpPr/>
            <p:nvPr/>
          </p:nvSpPr>
          <p:spPr>
            <a:xfrm>
              <a:off x="10294354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29%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Łuk 51">
              <a:extLst>
                <a:ext uri="{FF2B5EF4-FFF2-40B4-BE49-F238E27FC236}">
                  <a16:creationId xmlns:a16="http://schemas.microsoft.com/office/drawing/2014/main" id="{6AC8AA0D-3A4B-47C1-8046-4E4916CFD081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Łuk 52">
              <a:extLst>
                <a:ext uri="{FF2B5EF4-FFF2-40B4-BE49-F238E27FC236}">
                  <a16:creationId xmlns:a16="http://schemas.microsoft.com/office/drawing/2014/main" id="{659EB8B6-F87F-463A-8105-A3DFF091D61F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64E3C0A9-1317-4F21-A536-30550AB70445}"/>
                </a:ext>
              </a:extLst>
            </p:cNvPr>
            <p:cNvSpPr/>
            <p:nvPr/>
          </p:nvSpPr>
          <p:spPr>
            <a:xfrm>
              <a:off x="10910440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28%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Łuk 54">
              <a:extLst>
                <a:ext uri="{FF2B5EF4-FFF2-40B4-BE49-F238E27FC236}">
                  <a16:creationId xmlns:a16="http://schemas.microsoft.com/office/drawing/2014/main" id="{8A9C4033-5D76-4CBE-9684-6D8A3EBCB6C5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Łuk 57">
              <a:extLst>
                <a:ext uri="{FF2B5EF4-FFF2-40B4-BE49-F238E27FC236}">
                  <a16:creationId xmlns:a16="http://schemas.microsoft.com/office/drawing/2014/main" id="{0ADC5B3B-9E8E-474A-9C26-276E3FCC2B9C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3DD7CEB0-0865-40F6-97B0-8BA43F2082B4}"/>
                </a:ext>
              </a:extLst>
            </p:cNvPr>
            <p:cNvSpPr/>
            <p:nvPr/>
          </p:nvSpPr>
          <p:spPr>
            <a:xfrm>
              <a:off x="10910440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65" name="Wykres 64"/>
          <p:cNvGraphicFramePr/>
          <p:nvPr>
            <p:extLst>
              <p:ext uri="{D42A27DB-BD31-4B8C-83A1-F6EECF244321}">
                <p14:modId xmlns:p14="http://schemas.microsoft.com/office/powerpoint/2010/main" val="1491179464"/>
              </p:ext>
            </p:extLst>
          </p:nvPr>
        </p:nvGraphicFramePr>
        <p:xfrm>
          <a:off x="1922778" y="1818549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ytuł 4">
            <a:extLst>
              <a:ext uri="{FF2B5EF4-FFF2-40B4-BE49-F238E27FC236}">
                <a16:creationId xmlns:a16="http://schemas.microsoft.com/office/drawing/2014/main" id="{BE7058EB-7FA6-4A71-B9EC-DC108375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300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6F763B63-85CC-4443-9A3E-3B12B3287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KIEŁBASY SUCHE </a:t>
            </a:r>
            <a:r>
              <a:rPr lang="pl-PL" dirty="0"/>
              <a:t>| podstawowe wskaźniki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CE145C59-703A-4F4C-91CB-BFB03D54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0" y="6480175"/>
            <a:ext cx="1311906" cy="155701"/>
          </a:xfrm>
        </p:spPr>
        <p:txBody>
          <a:bodyPr/>
          <a:lstStyle/>
          <a:p>
            <a:r>
              <a:rPr lang="pl-PL"/>
              <a:t>158 / 300</a:t>
            </a:r>
            <a:endParaRPr lang="pl-PL" dirty="0"/>
          </a:p>
        </p:txBody>
      </p:sp>
      <p:sp>
        <p:nvSpPr>
          <p:cNvPr id="33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56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64" name="Symbol zastępczy stopki 3">
            <a:extLst>
              <a:ext uri="{FF2B5EF4-FFF2-40B4-BE49-F238E27FC236}">
                <a16:creationId xmlns:a16="http://schemas.microsoft.com/office/drawing/2014/main" id="{5E29DA0B-AB5C-4E68-816F-6EA2C768CD28}"/>
              </a:ext>
            </a:extLst>
          </p:cNvPr>
          <p:cNvSpPr txBox="1">
            <a:spLocks/>
          </p:cNvSpPr>
          <p:nvPr/>
        </p:nvSpPr>
        <p:spPr>
          <a:xfrm>
            <a:off x="7232376" y="662744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az 1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8750" y="523750"/>
            <a:ext cx="1238250" cy="107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222120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Wykres 65"/>
          <p:cNvGraphicFramePr/>
          <p:nvPr>
            <p:extLst>
              <p:ext uri="{D42A27DB-BD31-4B8C-83A1-F6EECF244321}">
                <p14:modId xmlns:p14="http://schemas.microsoft.com/office/powerpoint/2010/main" val="928444020"/>
              </p:ext>
            </p:extLst>
          </p:nvPr>
        </p:nvGraphicFramePr>
        <p:xfrm>
          <a:off x="4455708" y="1809024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9" name="Tabela 68">
            <a:extLst>
              <a:ext uri="{FF2B5EF4-FFF2-40B4-BE49-F238E27FC236}">
                <a16:creationId xmlns:a16="http://schemas.microsoft.com/office/drawing/2014/main" id="{14303358-D6F6-4723-B661-D073E2C40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2498219"/>
              </p:ext>
            </p:extLst>
          </p:nvPr>
        </p:nvGraphicFramePr>
        <p:xfrm>
          <a:off x="98427" y="1714910"/>
          <a:ext cx="7136385" cy="4399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4">
                  <a:extLst>
                    <a:ext uri="{9D8B030D-6E8A-4147-A177-3AD203B41FA5}">
                      <a16:colId xmlns:a16="http://schemas.microsoft.com/office/drawing/2014/main" val="3356209897"/>
                    </a:ext>
                  </a:extLst>
                </a:gridCol>
                <a:gridCol w="1762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Q4 2022 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Q4 2021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 Of Mind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 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935">
                <a:tc rowSpan="10">
                  <a:txBody>
                    <a:bodyPr/>
                    <a:lstStyle/>
                    <a:p>
                      <a:pPr algn="ctr" fontAlgn="t"/>
                      <a:endParaRPr lang="pl-PL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spontaniczna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6696357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wspomagana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3946852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Trial 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75%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145316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3 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40%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356446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1m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91589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MOP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71%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585182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Substytucja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713847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Chęć polecenia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764005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Rozważanie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104584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Odrzucanie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0623944"/>
                  </a:ext>
                </a:extLst>
              </a:tr>
            </a:tbl>
          </a:graphicData>
        </a:graphic>
      </p:graphicFrame>
      <p:grpSp>
        <p:nvGrpSpPr>
          <p:cNvPr id="2" name="Grupa 1">
            <a:extLst>
              <a:ext uri="{FF2B5EF4-FFF2-40B4-BE49-F238E27FC236}">
                <a16:creationId xmlns:a16="http://schemas.microsoft.com/office/drawing/2014/main" id="{262C6FD6-24E8-4D6D-8EDA-386B08F31A3F}"/>
              </a:ext>
            </a:extLst>
          </p:cNvPr>
          <p:cNvGrpSpPr/>
          <p:nvPr/>
        </p:nvGrpSpPr>
        <p:grpSpPr>
          <a:xfrm>
            <a:off x="8000617" y="2005437"/>
            <a:ext cx="3857648" cy="3165735"/>
            <a:chOff x="8000617" y="2005437"/>
            <a:chExt cx="3857648" cy="3165735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B8FD1440-A2FF-41AD-BAFC-6317889D99A7}"/>
                </a:ext>
              </a:extLst>
            </p:cNvPr>
            <p:cNvSpPr/>
            <p:nvPr/>
          </p:nvSpPr>
          <p:spPr>
            <a:xfrm>
              <a:off x="10768267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3127EC7F-553E-42BA-8AA7-47FF15BF1732}"/>
                </a:ext>
              </a:extLst>
            </p:cNvPr>
            <p:cNvSpPr/>
            <p:nvPr/>
          </p:nvSpPr>
          <p:spPr>
            <a:xfrm>
              <a:off x="10768267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A3AEBD99-ACBB-49F3-9F1E-7080F703AD7F}"/>
                </a:ext>
              </a:extLst>
            </p:cNvPr>
            <p:cNvSpPr/>
            <p:nvPr/>
          </p:nvSpPr>
          <p:spPr>
            <a:xfrm>
              <a:off x="10194833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597715" y="103735"/>
                  </a:lnTo>
                  <a:lnTo>
                    <a:pt x="597715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17429290-A838-4342-8C6C-2F26D21A614B}"/>
                </a:ext>
              </a:extLst>
            </p:cNvPr>
            <p:cNvSpPr/>
            <p:nvPr/>
          </p:nvSpPr>
          <p:spPr>
            <a:xfrm>
              <a:off x="9621398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A2A4C59E-065E-4B0E-8EA8-FC383214A70F}"/>
                </a:ext>
              </a:extLst>
            </p:cNvPr>
            <p:cNvSpPr/>
            <p:nvPr/>
          </p:nvSpPr>
          <p:spPr>
            <a:xfrm>
              <a:off x="9621398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8973AB5E-1D25-4964-9EBE-1ED8C725F10D}"/>
                </a:ext>
              </a:extLst>
            </p:cNvPr>
            <p:cNvSpPr/>
            <p:nvPr/>
          </p:nvSpPr>
          <p:spPr>
            <a:xfrm>
              <a:off x="9621398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97715" y="0"/>
                  </a:moveTo>
                  <a:lnTo>
                    <a:pt x="597715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D0466FF9-2C56-4D5B-B088-ED198ACEEF0E}"/>
                </a:ext>
              </a:extLst>
            </p:cNvPr>
            <p:cNvSpPr/>
            <p:nvPr/>
          </p:nvSpPr>
          <p:spPr>
            <a:xfrm>
              <a:off x="9334681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896573" y="103735"/>
                  </a:lnTo>
                  <a:lnTo>
                    <a:pt x="896573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28BD5C10-DE53-4B17-A4F8-61701B51DBF9}"/>
                </a:ext>
              </a:extLst>
            </p:cNvPr>
            <p:cNvSpPr/>
            <p:nvPr/>
          </p:nvSpPr>
          <p:spPr>
            <a:xfrm>
              <a:off x="8474530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998DCD69-20B9-4846-AB25-13D8B43B3EFC}"/>
                </a:ext>
              </a:extLst>
            </p:cNvPr>
            <p:cNvSpPr/>
            <p:nvPr/>
          </p:nvSpPr>
          <p:spPr>
            <a:xfrm>
              <a:off x="8474530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BB7991DE-8656-4FF2-9A6E-665924F54730}"/>
                </a:ext>
              </a:extLst>
            </p:cNvPr>
            <p:cNvSpPr/>
            <p:nvPr/>
          </p:nvSpPr>
          <p:spPr>
            <a:xfrm>
              <a:off x="8428810" y="3152305"/>
              <a:ext cx="91440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6843FC66-1C78-4A13-ADE0-6AA6AB60A728}"/>
                </a:ext>
              </a:extLst>
            </p:cNvPr>
            <p:cNvSpPr/>
            <p:nvPr/>
          </p:nvSpPr>
          <p:spPr>
            <a:xfrm>
              <a:off x="8474530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96573" y="0"/>
                  </a:moveTo>
                  <a:lnTo>
                    <a:pt x="896573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20" name="Łuk 19">
              <a:extLst>
                <a:ext uri="{FF2B5EF4-FFF2-40B4-BE49-F238E27FC236}">
                  <a16:creationId xmlns:a16="http://schemas.microsoft.com/office/drawing/2014/main" id="{CCDA8311-2D93-4D80-AC1F-1DAD5B2F79DE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Łuk 20">
              <a:extLst>
                <a:ext uri="{FF2B5EF4-FFF2-40B4-BE49-F238E27FC236}">
                  <a16:creationId xmlns:a16="http://schemas.microsoft.com/office/drawing/2014/main" id="{FE322ADB-DE14-4393-88AC-128D198142D9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EF2B661B-8893-431F-B22E-86AC19104999}"/>
                </a:ext>
              </a:extLst>
            </p:cNvPr>
            <p:cNvSpPr/>
            <p:nvPr/>
          </p:nvSpPr>
          <p:spPr>
            <a:xfrm>
              <a:off x="8860769" y="2090741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zna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60%   </a:t>
              </a:r>
              <a:endParaRPr lang="pl-PL" sz="1000" b="0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Łuk 22">
              <a:extLst>
                <a:ext uri="{FF2B5EF4-FFF2-40B4-BE49-F238E27FC236}">
                  <a16:creationId xmlns:a16="http://schemas.microsoft.com/office/drawing/2014/main" id="{05646DFF-8BFF-4AD3-B7AE-5AAD8459D9C9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Łuk 23">
              <a:extLst>
                <a:ext uri="{FF2B5EF4-FFF2-40B4-BE49-F238E27FC236}">
                  <a16:creationId xmlns:a16="http://schemas.microsoft.com/office/drawing/2014/main" id="{9FD97697-A43C-4412-A830-800376B27722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A22C52C2-AB12-4905-8FBA-65DC1B632B61}"/>
                </a:ext>
              </a:extLst>
            </p:cNvPr>
            <p:cNvSpPr/>
            <p:nvPr/>
          </p:nvSpPr>
          <p:spPr>
            <a:xfrm>
              <a:off x="8000617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nie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nigdy 20% 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Łuk 25">
              <a:extLst>
                <a:ext uri="{FF2B5EF4-FFF2-40B4-BE49-F238E27FC236}">
                  <a16:creationId xmlns:a16="http://schemas.microsoft.com/office/drawing/2014/main" id="{031E9010-A855-4D6A-8593-D0DDB41551C4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Łuk 26">
              <a:extLst>
                <a:ext uri="{FF2B5EF4-FFF2-40B4-BE49-F238E27FC236}">
                  <a16:creationId xmlns:a16="http://schemas.microsoft.com/office/drawing/2014/main" id="{888849BE-6178-4B2A-BFC3-20D90B1746B6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89980953-64CC-4BB3-A113-D1E271904A77}"/>
                </a:ext>
              </a:extLst>
            </p:cNvPr>
            <p:cNvSpPr/>
            <p:nvPr/>
          </p:nvSpPr>
          <p:spPr>
            <a:xfrm>
              <a:off x="8000617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Łuk 28">
              <a:extLst>
                <a:ext uri="{FF2B5EF4-FFF2-40B4-BE49-F238E27FC236}">
                  <a16:creationId xmlns:a16="http://schemas.microsoft.com/office/drawing/2014/main" id="{3949E3AD-9B02-4293-A7A7-C0F778BAB261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Łuk 29">
              <a:extLst>
                <a:ext uri="{FF2B5EF4-FFF2-40B4-BE49-F238E27FC236}">
                  <a16:creationId xmlns:a16="http://schemas.microsoft.com/office/drawing/2014/main" id="{2F8887C3-C71D-49FD-8F75-0CCD21CAF748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078FDED4-6955-4FBE-8A9A-9BF04AFE81E6}"/>
                </a:ext>
              </a:extLst>
            </p:cNvPr>
            <p:cNvSpPr/>
            <p:nvPr/>
          </p:nvSpPr>
          <p:spPr>
            <a:xfrm>
              <a:off x="8616704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19%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Łuk 31">
              <a:extLst>
                <a:ext uri="{FF2B5EF4-FFF2-40B4-BE49-F238E27FC236}">
                  <a16:creationId xmlns:a16="http://schemas.microsoft.com/office/drawing/2014/main" id="{27486606-495E-48E5-9FBB-420DBF2EE3FE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Łuk 33">
              <a:extLst>
                <a:ext uri="{FF2B5EF4-FFF2-40B4-BE49-F238E27FC236}">
                  <a16:creationId xmlns:a16="http://schemas.microsoft.com/office/drawing/2014/main" id="{3B1F1296-2C48-49F3-A9D2-60EF1101E219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78DEF354-0923-496C-9FA6-2CC11A60496C}"/>
                </a:ext>
              </a:extLst>
            </p:cNvPr>
            <p:cNvSpPr/>
            <p:nvPr/>
          </p:nvSpPr>
          <p:spPr>
            <a:xfrm>
              <a:off x="8616704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Łuk 35">
              <a:extLst>
                <a:ext uri="{FF2B5EF4-FFF2-40B4-BE49-F238E27FC236}">
                  <a16:creationId xmlns:a16="http://schemas.microsoft.com/office/drawing/2014/main" id="{176FC5EA-1EBD-4F3C-B8F6-568A5C69CA54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Łuk 36">
              <a:extLst>
                <a:ext uri="{FF2B5EF4-FFF2-40B4-BE49-F238E27FC236}">
                  <a16:creationId xmlns:a16="http://schemas.microsoft.com/office/drawing/2014/main" id="{18428B1A-4836-4D98-976C-1F4392336E32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B3ADE68A-88E1-4C32-A619-96728F4846A9}"/>
                </a:ext>
              </a:extLst>
            </p:cNvPr>
            <p:cNvSpPr/>
            <p:nvPr/>
          </p:nvSpPr>
          <p:spPr>
            <a:xfrm>
              <a:off x="9720920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kiedykolwiek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40%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Łuk 38">
              <a:extLst>
                <a:ext uri="{FF2B5EF4-FFF2-40B4-BE49-F238E27FC236}">
                  <a16:creationId xmlns:a16="http://schemas.microsoft.com/office/drawing/2014/main" id="{063A2E45-8EC2-41A7-9626-BE8431AF0C6B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Łuk 39">
              <a:extLst>
                <a:ext uri="{FF2B5EF4-FFF2-40B4-BE49-F238E27FC236}">
                  <a16:creationId xmlns:a16="http://schemas.microsoft.com/office/drawing/2014/main" id="{B49E7301-D342-491A-8B6E-97F71D455D02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395FAECC-78EC-43A2-8092-2B92E500E0FF}"/>
                </a:ext>
              </a:extLst>
            </p:cNvPr>
            <p:cNvSpPr/>
            <p:nvPr/>
          </p:nvSpPr>
          <p:spPr>
            <a:xfrm>
              <a:off x="9147486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nie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32%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Łuk 41">
              <a:extLst>
                <a:ext uri="{FF2B5EF4-FFF2-40B4-BE49-F238E27FC236}">
                  <a16:creationId xmlns:a16="http://schemas.microsoft.com/office/drawing/2014/main" id="{18EFC539-35F2-43E6-8A32-1CC8EF271AC2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Łuk 42">
              <a:extLst>
                <a:ext uri="{FF2B5EF4-FFF2-40B4-BE49-F238E27FC236}">
                  <a16:creationId xmlns:a16="http://schemas.microsoft.com/office/drawing/2014/main" id="{73D76DF6-E42C-44C5-87DC-38310A6DE31F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4DE7F2CD-D55B-4180-9916-9D53F83DB15C}"/>
                </a:ext>
              </a:extLst>
            </p:cNvPr>
            <p:cNvSpPr/>
            <p:nvPr/>
          </p:nvSpPr>
          <p:spPr>
            <a:xfrm>
              <a:off x="9763572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31%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Łuk 45">
              <a:extLst>
                <a:ext uri="{FF2B5EF4-FFF2-40B4-BE49-F238E27FC236}">
                  <a16:creationId xmlns:a16="http://schemas.microsoft.com/office/drawing/2014/main" id="{D3953E83-018F-4938-97DD-76F23DB3B104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Łuk 46">
              <a:extLst>
                <a:ext uri="{FF2B5EF4-FFF2-40B4-BE49-F238E27FC236}">
                  <a16:creationId xmlns:a16="http://schemas.microsoft.com/office/drawing/2014/main" id="{8ACF22AA-FA83-4325-AD1D-C3B6488700AC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9DAFE8E8-20EE-419F-8789-70322127AAA8}"/>
                </a:ext>
              </a:extLst>
            </p:cNvPr>
            <p:cNvSpPr/>
            <p:nvPr/>
          </p:nvSpPr>
          <p:spPr>
            <a:xfrm>
              <a:off x="9763572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Łuk 48">
              <a:extLst>
                <a:ext uri="{FF2B5EF4-FFF2-40B4-BE49-F238E27FC236}">
                  <a16:creationId xmlns:a16="http://schemas.microsoft.com/office/drawing/2014/main" id="{27FBBDD1-74B2-4550-BF20-61526E8626A9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Łuk 49">
              <a:extLst>
                <a:ext uri="{FF2B5EF4-FFF2-40B4-BE49-F238E27FC236}">
                  <a16:creationId xmlns:a16="http://schemas.microsoft.com/office/drawing/2014/main" id="{B8E1A254-45A2-4F30-A473-B389BA563E90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Dowolny kształt: kształt 50">
              <a:extLst>
                <a:ext uri="{FF2B5EF4-FFF2-40B4-BE49-F238E27FC236}">
                  <a16:creationId xmlns:a16="http://schemas.microsoft.com/office/drawing/2014/main" id="{C0AA6683-940C-4ED4-9A2B-37C05E90883A}"/>
                </a:ext>
              </a:extLst>
            </p:cNvPr>
            <p:cNvSpPr/>
            <p:nvPr/>
          </p:nvSpPr>
          <p:spPr>
            <a:xfrm>
              <a:off x="10294354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8%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Łuk 51">
              <a:extLst>
                <a:ext uri="{FF2B5EF4-FFF2-40B4-BE49-F238E27FC236}">
                  <a16:creationId xmlns:a16="http://schemas.microsoft.com/office/drawing/2014/main" id="{6AC8AA0D-3A4B-47C1-8046-4E4916CFD081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Łuk 52">
              <a:extLst>
                <a:ext uri="{FF2B5EF4-FFF2-40B4-BE49-F238E27FC236}">
                  <a16:creationId xmlns:a16="http://schemas.microsoft.com/office/drawing/2014/main" id="{659EB8B6-F87F-463A-8105-A3DFF091D61F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64E3C0A9-1317-4F21-A536-30550AB70445}"/>
                </a:ext>
              </a:extLst>
            </p:cNvPr>
            <p:cNvSpPr/>
            <p:nvPr/>
          </p:nvSpPr>
          <p:spPr>
            <a:xfrm>
              <a:off x="10910440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7%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Łuk 54">
              <a:extLst>
                <a:ext uri="{FF2B5EF4-FFF2-40B4-BE49-F238E27FC236}">
                  <a16:creationId xmlns:a16="http://schemas.microsoft.com/office/drawing/2014/main" id="{8A9C4033-5D76-4CBE-9684-6D8A3EBCB6C5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Łuk 57">
              <a:extLst>
                <a:ext uri="{FF2B5EF4-FFF2-40B4-BE49-F238E27FC236}">
                  <a16:creationId xmlns:a16="http://schemas.microsoft.com/office/drawing/2014/main" id="{0ADC5B3B-9E8E-474A-9C26-276E3FCC2B9C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3DD7CEB0-0865-40F6-97B0-8BA43F2082B4}"/>
                </a:ext>
              </a:extLst>
            </p:cNvPr>
            <p:cNvSpPr/>
            <p:nvPr/>
          </p:nvSpPr>
          <p:spPr>
            <a:xfrm>
              <a:off x="10910440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65" name="Wykres 64"/>
          <p:cNvGraphicFramePr/>
          <p:nvPr>
            <p:extLst>
              <p:ext uri="{D42A27DB-BD31-4B8C-83A1-F6EECF244321}">
                <p14:modId xmlns:p14="http://schemas.microsoft.com/office/powerpoint/2010/main" val="1244168467"/>
              </p:ext>
            </p:extLst>
          </p:nvPr>
        </p:nvGraphicFramePr>
        <p:xfrm>
          <a:off x="1922778" y="1818549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ytuł 4">
            <a:extLst>
              <a:ext uri="{FF2B5EF4-FFF2-40B4-BE49-F238E27FC236}">
                <a16:creationId xmlns:a16="http://schemas.microsoft.com/office/drawing/2014/main" id="{BE7058EB-7FA6-4A71-B9EC-DC108375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300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6F763B63-85CC-4443-9A3E-3B12B3287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KABANOSY </a:t>
            </a:r>
            <a:r>
              <a:rPr lang="pl-PL" dirty="0"/>
              <a:t>| podstawowe wskaźniki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CE145C59-703A-4F4C-91CB-BFB03D54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0" y="6480175"/>
            <a:ext cx="1311906" cy="155701"/>
          </a:xfrm>
        </p:spPr>
        <p:txBody>
          <a:bodyPr/>
          <a:lstStyle/>
          <a:p>
            <a:r>
              <a:rPr lang="pl-PL"/>
              <a:t>162 / 262</a:t>
            </a:r>
            <a:endParaRPr lang="pl-PL" dirty="0"/>
          </a:p>
        </p:txBody>
      </p:sp>
      <p:sp>
        <p:nvSpPr>
          <p:cNvPr id="33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56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64" name="Symbol zastępczy stopki 3">
            <a:extLst>
              <a:ext uri="{FF2B5EF4-FFF2-40B4-BE49-F238E27FC236}">
                <a16:creationId xmlns:a16="http://schemas.microsoft.com/office/drawing/2014/main" id="{5E29DA0B-AB5C-4E68-816F-6EA2C768CD28}"/>
              </a:ext>
            </a:extLst>
          </p:cNvPr>
          <p:cNvSpPr txBox="1">
            <a:spLocks/>
          </p:cNvSpPr>
          <p:nvPr/>
        </p:nvSpPr>
        <p:spPr>
          <a:xfrm>
            <a:off x="7232376" y="662744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az 1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8750" y="523750"/>
            <a:ext cx="1238250" cy="107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21652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87E2C31E-B6F3-4200-9EC9-38F97AB58A6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 dirty="0"/>
              <a:t>Kształt raportu kwartalnego</a:t>
            </a:r>
          </a:p>
        </p:txBody>
      </p:sp>
      <p:graphicFrame>
        <p:nvGraphicFramePr>
          <p:cNvPr id="4" name="Tabela 3">
            <a:extLst>
              <a:ext uri="{FF2B5EF4-FFF2-40B4-BE49-F238E27FC236}">
                <a16:creationId xmlns:a16="http://schemas.microsoft.com/office/drawing/2014/main" id="{63AFA7FF-0D16-45E4-9B6E-DFB6C84438A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5184148"/>
              </p:ext>
            </p:extLst>
          </p:nvPr>
        </p:nvGraphicFramePr>
        <p:xfrm>
          <a:off x="1283252" y="857249"/>
          <a:ext cx="8451298" cy="56013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0354">
                  <a:extLst>
                    <a:ext uri="{9D8B030D-6E8A-4147-A177-3AD203B41FA5}">
                      <a16:colId xmlns:a16="http://schemas.microsoft.com/office/drawing/2014/main" val="3670314029"/>
                    </a:ext>
                  </a:extLst>
                </a:gridCol>
                <a:gridCol w="536418">
                  <a:extLst>
                    <a:ext uri="{9D8B030D-6E8A-4147-A177-3AD203B41FA5}">
                      <a16:colId xmlns:a16="http://schemas.microsoft.com/office/drawing/2014/main" val="93308728"/>
                    </a:ext>
                  </a:extLst>
                </a:gridCol>
                <a:gridCol w="477365">
                  <a:extLst>
                    <a:ext uri="{9D8B030D-6E8A-4147-A177-3AD203B41FA5}">
                      <a16:colId xmlns:a16="http://schemas.microsoft.com/office/drawing/2014/main" val="3259011972"/>
                    </a:ext>
                  </a:extLst>
                </a:gridCol>
                <a:gridCol w="6787161">
                  <a:extLst>
                    <a:ext uri="{9D8B030D-6E8A-4147-A177-3AD203B41FA5}">
                      <a16:colId xmlns:a16="http://schemas.microsoft.com/office/drawing/2014/main" val="4095248581"/>
                    </a:ext>
                  </a:extLst>
                </a:gridCol>
              </a:tblGrid>
              <a:tr h="294806">
                <a:tc>
                  <a:txBody>
                    <a:bodyPr/>
                    <a:lstStyle/>
                    <a:p>
                      <a:pPr algn="ctr"/>
                      <a:r>
                        <a:rPr lang="pl-PL" sz="1200" b="1" u="none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lang="pl-PL" sz="1200" b="1" u="none" dirty="0">
                          <a:solidFill>
                            <a:schemeClr val="tx1"/>
                          </a:solidFill>
                        </a:rPr>
                        <a:t>Kluczowe wyniki i wnioski</a:t>
                      </a: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0228844"/>
                  </a:ext>
                </a:extLst>
              </a:tr>
              <a:tr h="294806">
                <a:tc>
                  <a:txBody>
                    <a:bodyPr/>
                    <a:lstStyle/>
                    <a:p>
                      <a:pPr algn="ctr"/>
                      <a:r>
                        <a:rPr lang="pl-PL" sz="1200" b="1" u="none" dirty="0">
                          <a:solidFill>
                            <a:schemeClr val="tx1"/>
                          </a:solidFill>
                        </a:rPr>
                        <a:t>11</a:t>
                      </a:r>
                    </a:p>
                  </a:txBody>
                  <a:tcP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lang="pl-PL" sz="1200" b="1" u="none" dirty="0">
                          <a:solidFill>
                            <a:schemeClr val="tx1"/>
                          </a:solidFill>
                        </a:rPr>
                        <a:t>Metodologia oraz podstawowa charakterystyka badanych</a:t>
                      </a: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67039180"/>
                  </a:ext>
                </a:extLst>
              </a:tr>
              <a:tr h="294806">
                <a:tc>
                  <a:txBody>
                    <a:bodyPr/>
                    <a:lstStyle/>
                    <a:p>
                      <a:pPr algn="ctr"/>
                      <a:endParaRPr lang="pl-PL" sz="1200" b="0" u="non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lang="pl-PL" sz="1200" b="0" u="none" dirty="0">
                          <a:solidFill>
                            <a:schemeClr val="tx1"/>
                          </a:solidFill>
                        </a:rPr>
                        <a:t>Wyniki badania</a:t>
                      </a: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0399138"/>
                  </a:ext>
                </a:extLst>
              </a:tr>
              <a:tr h="294806">
                <a:tc>
                  <a:txBody>
                    <a:bodyPr/>
                    <a:lstStyle/>
                    <a:p>
                      <a:pPr algn="ctr"/>
                      <a:r>
                        <a:rPr lang="pl-PL" sz="1200" b="1" u="none" dirty="0">
                          <a:solidFill>
                            <a:schemeClr val="tx1"/>
                          </a:solidFill>
                        </a:rPr>
                        <a:t>17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sz="1200" b="1" u="non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 gridSpan="2">
                  <a:txBody>
                    <a:bodyPr/>
                    <a:lstStyle/>
                    <a:p>
                      <a:r>
                        <a:rPr lang="pl-PL" sz="1200" b="1" u="none" dirty="0">
                          <a:solidFill>
                            <a:schemeClr val="tx1"/>
                          </a:solidFill>
                        </a:rPr>
                        <a:t>Kategorie produktowe podsumowanie </a:t>
                      </a: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r>
                        <a:rPr lang="pl-PL" sz="1200" b="0" dirty="0">
                          <a:solidFill>
                            <a:schemeClr val="tx1"/>
                          </a:solidFill>
                        </a:rPr>
                        <a:t>Kategorie produktowe podsumowanie  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00002780"/>
                  </a:ext>
                </a:extLst>
              </a:tr>
              <a:tr h="294806">
                <a:tc>
                  <a:txBody>
                    <a:bodyPr/>
                    <a:lstStyle/>
                    <a:p>
                      <a:pPr algn="ctr"/>
                      <a:r>
                        <a:rPr lang="pl-PL" sz="1200" b="1" u="none" dirty="0">
                          <a:solidFill>
                            <a:schemeClr val="tx1"/>
                          </a:solidFill>
                        </a:rPr>
                        <a:t>25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sz="1200" b="1" u="non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 gridSpan="2">
                  <a:txBody>
                    <a:bodyPr/>
                    <a:lstStyle/>
                    <a:p>
                      <a:r>
                        <a:rPr lang="pl-PL" sz="1200" b="1" u="none" dirty="0">
                          <a:solidFill>
                            <a:schemeClr val="tx1"/>
                          </a:solidFill>
                        </a:rPr>
                        <a:t>Kluczowe marki – podsumowanie </a:t>
                      </a: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r>
                        <a:rPr lang="pl-PL" sz="1200" b="0" dirty="0">
                          <a:solidFill>
                            <a:schemeClr val="tx1"/>
                          </a:solidFill>
                        </a:rPr>
                        <a:t>Marki </a:t>
                      </a:r>
                      <a:r>
                        <a:rPr lang="pl-PL" sz="1200" b="0" dirty="0" err="1">
                          <a:solidFill>
                            <a:schemeClr val="tx1"/>
                          </a:solidFill>
                        </a:rPr>
                        <a:t>animex</a:t>
                      </a:r>
                      <a:r>
                        <a:rPr lang="pl-PL" sz="1200" b="0" dirty="0">
                          <a:solidFill>
                            <a:schemeClr val="tx1"/>
                          </a:solidFill>
                        </a:rPr>
                        <a:t> podsumowanie  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6217048"/>
                  </a:ext>
                </a:extLst>
              </a:tr>
              <a:tr h="294806">
                <a:tc>
                  <a:txBody>
                    <a:bodyPr/>
                    <a:lstStyle/>
                    <a:p>
                      <a:pPr algn="ctr"/>
                      <a:r>
                        <a:rPr lang="pl-PL" sz="1200" b="0" u="none" dirty="0">
                          <a:solidFill>
                            <a:schemeClr val="tx1"/>
                          </a:solidFill>
                        </a:rPr>
                        <a:t>26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sz="1200" b="0" u="non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sz="1200" b="0" u="non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pl-PL" sz="1200" b="0" u="none" dirty="0">
                          <a:solidFill>
                            <a:schemeClr val="tx1"/>
                          </a:solidFill>
                        </a:rPr>
                        <a:t>Krakus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4064683"/>
                  </a:ext>
                </a:extLst>
              </a:tr>
              <a:tr h="294806">
                <a:tc>
                  <a:txBody>
                    <a:bodyPr/>
                    <a:lstStyle/>
                    <a:p>
                      <a:pPr algn="ctr"/>
                      <a:r>
                        <a:rPr lang="pl-PL" sz="1200" b="0" u="none" dirty="0">
                          <a:solidFill>
                            <a:schemeClr val="tx1"/>
                          </a:solidFill>
                        </a:rPr>
                        <a:t>37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sz="1200" b="0" u="non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sz="1200" b="0" u="non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pl-PL" sz="1200" b="0" u="none" dirty="0">
                          <a:solidFill>
                            <a:schemeClr val="tx1"/>
                          </a:solidFill>
                        </a:rPr>
                        <a:t>Morliny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82780202"/>
                  </a:ext>
                </a:extLst>
              </a:tr>
              <a:tr h="294806">
                <a:tc>
                  <a:txBody>
                    <a:bodyPr/>
                    <a:lstStyle/>
                    <a:p>
                      <a:pPr algn="ctr"/>
                      <a:r>
                        <a:rPr lang="pl-PL" sz="1200" b="0" u="none" dirty="0">
                          <a:solidFill>
                            <a:schemeClr val="tx1"/>
                          </a:solidFill>
                        </a:rPr>
                        <a:t>48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sz="1200" b="0" u="non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sz="1200" b="0" u="non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pl-PL" sz="1200" b="0" u="none" dirty="0">
                          <a:solidFill>
                            <a:schemeClr val="tx1"/>
                          </a:solidFill>
                        </a:rPr>
                        <a:t>Berlinki 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31402127"/>
                  </a:ext>
                </a:extLst>
              </a:tr>
              <a:tr h="294806">
                <a:tc>
                  <a:txBody>
                    <a:bodyPr/>
                    <a:lstStyle/>
                    <a:p>
                      <a:pPr algn="ctr"/>
                      <a:r>
                        <a:rPr lang="pl-PL" sz="1200" b="0" u="none" dirty="0">
                          <a:solidFill>
                            <a:schemeClr val="tx1"/>
                          </a:solidFill>
                        </a:rPr>
                        <a:t>52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sz="1200" b="0" u="non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sz="1200" b="0" u="non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pl-PL" sz="1200" b="0" u="none" dirty="0">
                          <a:solidFill>
                            <a:schemeClr val="tx1"/>
                          </a:solidFill>
                        </a:rPr>
                        <a:t>Sokołów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62140984"/>
                  </a:ext>
                </a:extLst>
              </a:tr>
              <a:tr h="294806">
                <a:tc>
                  <a:txBody>
                    <a:bodyPr/>
                    <a:lstStyle/>
                    <a:p>
                      <a:pPr algn="ctr"/>
                      <a:r>
                        <a:rPr lang="pl-PL" sz="1200" b="0" u="none" dirty="0">
                          <a:solidFill>
                            <a:schemeClr val="tx1"/>
                          </a:solidFill>
                        </a:rPr>
                        <a:t>62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sz="1200" b="0" u="non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sz="1200" b="0" u="non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pl-PL" sz="1200" b="0" u="none" dirty="0">
                          <a:solidFill>
                            <a:schemeClr val="tx1"/>
                          </a:solidFill>
                        </a:rPr>
                        <a:t>Tarczyński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12779834"/>
                  </a:ext>
                </a:extLst>
              </a:tr>
              <a:tr h="294806">
                <a:tc>
                  <a:txBody>
                    <a:bodyPr/>
                    <a:lstStyle/>
                    <a:p>
                      <a:pPr algn="ctr"/>
                      <a:r>
                        <a:rPr lang="pl-PL" sz="1200" b="1" u="none" dirty="0">
                          <a:solidFill>
                            <a:schemeClr val="tx1"/>
                          </a:solidFill>
                        </a:rPr>
                        <a:t>70</a:t>
                      </a:r>
                    </a:p>
                  </a:txBody>
                  <a:tcP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indent="542925"/>
                      <a:r>
                        <a:rPr lang="pl-PL" sz="1200" b="1" u="none" dirty="0">
                          <a:solidFill>
                            <a:schemeClr val="tx1"/>
                          </a:solidFill>
                        </a:rPr>
                        <a:t>Przegląd kategorii produktowych</a:t>
                      </a: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89744332"/>
                  </a:ext>
                </a:extLst>
              </a:tr>
              <a:tr h="294806">
                <a:tc>
                  <a:txBody>
                    <a:bodyPr/>
                    <a:lstStyle/>
                    <a:p>
                      <a:pPr algn="ctr"/>
                      <a:r>
                        <a:rPr lang="pl-PL" sz="1200" b="0" u="none" dirty="0">
                          <a:solidFill>
                            <a:schemeClr val="tx1"/>
                          </a:solidFill>
                        </a:rPr>
                        <a:t>71</a:t>
                      </a:r>
                    </a:p>
                  </a:txBody>
                  <a:tcPr>
                    <a:noFill/>
                  </a:tcPr>
                </a:tc>
                <a:tc gridSpan="2">
                  <a:txBody>
                    <a:bodyPr/>
                    <a:lstStyle/>
                    <a:p>
                      <a:endParaRPr lang="pl-PL" sz="1200" b="0" u="non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pl-PL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pl-PL" sz="1200" b="0" u="none" dirty="0">
                          <a:solidFill>
                            <a:schemeClr val="tx1"/>
                          </a:solidFill>
                        </a:rPr>
                        <a:t>Wędliny na kanapkę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04222676"/>
                  </a:ext>
                </a:extLst>
              </a:tr>
              <a:tr h="294806">
                <a:tc>
                  <a:txBody>
                    <a:bodyPr/>
                    <a:lstStyle/>
                    <a:p>
                      <a:pPr algn="ctr"/>
                      <a:r>
                        <a:rPr lang="pl-PL" sz="1200" b="0" u="none" dirty="0">
                          <a:solidFill>
                            <a:schemeClr val="tx1"/>
                          </a:solidFill>
                        </a:rPr>
                        <a:t>93</a:t>
                      </a:r>
                    </a:p>
                  </a:txBody>
                  <a:tcPr>
                    <a:noFill/>
                  </a:tcPr>
                </a:tc>
                <a:tc gridSpan="2">
                  <a:txBody>
                    <a:bodyPr/>
                    <a:lstStyle/>
                    <a:p>
                      <a:endParaRPr lang="pl-PL" sz="1200" b="0" u="non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pl-PL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pl-PL" sz="1200" b="0" u="none" dirty="0">
                          <a:solidFill>
                            <a:schemeClr val="tx1"/>
                          </a:solidFill>
                        </a:rPr>
                        <a:t>Kiełbasy tradycyjne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56555403"/>
                  </a:ext>
                </a:extLst>
              </a:tr>
              <a:tr h="294806">
                <a:tc>
                  <a:txBody>
                    <a:bodyPr/>
                    <a:lstStyle/>
                    <a:p>
                      <a:pPr algn="ctr"/>
                      <a:r>
                        <a:rPr lang="pl-PL" sz="1200" b="0" u="none" dirty="0">
                          <a:solidFill>
                            <a:schemeClr val="tx1"/>
                          </a:solidFill>
                        </a:rPr>
                        <a:t>115</a:t>
                      </a:r>
                    </a:p>
                  </a:txBody>
                  <a:tcPr>
                    <a:noFill/>
                  </a:tcPr>
                </a:tc>
                <a:tc gridSpan="2">
                  <a:txBody>
                    <a:bodyPr/>
                    <a:lstStyle/>
                    <a:p>
                      <a:endParaRPr lang="pl-PL" sz="1200" b="0" u="non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pl-PL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pl-PL" sz="1200" b="0" u="none" dirty="0">
                          <a:solidFill>
                            <a:schemeClr val="tx1"/>
                          </a:solidFill>
                        </a:rPr>
                        <a:t>Kiełbasy suche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05051302"/>
                  </a:ext>
                </a:extLst>
              </a:tr>
              <a:tr h="294806">
                <a:tc>
                  <a:txBody>
                    <a:bodyPr/>
                    <a:lstStyle/>
                    <a:p>
                      <a:pPr algn="ctr"/>
                      <a:r>
                        <a:rPr lang="pl-PL" sz="1200" b="0" u="none" dirty="0">
                          <a:solidFill>
                            <a:schemeClr val="tx1"/>
                          </a:solidFill>
                        </a:rPr>
                        <a:t>137</a:t>
                      </a:r>
                    </a:p>
                  </a:txBody>
                  <a:tcPr>
                    <a:noFill/>
                  </a:tcPr>
                </a:tc>
                <a:tc gridSpan="2">
                  <a:txBody>
                    <a:bodyPr/>
                    <a:lstStyle/>
                    <a:p>
                      <a:endParaRPr lang="pl-PL" sz="1200" b="0" u="non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pl-PL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pl-PL" sz="1200" b="0" u="none" dirty="0">
                          <a:solidFill>
                            <a:schemeClr val="tx1"/>
                          </a:solidFill>
                        </a:rPr>
                        <a:t>Parówki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72404719"/>
                  </a:ext>
                </a:extLst>
              </a:tr>
              <a:tr h="294806">
                <a:tc>
                  <a:txBody>
                    <a:bodyPr/>
                    <a:lstStyle/>
                    <a:p>
                      <a:pPr algn="ctr"/>
                      <a:r>
                        <a:rPr lang="pl-PL" sz="1200" b="0" u="none" dirty="0">
                          <a:solidFill>
                            <a:schemeClr val="tx1"/>
                          </a:solidFill>
                        </a:rPr>
                        <a:t>159</a:t>
                      </a:r>
                    </a:p>
                  </a:txBody>
                  <a:tcPr>
                    <a:noFill/>
                  </a:tcPr>
                </a:tc>
                <a:tc gridSpan="2">
                  <a:txBody>
                    <a:bodyPr/>
                    <a:lstStyle/>
                    <a:p>
                      <a:endParaRPr lang="pl-PL" sz="1200" b="0" u="non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pl-PL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pl-PL" sz="1200" b="0" u="none" dirty="0">
                          <a:solidFill>
                            <a:schemeClr val="tx1"/>
                          </a:solidFill>
                        </a:rPr>
                        <a:t>Kabanosy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9324475"/>
                  </a:ext>
                </a:extLst>
              </a:tr>
              <a:tr h="294806">
                <a:tc>
                  <a:txBody>
                    <a:bodyPr/>
                    <a:lstStyle/>
                    <a:p>
                      <a:pPr algn="ctr"/>
                      <a:r>
                        <a:rPr lang="pl-PL" sz="1200" b="0" u="none" dirty="0">
                          <a:solidFill>
                            <a:schemeClr val="tx1"/>
                          </a:solidFill>
                        </a:rPr>
                        <a:t>180</a:t>
                      </a:r>
                    </a:p>
                  </a:txBody>
                  <a:tcPr>
                    <a:noFill/>
                  </a:tcPr>
                </a:tc>
                <a:tc gridSpan="2">
                  <a:txBody>
                    <a:bodyPr/>
                    <a:lstStyle/>
                    <a:p>
                      <a:endParaRPr lang="pl-PL" sz="1200" b="0" u="non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pl-PL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pl-PL" sz="1200" b="0" u="none" dirty="0">
                          <a:solidFill>
                            <a:schemeClr val="tx1"/>
                          </a:solidFill>
                        </a:rPr>
                        <a:t>Konserwy mięsne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56223538"/>
                  </a:ext>
                </a:extLst>
              </a:tr>
              <a:tr h="294806">
                <a:tc>
                  <a:txBody>
                    <a:bodyPr/>
                    <a:lstStyle/>
                    <a:p>
                      <a:pPr algn="ctr"/>
                      <a:r>
                        <a:rPr lang="pl-PL" sz="1200" b="0" u="none" dirty="0">
                          <a:solidFill>
                            <a:schemeClr val="tx1"/>
                          </a:solidFill>
                        </a:rPr>
                        <a:t>201</a:t>
                      </a:r>
                    </a:p>
                  </a:txBody>
                  <a:tcPr>
                    <a:noFill/>
                  </a:tcPr>
                </a:tc>
                <a:tc gridSpan="2">
                  <a:txBody>
                    <a:bodyPr/>
                    <a:lstStyle/>
                    <a:p>
                      <a:endParaRPr lang="pl-PL" sz="1200" b="0" u="non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pl-PL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pl-PL" sz="1200" b="0" u="none" dirty="0">
                          <a:solidFill>
                            <a:schemeClr val="tx1"/>
                          </a:solidFill>
                        </a:rPr>
                        <a:t>Convenience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4852689"/>
                  </a:ext>
                </a:extLst>
              </a:tr>
              <a:tr h="294806">
                <a:tc>
                  <a:txBody>
                    <a:bodyPr/>
                    <a:lstStyle/>
                    <a:p>
                      <a:pPr algn="ctr"/>
                      <a:r>
                        <a:rPr lang="pl-PL" sz="1200" b="0" u="none" dirty="0">
                          <a:solidFill>
                            <a:schemeClr val="tx1"/>
                          </a:solidFill>
                        </a:rPr>
                        <a:t>221</a:t>
                      </a:r>
                    </a:p>
                  </a:txBody>
                  <a:tcPr>
                    <a:noFill/>
                  </a:tcPr>
                </a:tc>
                <a:tc gridSpan="2">
                  <a:txBody>
                    <a:bodyPr/>
                    <a:lstStyle/>
                    <a:p>
                      <a:endParaRPr lang="pl-PL" sz="1200" b="0" u="non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pl-PL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pl-PL" sz="1200" b="0" u="none" dirty="0">
                          <a:solidFill>
                            <a:schemeClr val="tx1"/>
                          </a:solidFill>
                        </a:rPr>
                        <a:t>Mięso semi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10224991"/>
                  </a:ext>
                </a:extLst>
              </a:tr>
            </a:tbl>
          </a:graphicData>
        </a:graphic>
      </p:graphicFrame>
      <p:sp>
        <p:nvSpPr>
          <p:cNvPr id="8" name="Pentagon 7">
            <a:hlinkClick r:id="rId3" action="ppaction://hlinksldjump"/>
          </p:cNvPr>
          <p:cNvSpPr/>
          <p:nvPr/>
        </p:nvSpPr>
        <p:spPr>
          <a:xfrm>
            <a:off x="695325" y="875813"/>
            <a:ext cx="495300" cy="190987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Pentagon 8">
            <a:hlinkClick r:id="rId4" action="ppaction://hlinksldjump"/>
          </p:cNvPr>
          <p:cNvSpPr/>
          <p:nvPr/>
        </p:nvSpPr>
        <p:spPr>
          <a:xfrm>
            <a:off x="695325" y="1161563"/>
            <a:ext cx="495300" cy="190987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Pentagon 10">
            <a:hlinkClick r:id="rId5" action="ppaction://hlinksldjump"/>
          </p:cNvPr>
          <p:cNvSpPr/>
          <p:nvPr/>
        </p:nvSpPr>
        <p:spPr>
          <a:xfrm>
            <a:off x="695325" y="1760093"/>
            <a:ext cx="495300" cy="190987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Pentagon 11">
            <a:hlinkClick r:id="rId6" action="ppaction://hlinksldjump"/>
          </p:cNvPr>
          <p:cNvSpPr/>
          <p:nvPr/>
        </p:nvSpPr>
        <p:spPr>
          <a:xfrm>
            <a:off x="695325" y="2026793"/>
            <a:ext cx="495300" cy="190987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Pentagon 12">
            <a:hlinkClick r:id="rId7" action="ppaction://hlinksldjump"/>
          </p:cNvPr>
          <p:cNvSpPr/>
          <p:nvPr/>
        </p:nvSpPr>
        <p:spPr>
          <a:xfrm>
            <a:off x="695325" y="3827018"/>
            <a:ext cx="495300" cy="190987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Pentagon 13">
            <a:hlinkClick r:id="rId7" action="ppaction://hlinksldjump"/>
          </p:cNvPr>
          <p:cNvSpPr/>
          <p:nvPr/>
        </p:nvSpPr>
        <p:spPr>
          <a:xfrm>
            <a:off x="9467850" y="6484637"/>
            <a:ext cx="495300" cy="190987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10125075" y="6349297"/>
            <a:ext cx="15049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200" dirty="0"/>
              <a:t>Hiperłącze do slajdów</a:t>
            </a:r>
            <a:endParaRPr lang="en-US" sz="1200" dirty="0"/>
          </a:p>
        </p:txBody>
      </p:sp>
      <p:sp>
        <p:nvSpPr>
          <p:cNvPr id="6" name="Tytuł 5">
            <a:extLst>
              <a:ext uri="{FF2B5EF4-FFF2-40B4-BE49-F238E27FC236}">
                <a16:creationId xmlns:a16="http://schemas.microsoft.com/office/drawing/2014/main" id="{5095F19E-85AA-4734-9ACA-2A44EA81CA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Podsumowanie trzeciego kwartału badania </a:t>
            </a:r>
            <a:r>
              <a:rPr lang="pl-PL" dirty="0" err="1"/>
              <a:t>trackingowego</a:t>
            </a:r>
            <a:r>
              <a:rPr lang="pl-PL" dirty="0"/>
              <a:t> dla Animex</a:t>
            </a:r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8AE84507-AE26-45AF-873E-FF871DCBA5BF}"/>
              </a:ext>
            </a:extLst>
          </p:cNvPr>
          <p:cNvSpPr txBox="1"/>
          <p:nvPr/>
        </p:nvSpPr>
        <p:spPr>
          <a:xfrm>
            <a:off x="8377237" y="430169"/>
            <a:ext cx="3171825" cy="369332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pl-PL" dirty="0"/>
              <a:t>To nie idzie z automatu</a:t>
            </a:r>
          </a:p>
        </p:txBody>
      </p:sp>
    </p:spTree>
    <p:extLst>
      <p:ext uri="{BB962C8B-B14F-4D97-AF65-F5344CB8AC3E}">
        <p14:creationId xmlns:p14="http://schemas.microsoft.com/office/powerpoint/2010/main" val="183536229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Wykres 65"/>
          <p:cNvGraphicFramePr/>
          <p:nvPr>
            <p:extLst>
              <p:ext uri="{D42A27DB-BD31-4B8C-83A1-F6EECF244321}">
                <p14:modId xmlns:p14="http://schemas.microsoft.com/office/powerpoint/2010/main" val="3738472352"/>
              </p:ext>
            </p:extLst>
          </p:nvPr>
        </p:nvGraphicFramePr>
        <p:xfrm>
          <a:off x="4455708" y="1809024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9" name="Tabela 68">
            <a:extLst>
              <a:ext uri="{FF2B5EF4-FFF2-40B4-BE49-F238E27FC236}">
                <a16:creationId xmlns:a16="http://schemas.microsoft.com/office/drawing/2014/main" id="{14303358-D6F6-4723-B661-D073E2C40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4852695"/>
              </p:ext>
            </p:extLst>
          </p:nvPr>
        </p:nvGraphicFramePr>
        <p:xfrm>
          <a:off x="98427" y="1714910"/>
          <a:ext cx="7136385" cy="4399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4">
                  <a:extLst>
                    <a:ext uri="{9D8B030D-6E8A-4147-A177-3AD203B41FA5}">
                      <a16:colId xmlns:a16="http://schemas.microsoft.com/office/drawing/2014/main" val="3356209897"/>
                    </a:ext>
                  </a:extLst>
                </a:gridCol>
                <a:gridCol w="1762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Q4 2022 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Q4 2021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 Of Mind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 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935">
                <a:tc rowSpan="10">
                  <a:txBody>
                    <a:bodyPr/>
                    <a:lstStyle/>
                    <a:p>
                      <a:pPr algn="ctr" fontAlgn="t"/>
                      <a:endParaRPr lang="pl-PL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spontaniczna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6696357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wspomagana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3946852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Trial 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86%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87%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145316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3 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75%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356446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1m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91589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MOP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82%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89%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585182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Substytucja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713847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Chęć polecenia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764005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Rozważanie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104584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Odrzucanie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0623944"/>
                  </a:ext>
                </a:extLst>
              </a:tr>
            </a:tbl>
          </a:graphicData>
        </a:graphic>
      </p:graphicFrame>
      <p:grpSp>
        <p:nvGrpSpPr>
          <p:cNvPr id="2" name="Grupa 1">
            <a:extLst>
              <a:ext uri="{FF2B5EF4-FFF2-40B4-BE49-F238E27FC236}">
                <a16:creationId xmlns:a16="http://schemas.microsoft.com/office/drawing/2014/main" id="{262C6FD6-24E8-4D6D-8EDA-386B08F31A3F}"/>
              </a:ext>
            </a:extLst>
          </p:cNvPr>
          <p:cNvGrpSpPr/>
          <p:nvPr/>
        </p:nvGrpSpPr>
        <p:grpSpPr>
          <a:xfrm>
            <a:off x="8000617" y="2005437"/>
            <a:ext cx="3857648" cy="3165735"/>
            <a:chOff x="8000617" y="2005437"/>
            <a:chExt cx="3857648" cy="3165735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B8FD1440-A2FF-41AD-BAFC-6317889D99A7}"/>
                </a:ext>
              </a:extLst>
            </p:cNvPr>
            <p:cNvSpPr/>
            <p:nvPr/>
          </p:nvSpPr>
          <p:spPr>
            <a:xfrm>
              <a:off x="10768267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3127EC7F-553E-42BA-8AA7-47FF15BF1732}"/>
                </a:ext>
              </a:extLst>
            </p:cNvPr>
            <p:cNvSpPr/>
            <p:nvPr/>
          </p:nvSpPr>
          <p:spPr>
            <a:xfrm>
              <a:off x="10768267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A3AEBD99-ACBB-49F3-9F1E-7080F703AD7F}"/>
                </a:ext>
              </a:extLst>
            </p:cNvPr>
            <p:cNvSpPr/>
            <p:nvPr/>
          </p:nvSpPr>
          <p:spPr>
            <a:xfrm>
              <a:off x="10194833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597715" y="103735"/>
                  </a:lnTo>
                  <a:lnTo>
                    <a:pt x="597715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17429290-A838-4342-8C6C-2F26D21A614B}"/>
                </a:ext>
              </a:extLst>
            </p:cNvPr>
            <p:cNvSpPr/>
            <p:nvPr/>
          </p:nvSpPr>
          <p:spPr>
            <a:xfrm>
              <a:off x="9621398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A2A4C59E-065E-4B0E-8EA8-FC383214A70F}"/>
                </a:ext>
              </a:extLst>
            </p:cNvPr>
            <p:cNvSpPr/>
            <p:nvPr/>
          </p:nvSpPr>
          <p:spPr>
            <a:xfrm>
              <a:off x="9621398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8973AB5E-1D25-4964-9EBE-1ED8C725F10D}"/>
                </a:ext>
              </a:extLst>
            </p:cNvPr>
            <p:cNvSpPr/>
            <p:nvPr/>
          </p:nvSpPr>
          <p:spPr>
            <a:xfrm>
              <a:off x="9621398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97715" y="0"/>
                  </a:moveTo>
                  <a:lnTo>
                    <a:pt x="597715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D0466FF9-2C56-4D5B-B088-ED198ACEEF0E}"/>
                </a:ext>
              </a:extLst>
            </p:cNvPr>
            <p:cNvSpPr/>
            <p:nvPr/>
          </p:nvSpPr>
          <p:spPr>
            <a:xfrm>
              <a:off x="9334681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896573" y="103735"/>
                  </a:lnTo>
                  <a:lnTo>
                    <a:pt x="896573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28BD5C10-DE53-4B17-A4F8-61701B51DBF9}"/>
                </a:ext>
              </a:extLst>
            </p:cNvPr>
            <p:cNvSpPr/>
            <p:nvPr/>
          </p:nvSpPr>
          <p:spPr>
            <a:xfrm>
              <a:off x="8474530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998DCD69-20B9-4846-AB25-13D8B43B3EFC}"/>
                </a:ext>
              </a:extLst>
            </p:cNvPr>
            <p:cNvSpPr/>
            <p:nvPr/>
          </p:nvSpPr>
          <p:spPr>
            <a:xfrm>
              <a:off x="8474530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BB7991DE-8656-4FF2-9A6E-665924F54730}"/>
                </a:ext>
              </a:extLst>
            </p:cNvPr>
            <p:cNvSpPr/>
            <p:nvPr/>
          </p:nvSpPr>
          <p:spPr>
            <a:xfrm>
              <a:off x="8428810" y="3152305"/>
              <a:ext cx="91440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6843FC66-1C78-4A13-ADE0-6AA6AB60A728}"/>
                </a:ext>
              </a:extLst>
            </p:cNvPr>
            <p:cNvSpPr/>
            <p:nvPr/>
          </p:nvSpPr>
          <p:spPr>
            <a:xfrm>
              <a:off x="8474530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96573" y="0"/>
                  </a:moveTo>
                  <a:lnTo>
                    <a:pt x="896573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20" name="Łuk 19">
              <a:extLst>
                <a:ext uri="{FF2B5EF4-FFF2-40B4-BE49-F238E27FC236}">
                  <a16:creationId xmlns:a16="http://schemas.microsoft.com/office/drawing/2014/main" id="{CCDA8311-2D93-4D80-AC1F-1DAD5B2F79DE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Łuk 20">
              <a:extLst>
                <a:ext uri="{FF2B5EF4-FFF2-40B4-BE49-F238E27FC236}">
                  <a16:creationId xmlns:a16="http://schemas.microsoft.com/office/drawing/2014/main" id="{FE322ADB-DE14-4393-88AC-128D198142D9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EF2B661B-8893-431F-B22E-86AC19104999}"/>
                </a:ext>
              </a:extLst>
            </p:cNvPr>
            <p:cNvSpPr/>
            <p:nvPr/>
          </p:nvSpPr>
          <p:spPr>
            <a:xfrm>
              <a:off x="8860769" y="2090741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zna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80%   </a:t>
              </a:r>
              <a:endParaRPr lang="pl-PL" sz="1000" b="0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Łuk 22">
              <a:extLst>
                <a:ext uri="{FF2B5EF4-FFF2-40B4-BE49-F238E27FC236}">
                  <a16:creationId xmlns:a16="http://schemas.microsoft.com/office/drawing/2014/main" id="{05646DFF-8BFF-4AD3-B7AE-5AAD8459D9C9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Łuk 23">
              <a:extLst>
                <a:ext uri="{FF2B5EF4-FFF2-40B4-BE49-F238E27FC236}">
                  <a16:creationId xmlns:a16="http://schemas.microsoft.com/office/drawing/2014/main" id="{9FD97697-A43C-4412-A830-800376B27722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A22C52C2-AB12-4905-8FBA-65DC1B632B61}"/>
                </a:ext>
              </a:extLst>
            </p:cNvPr>
            <p:cNvSpPr/>
            <p:nvPr/>
          </p:nvSpPr>
          <p:spPr>
            <a:xfrm>
              <a:off x="8000617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nie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nigdy 11% 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Łuk 25">
              <a:extLst>
                <a:ext uri="{FF2B5EF4-FFF2-40B4-BE49-F238E27FC236}">
                  <a16:creationId xmlns:a16="http://schemas.microsoft.com/office/drawing/2014/main" id="{031E9010-A855-4D6A-8593-D0DDB41551C4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Łuk 26">
              <a:extLst>
                <a:ext uri="{FF2B5EF4-FFF2-40B4-BE49-F238E27FC236}">
                  <a16:creationId xmlns:a16="http://schemas.microsoft.com/office/drawing/2014/main" id="{888849BE-6178-4B2A-BFC3-20D90B1746B6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89980953-64CC-4BB3-A113-D1E271904A77}"/>
                </a:ext>
              </a:extLst>
            </p:cNvPr>
            <p:cNvSpPr/>
            <p:nvPr/>
          </p:nvSpPr>
          <p:spPr>
            <a:xfrm>
              <a:off x="8000617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Łuk 28">
              <a:extLst>
                <a:ext uri="{FF2B5EF4-FFF2-40B4-BE49-F238E27FC236}">
                  <a16:creationId xmlns:a16="http://schemas.microsoft.com/office/drawing/2014/main" id="{3949E3AD-9B02-4293-A7A7-C0F778BAB261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Łuk 29">
              <a:extLst>
                <a:ext uri="{FF2B5EF4-FFF2-40B4-BE49-F238E27FC236}">
                  <a16:creationId xmlns:a16="http://schemas.microsoft.com/office/drawing/2014/main" id="{2F8887C3-C71D-49FD-8F75-0CCD21CAF748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078FDED4-6955-4FBE-8A9A-9BF04AFE81E6}"/>
                </a:ext>
              </a:extLst>
            </p:cNvPr>
            <p:cNvSpPr/>
            <p:nvPr/>
          </p:nvSpPr>
          <p:spPr>
            <a:xfrm>
              <a:off x="8616704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9%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Łuk 31">
              <a:extLst>
                <a:ext uri="{FF2B5EF4-FFF2-40B4-BE49-F238E27FC236}">
                  <a16:creationId xmlns:a16="http://schemas.microsoft.com/office/drawing/2014/main" id="{27486606-495E-48E5-9FBB-420DBF2EE3FE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Łuk 33">
              <a:extLst>
                <a:ext uri="{FF2B5EF4-FFF2-40B4-BE49-F238E27FC236}">
                  <a16:creationId xmlns:a16="http://schemas.microsoft.com/office/drawing/2014/main" id="{3B1F1296-2C48-49F3-A9D2-60EF1101E219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78DEF354-0923-496C-9FA6-2CC11A60496C}"/>
                </a:ext>
              </a:extLst>
            </p:cNvPr>
            <p:cNvSpPr/>
            <p:nvPr/>
          </p:nvSpPr>
          <p:spPr>
            <a:xfrm>
              <a:off x="8616704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2%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Łuk 35">
              <a:extLst>
                <a:ext uri="{FF2B5EF4-FFF2-40B4-BE49-F238E27FC236}">
                  <a16:creationId xmlns:a16="http://schemas.microsoft.com/office/drawing/2014/main" id="{176FC5EA-1EBD-4F3C-B8F6-568A5C69CA54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Łuk 36">
              <a:extLst>
                <a:ext uri="{FF2B5EF4-FFF2-40B4-BE49-F238E27FC236}">
                  <a16:creationId xmlns:a16="http://schemas.microsoft.com/office/drawing/2014/main" id="{18428B1A-4836-4D98-976C-1F4392336E32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B3ADE68A-88E1-4C32-A619-96728F4846A9}"/>
                </a:ext>
              </a:extLst>
            </p:cNvPr>
            <p:cNvSpPr/>
            <p:nvPr/>
          </p:nvSpPr>
          <p:spPr>
            <a:xfrm>
              <a:off x="9720920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kiedykolwiek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69%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Łuk 38">
              <a:extLst>
                <a:ext uri="{FF2B5EF4-FFF2-40B4-BE49-F238E27FC236}">
                  <a16:creationId xmlns:a16="http://schemas.microsoft.com/office/drawing/2014/main" id="{063A2E45-8EC2-41A7-9626-BE8431AF0C6B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Łuk 39">
              <a:extLst>
                <a:ext uri="{FF2B5EF4-FFF2-40B4-BE49-F238E27FC236}">
                  <a16:creationId xmlns:a16="http://schemas.microsoft.com/office/drawing/2014/main" id="{B49E7301-D342-491A-8B6E-97F71D455D02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395FAECC-78EC-43A2-8092-2B92E500E0FF}"/>
                </a:ext>
              </a:extLst>
            </p:cNvPr>
            <p:cNvSpPr/>
            <p:nvPr/>
          </p:nvSpPr>
          <p:spPr>
            <a:xfrm>
              <a:off x="9147486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nie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30%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Łuk 41">
              <a:extLst>
                <a:ext uri="{FF2B5EF4-FFF2-40B4-BE49-F238E27FC236}">
                  <a16:creationId xmlns:a16="http://schemas.microsoft.com/office/drawing/2014/main" id="{18EFC539-35F2-43E6-8A32-1CC8EF271AC2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Łuk 42">
              <a:extLst>
                <a:ext uri="{FF2B5EF4-FFF2-40B4-BE49-F238E27FC236}">
                  <a16:creationId xmlns:a16="http://schemas.microsoft.com/office/drawing/2014/main" id="{73D76DF6-E42C-44C5-87DC-38310A6DE31F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4DE7F2CD-D55B-4180-9916-9D53F83DB15C}"/>
                </a:ext>
              </a:extLst>
            </p:cNvPr>
            <p:cNvSpPr/>
            <p:nvPr/>
          </p:nvSpPr>
          <p:spPr>
            <a:xfrm>
              <a:off x="9763572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30%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Łuk 45">
              <a:extLst>
                <a:ext uri="{FF2B5EF4-FFF2-40B4-BE49-F238E27FC236}">
                  <a16:creationId xmlns:a16="http://schemas.microsoft.com/office/drawing/2014/main" id="{D3953E83-018F-4938-97DD-76F23DB3B104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Łuk 46">
              <a:extLst>
                <a:ext uri="{FF2B5EF4-FFF2-40B4-BE49-F238E27FC236}">
                  <a16:creationId xmlns:a16="http://schemas.microsoft.com/office/drawing/2014/main" id="{8ACF22AA-FA83-4325-AD1D-C3B6488700AC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9DAFE8E8-20EE-419F-8789-70322127AAA8}"/>
                </a:ext>
              </a:extLst>
            </p:cNvPr>
            <p:cNvSpPr/>
            <p:nvPr/>
          </p:nvSpPr>
          <p:spPr>
            <a:xfrm>
              <a:off x="9763572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-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Łuk 48">
              <a:extLst>
                <a:ext uri="{FF2B5EF4-FFF2-40B4-BE49-F238E27FC236}">
                  <a16:creationId xmlns:a16="http://schemas.microsoft.com/office/drawing/2014/main" id="{27FBBDD1-74B2-4550-BF20-61526E8626A9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Łuk 49">
              <a:extLst>
                <a:ext uri="{FF2B5EF4-FFF2-40B4-BE49-F238E27FC236}">
                  <a16:creationId xmlns:a16="http://schemas.microsoft.com/office/drawing/2014/main" id="{B8E1A254-45A2-4F30-A473-B389BA563E90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Dowolny kształt: kształt 50">
              <a:extLst>
                <a:ext uri="{FF2B5EF4-FFF2-40B4-BE49-F238E27FC236}">
                  <a16:creationId xmlns:a16="http://schemas.microsoft.com/office/drawing/2014/main" id="{C0AA6683-940C-4ED4-9A2B-37C05E90883A}"/>
                </a:ext>
              </a:extLst>
            </p:cNvPr>
            <p:cNvSpPr/>
            <p:nvPr/>
          </p:nvSpPr>
          <p:spPr>
            <a:xfrm>
              <a:off x="10294354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39%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Łuk 51">
              <a:extLst>
                <a:ext uri="{FF2B5EF4-FFF2-40B4-BE49-F238E27FC236}">
                  <a16:creationId xmlns:a16="http://schemas.microsoft.com/office/drawing/2014/main" id="{6AC8AA0D-3A4B-47C1-8046-4E4916CFD081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Łuk 52">
              <a:extLst>
                <a:ext uri="{FF2B5EF4-FFF2-40B4-BE49-F238E27FC236}">
                  <a16:creationId xmlns:a16="http://schemas.microsoft.com/office/drawing/2014/main" id="{659EB8B6-F87F-463A-8105-A3DFF091D61F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64E3C0A9-1317-4F21-A536-30550AB70445}"/>
                </a:ext>
              </a:extLst>
            </p:cNvPr>
            <p:cNvSpPr/>
            <p:nvPr/>
          </p:nvSpPr>
          <p:spPr>
            <a:xfrm>
              <a:off x="10910440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36%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Łuk 54">
              <a:extLst>
                <a:ext uri="{FF2B5EF4-FFF2-40B4-BE49-F238E27FC236}">
                  <a16:creationId xmlns:a16="http://schemas.microsoft.com/office/drawing/2014/main" id="{8A9C4033-5D76-4CBE-9684-6D8A3EBCB6C5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Łuk 57">
              <a:extLst>
                <a:ext uri="{FF2B5EF4-FFF2-40B4-BE49-F238E27FC236}">
                  <a16:creationId xmlns:a16="http://schemas.microsoft.com/office/drawing/2014/main" id="{0ADC5B3B-9E8E-474A-9C26-276E3FCC2B9C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3DD7CEB0-0865-40F6-97B0-8BA43F2082B4}"/>
                </a:ext>
              </a:extLst>
            </p:cNvPr>
            <p:cNvSpPr/>
            <p:nvPr/>
          </p:nvSpPr>
          <p:spPr>
            <a:xfrm>
              <a:off x="10910440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3%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65" name="Wykres 64"/>
          <p:cNvGraphicFramePr/>
          <p:nvPr>
            <p:extLst>
              <p:ext uri="{D42A27DB-BD31-4B8C-83A1-F6EECF244321}">
                <p14:modId xmlns:p14="http://schemas.microsoft.com/office/powerpoint/2010/main" val="1087007207"/>
              </p:ext>
            </p:extLst>
          </p:nvPr>
        </p:nvGraphicFramePr>
        <p:xfrm>
          <a:off x="1922778" y="1818549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ytuł 4">
            <a:extLst>
              <a:ext uri="{FF2B5EF4-FFF2-40B4-BE49-F238E27FC236}">
                <a16:creationId xmlns:a16="http://schemas.microsoft.com/office/drawing/2014/main" id="{BE7058EB-7FA6-4A71-B9EC-DC108375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300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6F763B63-85CC-4443-9A3E-3B12B3287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KONSERWY MIĘSNE </a:t>
            </a:r>
            <a:r>
              <a:rPr lang="pl-PL" dirty="0"/>
              <a:t>| podstawowe wskaźniki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CE145C59-703A-4F4C-91CB-BFB03D54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0" y="6480175"/>
            <a:ext cx="1311906" cy="155701"/>
          </a:xfrm>
        </p:spPr>
        <p:txBody>
          <a:bodyPr/>
          <a:lstStyle/>
          <a:p>
            <a:r>
              <a:rPr lang="pl-PL"/>
              <a:t>130 / 196</a:t>
            </a:r>
            <a:endParaRPr lang="pl-PL" dirty="0"/>
          </a:p>
        </p:txBody>
      </p:sp>
      <p:sp>
        <p:nvSpPr>
          <p:cNvPr id="33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56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64" name="Symbol zastępczy stopki 3">
            <a:extLst>
              <a:ext uri="{FF2B5EF4-FFF2-40B4-BE49-F238E27FC236}">
                <a16:creationId xmlns:a16="http://schemas.microsoft.com/office/drawing/2014/main" id="{5E29DA0B-AB5C-4E68-816F-6EA2C768CD28}"/>
              </a:ext>
            </a:extLst>
          </p:cNvPr>
          <p:cNvSpPr txBox="1">
            <a:spLocks/>
          </p:cNvSpPr>
          <p:nvPr/>
        </p:nvSpPr>
        <p:spPr>
          <a:xfrm>
            <a:off x="7232376" y="662744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az 1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8750" y="523750"/>
            <a:ext cx="1238250" cy="107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201930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Wykres 65"/>
          <p:cNvGraphicFramePr/>
          <p:nvPr>
            <p:extLst>
              <p:ext uri="{D42A27DB-BD31-4B8C-83A1-F6EECF244321}">
                <p14:modId xmlns:p14="http://schemas.microsoft.com/office/powerpoint/2010/main" val="3588155548"/>
              </p:ext>
            </p:extLst>
          </p:nvPr>
        </p:nvGraphicFramePr>
        <p:xfrm>
          <a:off x="4455708" y="1809024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9" name="Tabela 68">
            <a:extLst>
              <a:ext uri="{FF2B5EF4-FFF2-40B4-BE49-F238E27FC236}">
                <a16:creationId xmlns:a16="http://schemas.microsoft.com/office/drawing/2014/main" id="{14303358-D6F6-4723-B661-D073E2C40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6392222"/>
              </p:ext>
            </p:extLst>
          </p:nvPr>
        </p:nvGraphicFramePr>
        <p:xfrm>
          <a:off x="98427" y="1714910"/>
          <a:ext cx="7136385" cy="4399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4">
                  <a:extLst>
                    <a:ext uri="{9D8B030D-6E8A-4147-A177-3AD203B41FA5}">
                      <a16:colId xmlns:a16="http://schemas.microsoft.com/office/drawing/2014/main" val="3356209897"/>
                    </a:ext>
                  </a:extLst>
                </a:gridCol>
                <a:gridCol w="1762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Q4 2022 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Q4 2021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 Of Mind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 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935">
                <a:tc rowSpan="10">
                  <a:txBody>
                    <a:bodyPr/>
                    <a:lstStyle/>
                    <a:p>
                      <a:pPr algn="ctr" fontAlgn="t"/>
                      <a:endParaRPr lang="pl-PL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spontaniczna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6696357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wspomagana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3946852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Trial 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145316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3 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356446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1m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91589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MOP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585182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Substytucja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713847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Chęć polecenia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764005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Rozważanie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104584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Odrzucanie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0623944"/>
                  </a:ext>
                </a:extLst>
              </a:tr>
            </a:tbl>
          </a:graphicData>
        </a:graphic>
      </p:graphicFrame>
      <p:grpSp>
        <p:nvGrpSpPr>
          <p:cNvPr id="2" name="Grupa 1">
            <a:extLst>
              <a:ext uri="{FF2B5EF4-FFF2-40B4-BE49-F238E27FC236}">
                <a16:creationId xmlns:a16="http://schemas.microsoft.com/office/drawing/2014/main" id="{262C6FD6-24E8-4D6D-8EDA-386B08F31A3F}"/>
              </a:ext>
            </a:extLst>
          </p:cNvPr>
          <p:cNvGrpSpPr/>
          <p:nvPr/>
        </p:nvGrpSpPr>
        <p:grpSpPr>
          <a:xfrm>
            <a:off x="8000617" y="2005437"/>
            <a:ext cx="3857648" cy="3165735"/>
            <a:chOff x="8000617" y="2005437"/>
            <a:chExt cx="3857648" cy="3165735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B8FD1440-A2FF-41AD-BAFC-6317889D99A7}"/>
                </a:ext>
              </a:extLst>
            </p:cNvPr>
            <p:cNvSpPr/>
            <p:nvPr/>
          </p:nvSpPr>
          <p:spPr>
            <a:xfrm>
              <a:off x="10768267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3127EC7F-553E-42BA-8AA7-47FF15BF1732}"/>
                </a:ext>
              </a:extLst>
            </p:cNvPr>
            <p:cNvSpPr/>
            <p:nvPr/>
          </p:nvSpPr>
          <p:spPr>
            <a:xfrm>
              <a:off x="10768267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A3AEBD99-ACBB-49F3-9F1E-7080F703AD7F}"/>
                </a:ext>
              </a:extLst>
            </p:cNvPr>
            <p:cNvSpPr/>
            <p:nvPr/>
          </p:nvSpPr>
          <p:spPr>
            <a:xfrm>
              <a:off x="10194833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597715" y="103735"/>
                  </a:lnTo>
                  <a:lnTo>
                    <a:pt x="597715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17429290-A838-4342-8C6C-2F26D21A614B}"/>
                </a:ext>
              </a:extLst>
            </p:cNvPr>
            <p:cNvSpPr/>
            <p:nvPr/>
          </p:nvSpPr>
          <p:spPr>
            <a:xfrm>
              <a:off x="9621398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A2A4C59E-065E-4B0E-8EA8-FC383214A70F}"/>
                </a:ext>
              </a:extLst>
            </p:cNvPr>
            <p:cNvSpPr/>
            <p:nvPr/>
          </p:nvSpPr>
          <p:spPr>
            <a:xfrm>
              <a:off x="9621398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8973AB5E-1D25-4964-9EBE-1ED8C725F10D}"/>
                </a:ext>
              </a:extLst>
            </p:cNvPr>
            <p:cNvSpPr/>
            <p:nvPr/>
          </p:nvSpPr>
          <p:spPr>
            <a:xfrm>
              <a:off x="9621398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97715" y="0"/>
                  </a:moveTo>
                  <a:lnTo>
                    <a:pt x="597715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D0466FF9-2C56-4D5B-B088-ED198ACEEF0E}"/>
                </a:ext>
              </a:extLst>
            </p:cNvPr>
            <p:cNvSpPr/>
            <p:nvPr/>
          </p:nvSpPr>
          <p:spPr>
            <a:xfrm>
              <a:off x="9334681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896573" y="103735"/>
                  </a:lnTo>
                  <a:lnTo>
                    <a:pt x="896573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28BD5C10-DE53-4B17-A4F8-61701B51DBF9}"/>
                </a:ext>
              </a:extLst>
            </p:cNvPr>
            <p:cNvSpPr/>
            <p:nvPr/>
          </p:nvSpPr>
          <p:spPr>
            <a:xfrm>
              <a:off x="8474530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998DCD69-20B9-4846-AB25-13D8B43B3EFC}"/>
                </a:ext>
              </a:extLst>
            </p:cNvPr>
            <p:cNvSpPr/>
            <p:nvPr/>
          </p:nvSpPr>
          <p:spPr>
            <a:xfrm>
              <a:off x="8474530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BB7991DE-8656-4FF2-9A6E-665924F54730}"/>
                </a:ext>
              </a:extLst>
            </p:cNvPr>
            <p:cNvSpPr/>
            <p:nvPr/>
          </p:nvSpPr>
          <p:spPr>
            <a:xfrm>
              <a:off x="8428810" y="3152305"/>
              <a:ext cx="91440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6843FC66-1C78-4A13-ADE0-6AA6AB60A728}"/>
                </a:ext>
              </a:extLst>
            </p:cNvPr>
            <p:cNvSpPr/>
            <p:nvPr/>
          </p:nvSpPr>
          <p:spPr>
            <a:xfrm>
              <a:off x="8474530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96573" y="0"/>
                  </a:moveTo>
                  <a:lnTo>
                    <a:pt x="896573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20" name="Łuk 19">
              <a:extLst>
                <a:ext uri="{FF2B5EF4-FFF2-40B4-BE49-F238E27FC236}">
                  <a16:creationId xmlns:a16="http://schemas.microsoft.com/office/drawing/2014/main" id="{CCDA8311-2D93-4D80-AC1F-1DAD5B2F79DE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Łuk 20">
              <a:extLst>
                <a:ext uri="{FF2B5EF4-FFF2-40B4-BE49-F238E27FC236}">
                  <a16:creationId xmlns:a16="http://schemas.microsoft.com/office/drawing/2014/main" id="{FE322ADB-DE14-4393-88AC-128D198142D9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EF2B661B-8893-431F-B22E-86AC19104999}"/>
                </a:ext>
              </a:extLst>
            </p:cNvPr>
            <p:cNvSpPr/>
            <p:nvPr/>
          </p:nvSpPr>
          <p:spPr>
            <a:xfrm>
              <a:off x="8860769" y="2090741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zna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-   </a:t>
              </a:r>
              <a:endParaRPr lang="pl-PL" sz="1000" b="0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Łuk 22">
              <a:extLst>
                <a:ext uri="{FF2B5EF4-FFF2-40B4-BE49-F238E27FC236}">
                  <a16:creationId xmlns:a16="http://schemas.microsoft.com/office/drawing/2014/main" id="{05646DFF-8BFF-4AD3-B7AE-5AAD8459D9C9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Łuk 23">
              <a:extLst>
                <a:ext uri="{FF2B5EF4-FFF2-40B4-BE49-F238E27FC236}">
                  <a16:creationId xmlns:a16="http://schemas.microsoft.com/office/drawing/2014/main" id="{9FD97697-A43C-4412-A830-800376B27722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A22C52C2-AB12-4905-8FBA-65DC1B632B61}"/>
                </a:ext>
              </a:extLst>
            </p:cNvPr>
            <p:cNvSpPr/>
            <p:nvPr/>
          </p:nvSpPr>
          <p:spPr>
            <a:xfrm>
              <a:off x="8000617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nie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nigdy - 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Łuk 25">
              <a:extLst>
                <a:ext uri="{FF2B5EF4-FFF2-40B4-BE49-F238E27FC236}">
                  <a16:creationId xmlns:a16="http://schemas.microsoft.com/office/drawing/2014/main" id="{031E9010-A855-4D6A-8593-D0DDB41551C4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Łuk 26">
              <a:extLst>
                <a:ext uri="{FF2B5EF4-FFF2-40B4-BE49-F238E27FC236}">
                  <a16:creationId xmlns:a16="http://schemas.microsoft.com/office/drawing/2014/main" id="{888849BE-6178-4B2A-BFC3-20D90B1746B6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89980953-64CC-4BB3-A113-D1E271904A77}"/>
                </a:ext>
              </a:extLst>
            </p:cNvPr>
            <p:cNvSpPr/>
            <p:nvPr/>
          </p:nvSpPr>
          <p:spPr>
            <a:xfrm>
              <a:off x="8000617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Łuk 28">
              <a:extLst>
                <a:ext uri="{FF2B5EF4-FFF2-40B4-BE49-F238E27FC236}">
                  <a16:creationId xmlns:a16="http://schemas.microsoft.com/office/drawing/2014/main" id="{3949E3AD-9B02-4293-A7A7-C0F778BAB261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Łuk 29">
              <a:extLst>
                <a:ext uri="{FF2B5EF4-FFF2-40B4-BE49-F238E27FC236}">
                  <a16:creationId xmlns:a16="http://schemas.microsoft.com/office/drawing/2014/main" id="{2F8887C3-C71D-49FD-8F75-0CCD21CAF748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078FDED4-6955-4FBE-8A9A-9BF04AFE81E6}"/>
                </a:ext>
              </a:extLst>
            </p:cNvPr>
            <p:cNvSpPr/>
            <p:nvPr/>
          </p:nvSpPr>
          <p:spPr>
            <a:xfrm>
              <a:off x="8616704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-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Łuk 31">
              <a:extLst>
                <a:ext uri="{FF2B5EF4-FFF2-40B4-BE49-F238E27FC236}">
                  <a16:creationId xmlns:a16="http://schemas.microsoft.com/office/drawing/2014/main" id="{27486606-495E-48E5-9FBB-420DBF2EE3FE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Łuk 33">
              <a:extLst>
                <a:ext uri="{FF2B5EF4-FFF2-40B4-BE49-F238E27FC236}">
                  <a16:creationId xmlns:a16="http://schemas.microsoft.com/office/drawing/2014/main" id="{3B1F1296-2C48-49F3-A9D2-60EF1101E219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78DEF354-0923-496C-9FA6-2CC11A60496C}"/>
                </a:ext>
              </a:extLst>
            </p:cNvPr>
            <p:cNvSpPr/>
            <p:nvPr/>
          </p:nvSpPr>
          <p:spPr>
            <a:xfrm>
              <a:off x="8616704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-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Łuk 35">
              <a:extLst>
                <a:ext uri="{FF2B5EF4-FFF2-40B4-BE49-F238E27FC236}">
                  <a16:creationId xmlns:a16="http://schemas.microsoft.com/office/drawing/2014/main" id="{176FC5EA-1EBD-4F3C-B8F6-568A5C69CA54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Łuk 36">
              <a:extLst>
                <a:ext uri="{FF2B5EF4-FFF2-40B4-BE49-F238E27FC236}">
                  <a16:creationId xmlns:a16="http://schemas.microsoft.com/office/drawing/2014/main" id="{18428B1A-4836-4D98-976C-1F4392336E32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B3ADE68A-88E1-4C32-A619-96728F4846A9}"/>
                </a:ext>
              </a:extLst>
            </p:cNvPr>
            <p:cNvSpPr/>
            <p:nvPr/>
          </p:nvSpPr>
          <p:spPr>
            <a:xfrm>
              <a:off x="9720920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kiedykolwiek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-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Łuk 38">
              <a:extLst>
                <a:ext uri="{FF2B5EF4-FFF2-40B4-BE49-F238E27FC236}">
                  <a16:creationId xmlns:a16="http://schemas.microsoft.com/office/drawing/2014/main" id="{063A2E45-8EC2-41A7-9626-BE8431AF0C6B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Łuk 39">
              <a:extLst>
                <a:ext uri="{FF2B5EF4-FFF2-40B4-BE49-F238E27FC236}">
                  <a16:creationId xmlns:a16="http://schemas.microsoft.com/office/drawing/2014/main" id="{B49E7301-D342-491A-8B6E-97F71D455D02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395FAECC-78EC-43A2-8092-2B92E500E0FF}"/>
                </a:ext>
              </a:extLst>
            </p:cNvPr>
            <p:cNvSpPr/>
            <p:nvPr/>
          </p:nvSpPr>
          <p:spPr>
            <a:xfrm>
              <a:off x="9147486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nie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-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Łuk 41">
              <a:extLst>
                <a:ext uri="{FF2B5EF4-FFF2-40B4-BE49-F238E27FC236}">
                  <a16:creationId xmlns:a16="http://schemas.microsoft.com/office/drawing/2014/main" id="{18EFC539-35F2-43E6-8A32-1CC8EF271AC2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Łuk 42">
              <a:extLst>
                <a:ext uri="{FF2B5EF4-FFF2-40B4-BE49-F238E27FC236}">
                  <a16:creationId xmlns:a16="http://schemas.microsoft.com/office/drawing/2014/main" id="{73D76DF6-E42C-44C5-87DC-38310A6DE31F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4DE7F2CD-D55B-4180-9916-9D53F83DB15C}"/>
                </a:ext>
              </a:extLst>
            </p:cNvPr>
            <p:cNvSpPr/>
            <p:nvPr/>
          </p:nvSpPr>
          <p:spPr>
            <a:xfrm>
              <a:off x="9763572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-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Łuk 45">
              <a:extLst>
                <a:ext uri="{FF2B5EF4-FFF2-40B4-BE49-F238E27FC236}">
                  <a16:creationId xmlns:a16="http://schemas.microsoft.com/office/drawing/2014/main" id="{D3953E83-018F-4938-97DD-76F23DB3B104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Łuk 46">
              <a:extLst>
                <a:ext uri="{FF2B5EF4-FFF2-40B4-BE49-F238E27FC236}">
                  <a16:creationId xmlns:a16="http://schemas.microsoft.com/office/drawing/2014/main" id="{8ACF22AA-FA83-4325-AD1D-C3B6488700AC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9DAFE8E8-20EE-419F-8789-70322127AAA8}"/>
                </a:ext>
              </a:extLst>
            </p:cNvPr>
            <p:cNvSpPr/>
            <p:nvPr/>
          </p:nvSpPr>
          <p:spPr>
            <a:xfrm>
              <a:off x="9763572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-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Łuk 48">
              <a:extLst>
                <a:ext uri="{FF2B5EF4-FFF2-40B4-BE49-F238E27FC236}">
                  <a16:creationId xmlns:a16="http://schemas.microsoft.com/office/drawing/2014/main" id="{27FBBDD1-74B2-4550-BF20-61526E8626A9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Łuk 49">
              <a:extLst>
                <a:ext uri="{FF2B5EF4-FFF2-40B4-BE49-F238E27FC236}">
                  <a16:creationId xmlns:a16="http://schemas.microsoft.com/office/drawing/2014/main" id="{B8E1A254-45A2-4F30-A473-B389BA563E90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Dowolny kształt: kształt 50">
              <a:extLst>
                <a:ext uri="{FF2B5EF4-FFF2-40B4-BE49-F238E27FC236}">
                  <a16:creationId xmlns:a16="http://schemas.microsoft.com/office/drawing/2014/main" id="{C0AA6683-940C-4ED4-9A2B-37C05E90883A}"/>
                </a:ext>
              </a:extLst>
            </p:cNvPr>
            <p:cNvSpPr/>
            <p:nvPr/>
          </p:nvSpPr>
          <p:spPr>
            <a:xfrm>
              <a:off x="10294354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-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Łuk 51">
              <a:extLst>
                <a:ext uri="{FF2B5EF4-FFF2-40B4-BE49-F238E27FC236}">
                  <a16:creationId xmlns:a16="http://schemas.microsoft.com/office/drawing/2014/main" id="{6AC8AA0D-3A4B-47C1-8046-4E4916CFD081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Łuk 52">
              <a:extLst>
                <a:ext uri="{FF2B5EF4-FFF2-40B4-BE49-F238E27FC236}">
                  <a16:creationId xmlns:a16="http://schemas.microsoft.com/office/drawing/2014/main" id="{659EB8B6-F87F-463A-8105-A3DFF091D61F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64E3C0A9-1317-4F21-A536-30550AB70445}"/>
                </a:ext>
              </a:extLst>
            </p:cNvPr>
            <p:cNvSpPr/>
            <p:nvPr/>
          </p:nvSpPr>
          <p:spPr>
            <a:xfrm>
              <a:off x="10910440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-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Łuk 54">
              <a:extLst>
                <a:ext uri="{FF2B5EF4-FFF2-40B4-BE49-F238E27FC236}">
                  <a16:creationId xmlns:a16="http://schemas.microsoft.com/office/drawing/2014/main" id="{8A9C4033-5D76-4CBE-9684-6D8A3EBCB6C5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Łuk 57">
              <a:extLst>
                <a:ext uri="{FF2B5EF4-FFF2-40B4-BE49-F238E27FC236}">
                  <a16:creationId xmlns:a16="http://schemas.microsoft.com/office/drawing/2014/main" id="{0ADC5B3B-9E8E-474A-9C26-276E3FCC2B9C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3DD7CEB0-0865-40F6-97B0-8BA43F2082B4}"/>
                </a:ext>
              </a:extLst>
            </p:cNvPr>
            <p:cNvSpPr/>
            <p:nvPr/>
          </p:nvSpPr>
          <p:spPr>
            <a:xfrm>
              <a:off x="10910440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-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65" name="Wykres 64"/>
          <p:cNvGraphicFramePr/>
          <p:nvPr>
            <p:extLst>
              <p:ext uri="{D42A27DB-BD31-4B8C-83A1-F6EECF244321}">
                <p14:modId xmlns:p14="http://schemas.microsoft.com/office/powerpoint/2010/main" val="4191220614"/>
              </p:ext>
            </p:extLst>
          </p:nvPr>
        </p:nvGraphicFramePr>
        <p:xfrm>
          <a:off x="1922778" y="1818549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ytuł 4">
            <a:extLst>
              <a:ext uri="{FF2B5EF4-FFF2-40B4-BE49-F238E27FC236}">
                <a16:creationId xmlns:a16="http://schemas.microsoft.com/office/drawing/2014/main" id="{BE7058EB-7FA6-4A71-B9EC-DC108375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300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6F763B63-85CC-4443-9A3E-3B12B3287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MIĘSO SEMI </a:t>
            </a:r>
            <a:r>
              <a:rPr lang="pl-PL" dirty="0"/>
              <a:t>| podstawowe wskaźniki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CE145C59-703A-4F4C-91CB-BFB03D54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0" y="6480175"/>
            <a:ext cx="1311906" cy="155701"/>
          </a:xfrm>
        </p:spPr>
        <p:txBody>
          <a:bodyPr/>
          <a:lstStyle/>
          <a:p>
            <a:r>
              <a:rPr lang="pl-PL"/>
              <a:t>- / -</a:t>
            </a:r>
            <a:endParaRPr lang="pl-PL" dirty="0"/>
          </a:p>
        </p:txBody>
      </p:sp>
      <p:sp>
        <p:nvSpPr>
          <p:cNvPr id="33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56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64" name="Symbol zastępczy stopki 3">
            <a:extLst>
              <a:ext uri="{FF2B5EF4-FFF2-40B4-BE49-F238E27FC236}">
                <a16:creationId xmlns:a16="http://schemas.microsoft.com/office/drawing/2014/main" id="{5E29DA0B-AB5C-4E68-816F-6EA2C768CD28}"/>
              </a:ext>
            </a:extLst>
          </p:cNvPr>
          <p:cNvSpPr txBox="1">
            <a:spLocks/>
          </p:cNvSpPr>
          <p:nvPr/>
        </p:nvSpPr>
        <p:spPr>
          <a:xfrm>
            <a:off x="7232376" y="662744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az 1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8750" y="523750"/>
            <a:ext cx="1238250" cy="107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28562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Wykres 65"/>
          <p:cNvGraphicFramePr/>
          <p:nvPr>
            <p:extLst>
              <p:ext uri="{D42A27DB-BD31-4B8C-83A1-F6EECF244321}">
                <p14:modId xmlns:p14="http://schemas.microsoft.com/office/powerpoint/2010/main" val="712755630"/>
              </p:ext>
            </p:extLst>
          </p:nvPr>
        </p:nvGraphicFramePr>
        <p:xfrm>
          <a:off x="4455708" y="1809024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9" name="Tabela 68">
            <a:extLst>
              <a:ext uri="{FF2B5EF4-FFF2-40B4-BE49-F238E27FC236}">
                <a16:creationId xmlns:a16="http://schemas.microsoft.com/office/drawing/2014/main" id="{14303358-D6F6-4723-B661-D073E2C40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5250694"/>
              </p:ext>
            </p:extLst>
          </p:nvPr>
        </p:nvGraphicFramePr>
        <p:xfrm>
          <a:off x="98427" y="1714910"/>
          <a:ext cx="7136385" cy="4399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4">
                  <a:extLst>
                    <a:ext uri="{9D8B030D-6E8A-4147-A177-3AD203B41FA5}">
                      <a16:colId xmlns:a16="http://schemas.microsoft.com/office/drawing/2014/main" val="3356209897"/>
                    </a:ext>
                  </a:extLst>
                </a:gridCol>
                <a:gridCol w="1762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Q4 2022 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Q4 2021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 Of Mind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 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935">
                <a:tc rowSpan="10">
                  <a:txBody>
                    <a:bodyPr/>
                    <a:lstStyle/>
                    <a:p>
                      <a:pPr algn="ctr" fontAlgn="t"/>
                      <a:endParaRPr lang="pl-PL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spontaniczna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6696357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wspomagana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3946852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Trial 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81%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80%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145316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3 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50%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356446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1m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69%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73%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91589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MOP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77%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585182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Substytucja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713847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Chęć polecenia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764005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Rozważanie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104584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Odrzucanie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0623944"/>
                  </a:ext>
                </a:extLst>
              </a:tr>
            </a:tbl>
          </a:graphicData>
        </a:graphic>
      </p:graphicFrame>
      <p:grpSp>
        <p:nvGrpSpPr>
          <p:cNvPr id="2" name="Grupa 1">
            <a:extLst>
              <a:ext uri="{FF2B5EF4-FFF2-40B4-BE49-F238E27FC236}">
                <a16:creationId xmlns:a16="http://schemas.microsoft.com/office/drawing/2014/main" id="{262C6FD6-24E8-4D6D-8EDA-386B08F31A3F}"/>
              </a:ext>
            </a:extLst>
          </p:cNvPr>
          <p:cNvGrpSpPr/>
          <p:nvPr/>
        </p:nvGrpSpPr>
        <p:grpSpPr>
          <a:xfrm>
            <a:off x="8000617" y="2005437"/>
            <a:ext cx="3857648" cy="3165735"/>
            <a:chOff x="8000617" y="2005437"/>
            <a:chExt cx="3857648" cy="3165735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B8FD1440-A2FF-41AD-BAFC-6317889D99A7}"/>
                </a:ext>
              </a:extLst>
            </p:cNvPr>
            <p:cNvSpPr/>
            <p:nvPr/>
          </p:nvSpPr>
          <p:spPr>
            <a:xfrm>
              <a:off x="10768267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3127EC7F-553E-42BA-8AA7-47FF15BF1732}"/>
                </a:ext>
              </a:extLst>
            </p:cNvPr>
            <p:cNvSpPr/>
            <p:nvPr/>
          </p:nvSpPr>
          <p:spPr>
            <a:xfrm>
              <a:off x="10768267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A3AEBD99-ACBB-49F3-9F1E-7080F703AD7F}"/>
                </a:ext>
              </a:extLst>
            </p:cNvPr>
            <p:cNvSpPr/>
            <p:nvPr/>
          </p:nvSpPr>
          <p:spPr>
            <a:xfrm>
              <a:off x="10194833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597715" y="103735"/>
                  </a:lnTo>
                  <a:lnTo>
                    <a:pt x="597715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17429290-A838-4342-8C6C-2F26D21A614B}"/>
                </a:ext>
              </a:extLst>
            </p:cNvPr>
            <p:cNvSpPr/>
            <p:nvPr/>
          </p:nvSpPr>
          <p:spPr>
            <a:xfrm>
              <a:off x="9621398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A2A4C59E-065E-4B0E-8EA8-FC383214A70F}"/>
                </a:ext>
              </a:extLst>
            </p:cNvPr>
            <p:cNvSpPr/>
            <p:nvPr/>
          </p:nvSpPr>
          <p:spPr>
            <a:xfrm>
              <a:off x="9621398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8973AB5E-1D25-4964-9EBE-1ED8C725F10D}"/>
                </a:ext>
              </a:extLst>
            </p:cNvPr>
            <p:cNvSpPr/>
            <p:nvPr/>
          </p:nvSpPr>
          <p:spPr>
            <a:xfrm>
              <a:off x="9621398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97715" y="0"/>
                  </a:moveTo>
                  <a:lnTo>
                    <a:pt x="597715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D0466FF9-2C56-4D5B-B088-ED198ACEEF0E}"/>
                </a:ext>
              </a:extLst>
            </p:cNvPr>
            <p:cNvSpPr/>
            <p:nvPr/>
          </p:nvSpPr>
          <p:spPr>
            <a:xfrm>
              <a:off x="9334681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896573" y="103735"/>
                  </a:lnTo>
                  <a:lnTo>
                    <a:pt x="896573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28BD5C10-DE53-4B17-A4F8-61701B51DBF9}"/>
                </a:ext>
              </a:extLst>
            </p:cNvPr>
            <p:cNvSpPr/>
            <p:nvPr/>
          </p:nvSpPr>
          <p:spPr>
            <a:xfrm>
              <a:off x="8474530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998DCD69-20B9-4846-AB25-13D8B43B3EFC}"/>
                </a:ext>
              </a:extLst>
            </p:cNvPr>
            <p:cNvSpPr/>
            <p:nvPr/>
          </p:nvSpPr>
          <p:spPr>
            <a:xfrm>
              <a:off x="8474530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BB7991DE-8656-4FF2-9A6E-665924F54730}"/>
                </a:ext>
              </a:extLst>
            </p:cNvPr>
            <p:cNvSpPr/>
            <p:nvPr/>
          </p:nvSpPr>
          <p:spPr>
            <a:xfrm>
              <a:off x="8428810" y="3152305"/>
              <a:ext cx="91440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6843FC66-1C78-4A13-ADE0-6AA6AB60A728}"/>
                </a:ext>
              </a:extLst>
            </p:cNvPr>
            <p:cNvSpPr/>
            <p:nvPr/>
          </p:nvSpPr>
          <p:spPr>
            <a:xfrm>
              <a:off x="8474530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96573" y="0"/>
                  </a:moveTo>
                  <a:lnTo>
                    <a:pt x="896573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20" name="Łuk 19">
              <a:extLst>
                <a:ext uri="{FF2B5EF4-FFF2-40B4-BE49-F238E27FC236}">
                  <a16:creationId xmlns:a16="http://schemas.microsoft.com/office/drawing/2014/main" id="{CCDA8311-2D93-4D80-AC1F-1DAD5B2F79DE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Łuk 20">
              <a:extLst>
                <a:ext uri="{FF2B5EF4-FFF2-40B4-BE49-F238E27FC236}">
                  <a16:creationId xmlns:a16="http://schemas.microsoft.com/office/drawing/2014/main" id="{FE322ADB-DE14-4393-88AC-128D198142D9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EF2B661B-8893-431F-B22E-86AC19104999}"/>
                </a:ext>
              </a:extLst>
            </p:cNvPr>
            <p:cNvSpPr/>
            <p:nvPr/>
          </p:nvSpPr>
          <p:spPr>
            <a:xfrm>
              <a:off x="8860769" y="2090741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zna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74%   </a:t>
              </a:r>
              <a:endParaRPr lang="pl-PL" sz="1000" b="0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Łuk 22">
              <a:extLst>
                <a:ext uri="{FF2B5EF4-FFF2-40B4-BE49-F238E27FC236}">
                  <a16:creationId xmlns:a16="http://schemas.microsoft.com/office/drawing/2014/main" id="{05646DFF-8BFF-4AD3-B7AE-5AAD8459D9C9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Łuk 23">
              <a:extLst>
                <a:ext uri="{FF2B5EF4-FFF2-40B4-BE49-F238E27FC236}">
                  <a16:creationId xmlns:a16="http://schemas.microsoft.com/office/drawing/2014/main" id="{9FD97697-A43C-4412-A830-800376B27722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A22C52C2-AB12-4905-8FBA-65DC1B632B61}"/>
                </a:ext>
              </a:extLst>
            </p:cNvPr>
            <p:cNvSpPr/>
            <p:nvPr/>
          </p:nvSpPr>
          <p:spPr>
            <a:xfrm>
              <a:off x="8000617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nie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nigdy 14% 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Łuk 25">
              <a:extLst>
                <a:ext uri="{FF2B5EF4-FFF2-40B4-BE49-F238E27FC236}">
                  <a16:creationId xmlns:a16="http://schemas.microsoft.com/office/drawing/2014/main" id="{031E9010-A855-4D6A-8593-D0DDB41551C4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Łuk 26">
              <a:extLst>
                <a:ext uri="{FF2B5EF4-FFF2-40B4-BE49-F238E27FC236}">
                  <a16:creationId xmlns:a16="http://schemas.microsoft.com/office/drawing/2014/main" id="{888849BE-6178-4B2A-BFC3-20D90B1746B6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89980953-64CC-4BB3-A113-D1E271904A77}"/>
                </a:ext>
              </a:extLst>
            </p:cNvPr>
            <p:cNvSpPr/>
            <p:nvPr/>
          </p:nvSpPr>
          <p:spPr>
            <a:xfrm>
              <a:off x="8000617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Łuk 28">
              <a:extLst>
                <a:ext uri="{FF2B5EF4-FFF2-40B4-BE49-F238E27FC236}">
                  <a16:creationId xmlns:a16="http://schemas.microsoft.com/office/drawing/2014/main" id="{3949E3AD-9B02-4293-A7A7-C0F778BAB261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Łuk 29">
              <a:extLst>
                <a:ext uri="{FF2B5EF4-FFF2-40B4-BE49-F238E27FC236}">
                  <a16:creationId xmlns:a16="http://schemas.microsoft.com/office/drawing/2014/main" id="{2F8887C3-C71D-49FD-8F75-0CCD21CAF748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078FDED4-6955-4FBE-8A9A-9BF04AFE81E6}"/>
                </a:ext>
              </a:extLst>
            </p:cNvPr>
            <p:cNvSpPr/>
            <p:nvPr/>
          </p:nvSpPr>
          <p:spPr>
            <a:xfrm>
              <a:off x="8616704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12%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Łuk 31">
              <a:extLst>
                <a:ext uri="{FF2B5EF4-FFF2-40B4-BE49-F238E27FC236}">
                  <a16:creationId xmlns:a16="http://schemas.microsoft.com/office/drawing/2014/main" id="{27486606-495E-48E5-9FBB-420DBF2EE3FE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Łuk 33">
              <a:extLst>
                <a:ext uri="{FF2B5EF4-FFF2-40B4-BE49-F238E27FC236}">
                  <a16:creationId xmlns:a16="http://schemas.microsoft.com/office/drawing/2014/main" id="{3B1F1296-2C48-49F3-A9D2-60EF1101E219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78DEF354-0923-496C-9FA6-2CC11A60496C}"/>
                </a:ext>
              </a:extLst>
            </p:cNvPr>
            <p:cNvSpPr/>
            <p:nvPr/>
          </p:nvSpPr>
          <p:spPr>
            <a:xfrm>
              <a:off x="8616704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3%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Łuk 35">
              <a:extLst>
                <a:ext uri="{FF2B5EF4-FFF2-40B4-BE49-F238E27FC236}">
                  <a16:creationId xmlns:a16="http://schemas.microsoft.com/office/drawing/2014/main" id="{176FC5EA-1EBD-4F3C-B8F6-568A5C69CA54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Łuk 36">
              <a:extLst>
                <a:ext uri="{FF2B5EF4-FFF2-40B4-BE49-F238E27FC236}">
                  <a16:creationId xmlns:a16="http://schemas.microsoft.com/office/drawing/2014/main" id="{18428B1A-4836-4D98-976C-1F4392336E32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B3ADE68A-88E1-4C32-A619-96728F4846A9}"/>
                </a:ext>
              </a:extLst>
            </p:cNvPr>
            <p:cNvSpPr/>
            <p:nvPr/>
          </p:nvSpPr>
          <p:spPr>
            <a:xfrm>
              <a:off x="9720920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kiedykolwiek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60%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Łuk 38">
              <a:extLst>
                <a:ext uri="{FF2B5EF4-FFF2-40B4-BE49-F238E27FC236}">
                  <a16:creationId xmlns:a16="http://schemas.microsoft.com/office/drawing/2014/main" id="{063A2E45-8EC2-41A7-9626-BE8431AF0C6B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Łuk 39">
              <a:extLst>
                <a:ext uri="{FF2B5EF4-FFF2-40B4-BE49-F238E27FC236}">
                  <a16:creationId xmlns:a16="http://schemas.microsoft.com/office/drawing/2014/main" id="{B49E7301-D342-491A-8B6E-97F71D455D02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395FAECC-78EC-43A2-8092-2B92E500E0FF}"/>
                </a:ext>
              </a:extLst>
            </p:cNvPr>
            <p:cNvSpPr/>
            <p:nvPr/>
          </p:nvSpPr>
          <p:spPr>
            <a:xfrm>
              <a:off x="9147486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nie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38%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Łuk 41">
              <a:extLst>
                <a:ext uri="{FF2B5EF4-FFF2-40B4-BE49-F238E27FC236}">
                  <a16:creationId xmlns:a16="http://schemas.microsoft.com/office/drawing/2014/main" id="{18EFC539-35F2-43E6-8A32-1CC8EF271AC2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Łuk 42">
              <a:extLst>
                <a:ext uri="{FF2B5EF4-FFF2-40B4-BE49-F238E27FC236}">
                  <a16:creationId xmlns:a16="http://schemas.microsoft.com/office/drawing/2014/main" id="{73D76DF6-E42C-44C5-87DC-38310A6DE31F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4DE7F2CD-D55B-4180-9916-9D53F83DB15C}"/>
                </a:ext>
              </a:extLst>
            </p:cNvPr>
            <p:cNvSpPr/>
            <p:nvPr/>
          </p:nvSpPr>
          <p:spPr>
            <a:xfrm>
              <a:off x="9763572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37%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Łuk 45">
              <a:extLst>
                <a:ext uri="{FF2B5EF4-FFF2-40B4-BE49-F238E27FC236}">
                  <a16:creationId xmlns:a16="http://schemas.microsoft.com/office/drawing/2014/main" id="{D3953E83-018F-4938-97DD-76F23DB3B104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Łuk 46">
              <a:extLst>
                <a:ext uri="{FF2B5EF4-FFF2-40B4-BE49-F238E27FC236}">
                  <a16:creationId xmlns:a16="http://schemas.microsoft.com/office/drawing/2014/main" id="{8ACF22AA-FA83-4325-AD1D-C3B6488700AC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9DAFE8E8-20EE-419F-8789-70322127AAA8}"/>
                </a:ext>
              </a:extLst>
            </p:cNvPr>
            <p:cNvSpPr/>
            <p:nvPr/>
          </p:nvSpPr>
          <p:spPr>
            <a:xfrm>
              <a:off x="9763572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Łuk 48">
              <a:extLst>
                <a:ext uri="{FF2B5EF4-FFF2-40B4-BE49-F238E27FC236}">
                  <a16:creationId xmlns:a16="http://schemas.microsoft.com/office/drawing/2014/main" id="{27FBBDD1-74B2-4550-BF20-61526E8626A9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Łuk 49">
              <a:extLst>
                <a:ext uri="{FF2B5EF4-FFF2-40B4-BE49-F238E27FC236}">
                  <a16:creationId xmlns:a16="http://schemas.microsoft.com/office/drawing/2014/main" id="{B8E1A254-45A2-4F30-A473-B389BA563E90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Dowolny kształt: kształt 50">
              <a:extLst>
                <a:ext uri="{FF2B5EF4-FFF2-40B4-BE49-F238E27FC236}">
                  <a16:creationId xmlns:a16="http://schemas.microsoft.com/office/drawing/2014/main" id="{C0AA6683-940C-4ED4-9A2B-37C05E90883A}"/>
                </a:ext>
              </a:extLst>
            </p:cNvPr>
            <p:cNvSpPr/>
            <p:nvPr/>
          </p:nvSpPr>
          <p:spPr>
            <a:xfrm>
              <a:off x="10294354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22%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Łuk 51">
              <a:extLst>
                <a:ext uri="{FF2B5EF4-FFF2-40B4-BE49-F238E27FC236}">
                  <a16:creationId xmlns:a16="http://schemas.microsoft.com/office/drawing/2014/main" id="{6AC8AA0D-3A4B-47C1-8046-4E4916CFD081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Łuk 52">
              <a:extLst>
                <a:ext uri="{FF2B5EF4-FFF2-40B4-BE49-F238E27FC236}">
                  <a16:creationId xmlns:a16="http://schemas.microsoft.com/office/drawing/2014/main" id="{659EB8B6-F87F-463A-8105-A3DFF091D61F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64E3C0A9-1317-4F21-A536-30550AB70445}"/>
                </a:ext>
              </a:extLst>
            </p:cNvPr>
            <p:cNvSpPr/>
            <p:nvPr/>
          </p:nvSpPr>
          <p:spPr>
            <a:xfrm>
              <a:off x="10910440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21%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Łuk 54">
              <a:extLst>
                <a:ext uri="{FF2B5EF4-FFF2-40B4-BE49-F238E27FC236}">
                  <a16:creationId xmlns:a16="http://schemas.microsoft.com/office/drawing/2014/main" id="{8A9C4033-5D76-4CBE-9684-6D8A3EBCB6C5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Łuk 57">
              <a:extLst>
                <a:ext uri="{FF2B5EF4-FFF2-40B4-BE49-F238E27FC236}">
                  <a16:creationId xmlns:a16="http://schemas.microsoft.com/office/drawing/2014/main" id="{0ADC5B3B-9E8E-474A-9C26-276E3FCC2B9C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3DD7CEB0-0865-40F6-97B0-8BA43F2082B4}"/>
                </a:ext>
              </a:extLst>
            </p:cNvPr>
            <p:cNvSpPr/>
            <p:nvPr/>
          </p:nvSpPr>
          <p:spPr>
            <a:xfrm>
              <a:off x="10910440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65" name="Wykres 64"/>
          <p:cNvGraphicFramePr/>
          <p:nvPr>
            <p:extLst>
              <p:ext uri="{D42A27DB-BD31-4B8C-83A1-F6EECF244321}">
                <p14:modId xmlns:p14="http://schemas.microsoft.com/office/powerpoint/2010/main" val="2675782977"/>
              </p:ext>
            </p:extLst>
          </p:nvPr>
        </p:nvGraphicFramePr>
        <p:xfrm>
          <a:off x="1922778" y="1818549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ytuł 4">
            <a:extLst>
              <a:ext uri="{FF2B5EF4-FFF2-40B4-BE49-F238E27FC236}">
                <a16:creationId xmlns:a16="http://schemas.microsoft.com/office/drawing/2014/main" id="{BE7058EB-7FA6-4A71-B9EC-DC108375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300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6F763B63-85CC-4443-9A3E-3B12B3287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MARKI PARASOLOWE </a:t>
            </a:r>
            <a:r>
              <a:rPr lang="pl-PL" dirty="0"/>
              <a:t>| podstawowe wskaźniki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CE145C59-703A-4F4C-91CB-BFB03D54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0" y="6480175"/>
            <a:ext cx="1311906" cy="155701"/>
          </a:xfrm>
        </p:spPr>
        <p:txBody>
          <a:bodyPr/>
          <a:lstStyle/>
          <a:p>
            <a:r>
              <a:rPr lang="pl-PL"/>
              <a:t>196 / 301</a:t>
            </a:r>
            <a:endParaRPr lang="pl-PL" dirty="0"/>
          </a:p>
        </p:txBody>
      </p:sp>
      <p:sp>
        <p:nvSpPr>
          <p:cNvPr id="33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56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64" name="Symbol zastępczy stopki 3">
            <a:extLst>
              <a:ext uri="{FF2B5EF4-FFF2-40B4-BE49-F238E27FC236}">
                <a16:creationId xmlns:a16="http://schemas.microsoft.com/office/drawing/2014/main" id="{5E29DA0B-AB5C-4E68-816F-6EA2C768CD28}"/>
              </a:ext>
            </a:extLst>
          </p:cNvPr>
          <p:cNvSpPr txBox="1">
            <a:spLocks/>
          </p:cNvSpPr>
          <p:nvPr/>
        </p:nvSpPr>
        <p:spPr>
          <a:xfrm>
            <a:off x="7232376" y="662744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az 1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8750" y="523750"/>
            <a:ext cx="1238250" cy="107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285507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id="{995E1340-7E0C-4D25-A601-42F7494227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224C1E3B-96C0-4FA2-9562-E47D992114D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KRAKUS </a:t>
            </a:r>
            <a:r>
              <a:rPr lang="pl-PL" dirty="0"/>
              <a:t>| wizerunek marki </a:t>
            </a:r>
          </a:p>
        </p:txBody>
      </p:sp>
      <p:sp>
        <p:nvSpPr>
          <p:cNvPr id="11" name="Prostokąt 10">
            <a:extLst>
              <a:ext uri="{FF2B5EF4-FFF2-40B4-BE49-F238E27FC236}">
                <a16:creationId xmlns:a16="http://schemas.microsoft.com/office/drawing/2014/main" id="{1DB57B27-5C32-41BD-89CA-A4E85E36C3B9}"/>
              </a:ext>
            </a:extLst>
          </p:cNvPr>
          <p:cNvSpPr/>
          <p:nvPr/>
        </p:nvSpPr>
        <p:spPr>
          <a:xfrm>
            <a:off x="1909904" y="1578442"/>
            <a:ext cx="10088306" cy="33122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400" b="0" i="1" u="none" strike="noStrike" kern="1200" cap="none" spc="0" normalizeH="0" baseline="0" noProof="0" dirty="0">
                <a:ln>
                  <a:noFill/>
                </a:ln>
                <a:solidFill>
                  <a:srgbClr val="37A54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Kategorie produktów</a:t>
            </a:r>
            <a:endParaRPr kumimoji="0" lang="en-US" sz="1400" b="0" i="1" u="none" strike="noStrike" kern="1200" cap="none" spc="0" normalizeH="0" baseline="0" noProof="0" dirty="0">
              <a:ln>
                <a:noFill/>
              </a:ln>
              <a:solidFill>
                <a:srgbClr val="37A541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" name="Base Label">
            <a:extLst>
              <a:ext uri="{FF2B5EF4-FFF2-40B4-BE49-F238E27FC236}">
                <a16:creationId xmlns:a16="http://schemas.microsoft.com/office/drawing/2014/main" id="{2F95A6BA-E14E-4D70-8389-BEB0199B326D}"/>
              </a:ext>
            </a:extLst>
          </p:cNvPr>
          <p:cNvSpPr txBox="1"/>
          <p:nvPr/>
        </p:nvSpPr>
        <p:spPr>
          <a:xfrm>
            <a:off x="316054" y="6610815"/>
            <a:ext cx="107593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 Q4 2022</a:t>
            </a:r>
            <a:r>
              <a:rPr lang="da-DK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15" name="Base Label">
            <a:extLst>
              <a:ext uri="{FF2B5EF4-FFF2-40B4-BE49-F238E27FC236}">
                <a16:creationId xmlns:a16="http://schemas.microsoft.com/office/drawing/2014/main" id="{B13E92E7-A328-487C-B17D-135A44AB3597}"/>
              </a:ext>
            </a:extLst>
          </p:cNvPr>
          <p:cNvSpPr txBox="1"/>
          <p:nvPr/>
        </p:nvSpPr>
        <p:spPr>
          <a:xfrm>
            <a:off x="1017404" y="6610815"/>
            <a:ext cx="208903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183/ 155/ 197/ 158/ 162/ 130/ 196</a:t>
            </a:r>
            <a:endParaRPr lang="da-DK" sz="1000" dirty="0">
              <a:solidFill>
                <a:schemeClr val="tx1"/>
              </a:solidFill>
            </a:endParaRPr>
          </a:p>
        </p:txBody>
      </p:sp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0024606"/>
              </p:ext>
            </p:extLst>
          </p:nvPr>
        </p:nvGraphicFramePr>
        <p:xfrm>
          <a:off x="2209801" y="1934733"/>
          <a:ext cx="7609070" cy="4356140"/>
        </p:xfrm>
        <a:graphic>
          <a:graphicData uri="http://schemas.openxmlformats.org/drawingml/2006/table">
            <a:tbl>
              <a:tblPr firstRow="1" firstCol="1" bandRow="1"/>
              <a:tblGrid>
                <a:gridCol w="29104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99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760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19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195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994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1527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9195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2263">
                <a:tc>
                  <a:txBody>
                    <a:bodyPr/>
                    <a:lstStyle/>
                    <a:p>
                      <a:pPr algn="l" rtl="0" fontAlgn="b"/>
                      <a:r>
                        <a:rPr lang="pl-PL" sz="100" b="0" i="0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^TAB^</a:t>
                      </a:r>
                      <a:endParaRPr lang="pl-PL" sz="1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WĘDLINY NA KANAPKĘ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KIEŁBASY TRADYCYJNE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PARÓWKI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KIEŁBASY SUCHE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KABANOSY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KONSERWY MIĘSNE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MARKI PARASOLOWE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1995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idelane na grill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pl-PL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-</a:t>
                      </a:r>
                      <a:endParaRPr lang="pl-PL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8273" marR="8273" marT="8273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33%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5450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idealne na imprezę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pl-PL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-</a:t>
                      </a:r>
                      <a:endParaRPr lang="pl-PL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8273" marR="8273" marT="8273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56%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0268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inne niż {produkty} pozostałych marek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pl-PL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42%</a:t>
                      </a:r>
                      <a:endParaRPr lang="pl-PL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42%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28%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51%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35%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65%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44%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7178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najwyższej jakości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63%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80%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52%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76%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60%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90%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59%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3723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naturalne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47%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55%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35%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62%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43%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63%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47%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1630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przede wszystkim dla dzieci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17%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73723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przede wszystkim dla mężczyzn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19%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37%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73723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oparte o tradycyjne receptury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59%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60%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69%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75%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90268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warte swojej ceny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55%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51%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46%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64%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43%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72%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55%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31630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wszędzie dostępne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66%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59%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46%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64%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47%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79%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58%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81995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wzorem dobrych {produktów}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53%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58%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43%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72%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47%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80%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57%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98540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świetnie smakują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70%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70%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57%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80%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52%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85%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68%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40633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Mięso tej marki pochodzi z Polski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58%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65%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75%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65450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wygodnie się przygotowuje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65450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To fajna marka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63%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59%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51%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75%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52%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79%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51%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65450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To marka z długą historią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75%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76%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65%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82%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61%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77%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65%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90268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To marka, która często wprowadza na rynek nowe produkty, pomysły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37%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30%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23%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65450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To marka, która jest ekspertem w swojej dziedzinie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62%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63%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49%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72%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45%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74%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57%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90268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To marka, która ma szeroką ofertę {produktów}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67%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31%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71%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44%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81%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64%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81995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To marka, której ufam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62%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59%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45%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69%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53%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77%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56%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81995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Mięso tej marki jest wyjątkowo soczyste, delikatne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81995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To marka, która oferuje mięso bez antybiotyków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  <p:pic>
        <p:nvPicPr>
          <p:cNvPr id="2" name="Obraz 1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8750" y="418294"/>
            <a:ext cx="1238250" cy="107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416683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id="{995E1340-7E0C-4D25-A601-42F7494227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Mocne i słabe strony marek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224C1E3B-96C0-4FA2-9562-E47D992114D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 dirty="0"/>
              <a:t>KRAKUS | mocne i słabe strony marek</a:t>
            </a:r>
          </a:p>
        </p:txBody>
      </p:sp>
      <p:graphicFrame>
        <p:nvGraphicFramePr>
          <p:cNvPr id="10" name="Tabela 9">
            <a:extLst>
              <a:ext uri="{FF2B5EF4-FFF2-40B4-BE49-F238E27FC236}">
                <a16:creationId xmlns:a16="http://schemas.microsoft.com/office/drawing/2014/main" id="{B7063FA9-6203-4E03-96AD-9E6C3FF8F86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6880346"/>
              </p:ext>
            </p:extLst>
          </p:nvPr>
        </p:nvGraphicFramePr>
        <p:xfrm>
          <a:off x="144924" y="1638011"/>
          <a:ext cx="11732120" cy="211302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66515">
                  <a:extLst>
                    <a:ext uri="{9D8B030D-6E8A-4147-A177-3AD203B41FA5}">
                      <a16:colId xmlns:a16="http://schemas.microsoft.com/office/drawing/2014/main" val="4113418651"/>
                    </a:ext>
                  </a:extLst>
                </a:gridCol>
                <a:gridCol w="1466515">
                  <a:extLst>
                    <a:ext uri="{9D8B030D-6E8A-4147-A177-3AD203B41FA5}">
                      <a16:colId xmlns:a16="http://schemas.microsoft.com/office/drawing/2014/main" val="1153389742"/>
                    </a:ext>
                  </a:extLst>
                </a:gridCol>
                <a:gridCol w="1466515">
                  <a:extLst>
                    <a:ext uri="{9D8B030D-6E8A-4147-A177-3AD203B41FA5}">
                      <a16:colId xmlns:a16="http://schemas.microsoft.com/office/drawing/2014/main" val="2232836368"/>
                    </a:ext>
                  </a:extLst>
                </a:gridCol>
                <a:gridCol w="1466515">
                  <a:extLst>
                    <a:ext uri="{9D8B030D-6E8A-4147-A177-3AD203B41FA5}">
                      <a16:colId xmlns:a16="http://schemas.microsoft.com/office/drawing/2014/main" val="731207903"/>
                    </a:ext>
                  </a:extLst>
                </a:gridCol>
                <a:gridCol w="1466515">
                  <a:extLst>
                    <a:ext uri="{9D8B030D-6E8A-4147-A177-3AD203B41FA5}">
                      <a16:colId xmlns:a16="http://schemas.microsoft.com/office/drawing/2014/main" val="2419463121"/>
                    </a:ext>
                  </a:extLst>
                </a:gridCol>
                <a:gridCol w="1466515">
                  <a:extLst>
                    <a:ext uri="{9D8B030D-6E8A-4147-A177-3AD203B41FA5}">
                      <a16:colId xmlns:a16="http://schemas.microsoft.com/office/drawing/2014/main" val="3396229554"/>
                    </a:ext>
                  </a:extLst>
                </a:gridCol>
                <a:gridCol w="1466515">
                  <a:extLst>
                    <a:ext uri="{9D8B030D-6E8A-4147-A177-3AD203B41FA5}">
                      <a16:colId xmlns:a16="http://schemas.microsoft.com/office/drawing/2014/main" val="603651929"/>
                    </a:ext>
                  </a:extLst>
                </a:gridCol>
                <a:gridCol w="146651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46581">
                <a:tc>
                  <a:txBody>
                    <a:bodyPr/>
                    <a:lstStyle/>
                    <a:p>
                      <a:pPr algn="ctr" fontAlgn="b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WĘDLINY NA KANAPKĘ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KIEŁBASY TRADYCYJNE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KIEŁBASY SUCHE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PARÓWKI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KABANOSY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KONSERWY MIĘSNE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MIĘSO SEMI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MARKI PARASOLOWE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9875831"/>
                  </a:ext>
                </a:extLst>
              </a:tr>
              <a:tr h="216000">
                <a:tc gridSpan="7">
                  <a:txBody>
                    <a:bodyPr/>
                    <a:lstStyle/>
                    <a:p>
                      <a:pPr marL="0" indent="0" algn="ctr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None/>
                      </a:pPr>
                      <a:endParaRPr lang="pl-PL" sz="10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None/>
                      </a:pPr>
                      <a:endParaRPr lang="pl-PL" sz="10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0231699"/>
                  </a:ext>
                </a:extLst>
              </a:tr>
              <a:tr h="435040"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To marka z długą historią</a:t>
                      </a:r>
                    </a:p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marka z długą historią</a:t>
                      </a:r>
                    </a:p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marka z długą historią</a:t>
                      </a:r>
                    </a:p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marka z długą historią</a:t>
                      </a:r>
                    </a:p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marka z długą historią</a:t>
                      </a:r>
                    </a:p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marka z długą historią</a:t>
                      </a:r>
                    </a:p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#NO_DATA#</a:t>
                      </a:r>
                    </a:p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1000" b="0" i="0" u="none" strike="noStrike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None/>
                      </a:pP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Tx/>
                        <a:buFont typeface="Wingdings 2" panose="05020102010507070707" pitchFamily="18" charset="2"/>
                        <a:buChar char="Ì"/>
                        <a:tabLst/>
                        <a:defRPr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Produkty tej marki są naturalne</a:t>
                      </a:r>
                      <a:endParaRPr lang="pl-PL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7879200"/>
                  </a:ext>
                </a:extLst>
              </a:tr>
              <a:tr h="216000">
                <a:tc gridSpan="7">
                  <a:txBody>
                    <a:bodyPr/>
                    <a:lstStyle/>
                    <a:p>
                      <a:pPr marL="0" indent="0" algn="ctr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None/>
                      </a:pP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None/>
                      </a:pP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1629331"/>
                  </a:ext>
                </a:extLst>
              </a:tr>
              <a:tr h="367426"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marka, która często wprowadza na rynek nowe produkty, pomysły</a:t>
                      </a:r>
                    </a:p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Kiełbasy tradycyjne tej marki są idelane na grill</a:t>
                      </a:r>
                    </a:p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r>
                        <a:rPr lang="pl-PL" sz="1000" b="0" i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ENDMINUS</a:t>
                      </a:r>
                    </a:p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endParaRPr lang="pl-PL" sz="1000" b="0" i="1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Parówki tej marki są przede wszystkim dla dzieci</a:t>
                      </a:r>
                    </a:p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r>
                        <a:rPr lang="pl-PL" sz="1000" b="0" i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Kabanosy tej marki są przede wszystkim dla mężczyzn</a:t>
                      </a:r>
                    </a:p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endParaRPr lang="pl-PL" sz="1000" b="0" i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ENDMINUS</a:t>
                      </a:r>
                    </a:p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#NO_DATA#</a:t>
                      </a:r>
                    </a:p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endParaRPr lang="pl-PL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Wingdings 2" panose="05020102010507070707" pitchFamily="18" charset="2"/>
                        <a:buChar char="Ó"/>
                        <a:tabLst/>
                        <a:defRPr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Produkty tej marki są wszędzie dostępne</a:t>
                      </a:r>
                    </a:p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endParaRPr lang="pl-PL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6629930"/>
                  </a:ext>
                </a:extLst>
              </a:tr>
            </a:tbl>
          </a:graphicData>
        </a:graphic>
      </p:graphicFrame>
      <p:sp>
        <p:nvSpPr>
          <p:cNvPr id="11" name="Prostokąt 10">
            <a:extLst>
              <a:ext uri="{FF2B5EF4-FFF2-40B4-BE49-F238E27FC236}">
                <a16:creationId xmlns:a16="http://schemas.microsoft.com/office/drawing/2014/main" id="{1DB57B27-5C32-41BD-89CA-A4E85E36C3B9}"/>
              </a:ext>
            </a:extLst>
          </p:cNvPr>
          <p:cNvSpPr/>
          <p:nvPr/>
        </p:nvSpPr>
        <p:spPr>
          <a:xfrm>
            <a:off x="144924" y="1029802"/>
            <a:ext cx="11853286" cy="33122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400" b="0" i="1" u="none" strike="noStrike" kern="1200" cap="none" spc="0" normalizeH="0" baseline="0" noProof="0" dirty="0">
                <a:ln>
                  <a:noFill/>
                </a:ln>
                <a:solidFill>
                  <a:srgbClr val="37A54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Kategorie produktów</a:t>
            </a:r>
            <a:endParaRPr kumimoji="0" lang="en-US" sz="1400" b="0" i="1" u="none" strike="noStrike" kern="1200" cap="none" spc="0" normalizeH="0" baseline="0" noProof="0" dirty="0">
              <a:ln>
                <a:noFill/>
              </a:ln>
              <a:solidFill>
                <a:srgbClr val="37A541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3" name="Base Label">
            <a:extLst>
              <a:ext uri="{FF2B5EF4-FFF2-40B4-BE49-F238E27FC236}">
                <a16:creationId xmlns:a16="http://schemas.microsoft.com/office/drawing/2014/main" id="{0770E98A-770B-466A-8A06-4290C062293F}"/>
              </a:ext>
            </a:extLst>
          </p:cNvPr>
          <p:cNvSpPr txBox="1"/>
          <p:nvPr/>
        </p:nvSpPr>
        <p:spPr>
          <a:xfrm>
            <a:off x="695325" y="6485954"/>
            <a:ext cx="76819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 Q4 2022</a:t>
            </a:r>
            <a:r>
              <a:rPr lang="da-DK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 183/ 155/ 158/ 197/ 162/ 130/ 196</a:t>
            </a:r>
            <a:endParaRPr lang="da-DK" sz="1000" dirty="0">
              <a:solidFill>
                <a:schemeClr val="tx1"/>
              </a:solidFill>
            </a:endParaRPr>
          </a:p>
        </p:txBody>
      </p:sp>
      <p:pic>
        <p:nvPicPr>
          <p:cNvPr id="2" name="Obraz 1">
            <a:extLst>
              <a:ext uri="{FF2B5EF4-FFF2-40B4-BE49-F238E27FC236}">
                <a16:creationId xmlns:a16="http://schemas.microsoft.com/office/drawing/2014/main" id="{1B2EC8B5-F60A-4B4B-B069-978DCAB597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58375" y="491639"/>
            <a:ext cx="1238250" cy="107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812282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CB3DEC68-4DB9-4920-B18C-DC6822DD391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KRAKUS| </a:t>
            </a:r>
            <a:r>
              <a:rPr lang="pl-PL" dirty="0"/>
              <a:t>profil demograficzny użytkowników marki</a:t>
            </a:r>
          </a:p>
        </p:txBody>
      </p:sp>
      <p:sp>
        <p:nvSpPr>
          <p:cNvPr id="29" name="Prostokąt 28">
            <a:extLst>
              <a:ext uri="{FF2B5EF4-FFF2-40B4-BE49-F238E27FC236}">
                <a16:creationId xmlns:a16="http://schemas.microsoft.com/office/drawing/2014/main" id="{8F9DA798-21F6-4A5F-9FFA-18647B71B63F}"/>
              </a:ext>
            </a:extLst>
          </p:cNvPr>
          <p:cNvSpPr/>
          <p:nvPr/>
        </p:nvSpPr>
        <p:spPr>
          <a:xfrm>
            <a:off x="8194714" y="57601"/>
            <a:ext cx="3865205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10" name="Base Label">
            <a:extLst>
              <a:ext uri="{FF2B5EF4-FFF2-40B4-BE49-F238E27FC236}">
                <a16:creationId xmlns:a16="http://schemas.microsoft.com/office/drawing/2014/main" id="{2F95A6BA-E14E-4D70-8389-BEB0199B326D}"/>
              </a:ext>
            </a:extLst>
          </p:cNvPr>
          <p:cNvSpPr txBox="1"/>
          <p:nvPr/>
        </p:nvSpPr>
        <p:spPr>
          <a:xfrm>
            <a:off x="316054" y="6629865"/>
            <a:ext cx="85802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 Q4 2022</a:t>
            </a:r>
            <a:r>
              <a:rPr lang="da-DK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 183/ 155/ 158/ 197/ 162/ 130/ 196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a-DK" sz="1000" dirty="0">
              <a:solidFill>
                <a:schemeClr val="tx1"/>
              </a:solidFill>
            </a:endParaRPr>
          </a:p>
        </p:txBody>
      </p:sp>
      <p:graphicFrame>
        <p:nvGraphicFramePr>
          <p:cNvPr id="4" name="Tabe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9187798"/>
              </p:ext>
            </p:extLst>
          </p:nvPr>
        </p:nvGraphicFramePr>
        <p:xfrm>
          <a:off x="695323" y="514801"/>
          <a:ext cx="10095892" cy="6262550"/>
        </p:xfrm>
        <a:graphic>
          <a:graphicData uri="http://schemas.openxmlformats.org/drawingml/2006/table">
            <a:tbl>
              <a:tblPr/>
              <a:tblGrid>
                <a:gridCol w="46060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41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04110">
                  <a:extLst>
                    <a:ext uri="{9D8B030D-6E8A-4147-A177-3AD203B41FA5}">
                      <a16:colId xmlns:a16="http://schemas.microsoft.com/office/drawing/2014/main" val="527459332"/>
                    </a:ext>
                  </a:extLst>
                </a:gridCol>
                <a:gridCol w="9131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041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0411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0947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5079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38930">
                <a:tc>
                  <a:txBody>
                    <a:bodyPr/>
                    <a:lstStyle/>
                    <a:p>
                      <a:pPr algn="r" fontAlgn="ctr"/>
                      <a:r>
                        <a:rPr lang="pl-PL" sz="100" b="0" i="0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^TAB2^</a:t>
                      </a:r>
                      <a:endParaRPr lang="pl-PL" sz="1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8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WĘDLINY NA KANAPKĘ</a:t>
                      </a:r>
                      <a:endParaRPr lang="pl-PL" sz="8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8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KIEŁBASY TRADYCYJNE</a:t>
                      </a:r>
                      <a:endParaRPr lang="pl-PL" sz="8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8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KIEŁBASY SUCHE</a:t>
                      </a:r>
                      <a:endParaRPr lang="pl-PL" sz="8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8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PARÓWKI</a:t>
                      </a:r>
                      <a:endParaRPr lang="pl-PL" sz="8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8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KABANOSY</a:t>
                      </a:r>
                      <a:endParaRPr lang="pl-PL" sz="8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8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KONSERWY MIĘSNE</a:t>
                      </a:r>
                      <a:endParaRPr lang="pl-PL" sz="8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8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MARKI PARASOLOWE</a:t>
                      </a:r>
                      <a:endParaRPr lang="pl-PL" sz="8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546"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PŁEĆ </a:t>
                      </a:r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Kobieta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41%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Mężczyzna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61%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WIEK</a:t>
                      </a:r>
                    </a:p>
                  </a:txBody>
                  <a:tcPr marL="3710" marR="3710" marT="371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15-24 lata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25-39 lat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21%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40-59 lat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37%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60 lat lub więcej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53%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WIELKOŚĆ MIEJSCOWOŚCI ZAMIESZKANIA</a:t>
                      </a:r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Wieś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Miasta do 100 tys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71%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51%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95546988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Miasta 100-499 tys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17%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30%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Miasta ponad 500 tys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17%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22%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WYKSZTAŁCENIE</a:t>
                      </a:r>
                    </a:p>
                  </a:txBody>
                  <a:tcPr marL="3710" marR="3710" marT="371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Podstawowe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Zasadnicze zawodowe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Średnie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47%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31%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Wyższe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SYTUACJA ZAWODOWA</a:t>
                      </a:r>
                    </a:p>
                  </a:txBody>
                  <a:tcPr marL="3710" marR="3710" marT="371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Studiuję/ uczę się  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Pracuję na część etatu 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Pracuję na pełen etat 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42%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40%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41%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76%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31%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49%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35%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Prowadzę własną działalność gospodarczą 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Zajmuję się domem  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21%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27%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23%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22%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16%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Bezrobotny(a)/ nie pracuję 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21%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24%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38%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SYTUACJA FINANSOWA</a:t>
                      </a:r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Nie jesteśmy w stanie zaspokoić nawet najpilniejszych potrzeb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6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Wystarcza nam na życie, jeśli zaciskamy pasa i odmawiamy sobie wielu rzeczy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12%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7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Stać nas na bieżące wydatki, ale nie stać nas na większe wydatki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50%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30%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42%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8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Stać nas na pokrycie wszystkich wydatków, ale nie mamy już jak odkładać 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21%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31%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9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Stać nas na pokrycie wszystkich wydatków i mielibyśmy z czego odkładać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30%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31%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0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Trudno powiedzieć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11%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1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DOCHÓD NETTO</a:t>
                      </a:r>
                    </a:p>
                  </a:txBody>
                  <a:tcPr marL="3710" marR="3710" marT="371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2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poniżej 2000 zł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3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2001-3000 zł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20%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12%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4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3001-4000 zł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20%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20%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12%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5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4001-5000 zł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12%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6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5001-6000 zł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11%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7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powyżej 6000 zł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31%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20%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41%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8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Odmowa/ nie wiem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9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STAN CYWILNY</a:t>
                      </a:r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0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Małżeństwo / para bez dzieci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1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Małżeństwo / para z dziećmi do 17 lat na utrzymaniu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21%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20%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31%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21%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2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Małżeństwo / para z dziećmi powyżej  17 lat na utrzymaniu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3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Małżeństwo / para z dziećmi, które są już dorosłe 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29%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17%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30%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22%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4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Dorosła osoba mieszkająca z rodzicami, współlokatorami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5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Dorosła osoba mieszkająca samodzielnie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21%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33%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12%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20%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6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Inna sytuacja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8979311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Rectangle 73">
            <a:extLst>
              <a:ext uri="{FF2B5EF4-FFF2-40B4-BE49-F238E27FC236}">
                <a16:creationId xmlns:a16="http://schemas.microsoft.com/office/drawing/2014/main" id="{57845966-6EFC-468A-9CC7-BAB4B95854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354372" y="0"/>
            <a:ext cx="9483256" cy="6858000"/>
          </a:xfrm>
          <a:prstGeom prst="rect">
            <a:avLst/>
          </a:prstGeom>
          <a:solidFill>
            <a:srgbClr val="3144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76" name="Picture 75">
            <a:extLst>
              <a:ext uri="{FF2B5EF4-FFF2-40B4-BE49-F238E27FC236}">
                <a16:creationId xmlns:a16="http://schemas.microsoft.com/office/drawing/2014/main" id="{75554383-98AF-4A47-BB65-705FAAA4BE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8" name="Freeform: Shape 77">
            <a:extLst>
              <a:ext uri="{FF2B5EF4-FFF2-40B4-BE49-F238E27FC236}">
                <a16:creationId xmlns:a16="http://schemas.microsoft.com/office/drawing/2014/main" id="{ADAD1991-FFD1-4E94-ABAB-7560D33008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144484" y="0"/>
            <a:ext cx="7837716" cy="6858000"/>
          </a:xfrm>
          <a:custGeom>
            <a:avLst/>
            <a:gdLst>
              <a:gd name="connsiteX0" fmla="*/ 2232159 w 7837716"/>
              <a:gd name="connsiteY0" fmla="*/ 0 h 6858000"/>
              <a:gd name="connsiteX1" fmla="*/ 5605557 w 7837716"/>
              <a:gd name="connsiteY1" fmla="*/ 0 h 6858000"/>
              <a:gd name="connsiteX2" fmla="*/ 5617845 w 7837716"/>
              <a:gd name="connsiteY2" fmla="*/ 5384 h 6858000"/>
              <a:gd name="connsiteX3" fmla="*/ 7837716 w 7837716"/>
              <a:gd name="connsiteY3" fmla="*/ 3429000 h 6858000"/>
              <a:gd name="connsiteX4" fmla="*/ 5617845 w 7837716"/>
              <a:gd name="connsiteY4" fmla="*/ 6852616 h 6858000"/>
              <a:gd name="connsiteX5" fmla="*/ 5605557 w 7837716"/>
              <a:gd name="connsiteY5" fmla="*/ 6858000 h 6858000"/>
              <a:gd name="connsiteX6" fmla="*/ 2232159 w 7837716"/>
              <a:gd name="connsiteY6" fmla="*/ 6858000 h 6858000"/>
              <a:gd name="connsiteX7" fmla="*/ 2219871 w 7837716"/>
              <a:gd name="connsiteY7" fmla="*/ 6852616 h 6858000"/>
              <a:gd name="connsiteX8" fmla="*/ 0 w 7837716"/>
              <a:gd name="connsiteY8" fmla="*/ 3429000 h 6858000"/>
              <a:gd name="connsiteX9" fmla="*/ 2219871 w 7837716"/>
              <a:gd name="connsiteY9" fmla="*/ 538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837716" h="6858000">
                <a:moveTo>
                  <a:pt x="2232159" y="0"/>
                </a:moveTo>
                <a:lnTo>
                  <a:pt x="5605557" y="0"/>
                </a:lnTo>
                <a:lnTo>
                  <a:pt x="5617845" y="5384"/>
                </a:lnTo>
                <a:cubicBezTo>
                  <a:pt x="6931322" y="618789"/>
                  <a:pt x="7837716" y="1921305"/>
                  <a:pt x="7837716" y="3429000"/>
                </a:cubicBezTo>
                <a:cubicBezTo>
                  <a:pt x="7837716" y="4936696"/>
                  <a:pt x="6931322" y="6239212"/>
                  <a:pt x="5617845" y="6852616"/>
                </a:cubicBezTo>
                <a:lnTo>
                  <a:pt x="5605557" y="6858000"/>
                </a:lnTo>
                <a:lnTo>
                  <a:pt x="2232159" y="6858000"/>
                </a:lnTo>
                <a:lnTo>
                  <a:pt x="2219871" y="6852616"/>
                </a:lnTo>
                <a:cubicBezTo>
                  <a:pt x="906394" y="6239212"/>
                  <a:pt x="0" y="4936696"/>
                  <a:pt x="0" y="3429000"/>
                </a:cubicBezTo>
                <a:cubicBezTo>
                  <a:pt x="0" y="1921305"/>
                  <a:pt x="906394" y="618789"/>
                  <a:pt x="2219871" y="5384"/>
                </a:cubicBezTo>
                <a:close/>
              </a:path>
            </a:pathLst>
          </a:custGeom>
          <a:solidFill>
            <a:schemeClr val="bg1"/>
          </a:solidFill>
          <a:ln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23000">
                  <a:schemeClr val="accent1">
                    <a:lumMod val="45000"/>
                    <a:lumOff val="55000"/>
                  </a:schemeClr>
                </a:gs>
                <a:gs pos="83000">
                  <a:schemeClr val="bg2">
                    <a:lumMod val="82000"/>
                  </a:schemeClr>
                </a:gs>
                <a:gs pos="100000">
                  <a:schemeClr val="bg2">
                    <a:lumMod val="87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64514" name="Picture 2" descr="Podobny obraz">
            <a:extLst>
              <a:ext uri="{FF2B5EF4-FFF2-40B4-BE49-F238E27FC236}">
                <a16:creationId xmlns:a16="http://schemas.microsoft.com/office/drawing/2014/main" id="{2E1D2BEF-7179-46A7-AEC1-4B5D673697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99957" y="405143"/>
            <a:ext cx="6126769" cy="6047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950964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Wykres 65"/>
          <p:cNvGraphicFramePr/>
          <p:nvPr>
            <p:extLst>
              <p:ext uri="{D42A27DB-BD31-4B8C-83A1-F6EECF244321}">
                <p14:modId xmlns:p14="http://schemas.microsoft.com/office/powerpoint/2010/main" val="223308051"/>
              </p:ext>
            </p:extLst>
          </p:nvPr>
        </p:nvGraphicFramePr>
        <p:xfrm>
          <a:off x="4455708" y="1809024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9" name="Tabela 68">
            <a:extLst>
              <a:ext uri="{FF2B5EF4-FFF2-40B4-BE49-F238E27FC236}">
                <a16:creationId xmlns:a16="http://schemas.microsoft.com/office/drawing/2014/main" id="{14303358-D6F6-4723-B661-D073E2C40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2400419"/>
              </p:ext>
            </p:extLst>
          </p:nvPr>
        </p:nvGraphicFramePr>
        <p:xfrm>
          <a:off x="98427" y="1714910"/>
          <a:ext cx="7136385" cy="4399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4">
                  <a:extLst>
                    <a:ext uri="{9D8B030D-6E8A-4147-A177-3AD203B41FA5}">
                      <a16:colId xmlns:a16="http://schemas.microsoft.com/office/drawing/2014/main" val="3356209897"/>
                    </a:ext>
                  </a:extLst>
                </a:gridCol>
                <a:gridCol w="1762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Q4 2022 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Q4 2021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 Of Mind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 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935">
                <a:tc rowSpan="10">
                  <a:txBody>
                    <a:bodyPr/>
                    <a:lstStyle/>
                    <a:p>
                      <a:pPr algn="ctr" fontAlgn="t"/>
                      <a:endParaRPr lang="pl-PL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spontaniczna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6696357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wspomagana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3946852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Trial 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71%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145316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3 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48%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356446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1m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71%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91589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MOP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585182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Substytucja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713847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Chęć polecenia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764005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Rozważanie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104584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Odrzucanie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0623944"/>
                  </a:ext>
                </a:extLst>
              </a:tr>
            </a:tbl>
          </a:graphicData>
        </a:graphic>
      </p:graphicFrame>
      <p:grpSp>
        <p:nvGrpSpPr>
          <p:cNvPr id="2" name="Grupa 1">
            <a:extLst>
              <a:ext uri="{FF2B5EF4-FFF2-40B4-BE49-F238E27FC236}">
                <a16:creationId xmlns:a16="http://schemas.microsoft.com/office/drawing/2014/main" id="{262C6FD6-24E8-4D6D-8EDA-386B08F31A3F}"/>
              </a:ext>
            </a:extLst>
          </p:cNvPr>
          <p:cNvGrpSpPr/>
          <p:nvPr/>
        </p:nvGrpSpPr>
        <p:grpSpPr>
          <a:xfrm>
            <a:off x="8000617" y="2005437"/>
            <a:ext cx="3857648" cy="3165735"/>
            <a:chOff x="8000617" y="2005437"/>
            <a:chExt cx="3857648" cy="3165735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B8FD1440-A2FF-41AD-BAFC-6317889D99A7}"/>
                </a:ext>
              </a:extLst>
            </p:cNvPr>
            <p:cNvSpPr/>
            <p:nvPr/>
          </p:nvSpPr>
          <p:spPr>
            <a:xfrm>
              <a:off x="10768267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3127EC7F-553E-42BA-8AA7-47FF15BF1732}"/>
                </a:ext>
              </a:extLst>
            </p:cNvPr>
            <p:cNvSpPr/>
            <p:nvPr/>
          </p:nvSpPr>
          <p:spPr>
            <a:xfrm>
              <a:off x="10768267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A3AEBD99-ACBB-49F3-9F1E-7080F703AD7F}"/>
                </a:ext>
              </a:extLst>
            </p:cNvPr>
            <p:cNvSpPr/>
            <p:nvPr/>
          </p:nvSpPr>
          <p:spPr>
            <a:xfrm>
              <a:off x="10194833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597715" y="103735"/>
                  </a:lnTo>
                  <a:lnTo>
                    <a:pt x="597715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17429290-A838-4342-8C6C-2F26D21A614B}"/>
                </a:ext>
              </a:extLst>
            </p:cNvPr>
            <p:cNvSpPr/>
            <p:nvPr/>
          </p:nvSpPr>
          <p:spPr>
            <a:xfrm>
              <a:off x="9621398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A2A4C59E-065E-4B0E-8EA8-FC383214A70F}"/>
                </a:ext>
              </a:extLst>
            </p:cNvPr>
            <p:cNvSpPr/>
            <p:nvPr/>
          </p:nvSpPr>
          <p:spPr>
            <a:xfrm>
              <a:off x="9621398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8973AB5E-1D25-4964-9EBE-1ED8C725F10D}"/>
                </a:ext>
              </a:extLst>
            </p:cNvPr>
            <p:cNvSpPr/>
            <p:nvPr/>
          </p:nvSpPr>
          <p:spPr>
            <a:xfrm>
              <a:off x="9621398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97715" y="0"/>
                  </a:moveTo>
                  <a:lnTo>
                    <a:pt x="597715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D0466FF9-2C56-4D5B-B088-ED198ACEEF0E}"/>
                </a:ext>
              </a:extLst>
            </p:cNvPr>
            <p:cNvSpPr/>
            <p:nvPr/>
          </p:nvSpPr>
          <p:spPr>
            <a:xfrm>
              <a:off x="9334681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896573" y="103735"/>
                  </a:lnTo>
                  <a:lnTo>
                    <a:pt x="896573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28BD5C10-DE53-4B17-A4F8-61701B51DBF9}"/>
                </a:ext>
              </a:extLst>
            </p:cNvPr>
            <p:cNvSpPr/>
            <p:nvPr/>
          </p:nvSpPr>
          <p:spPr>
            <a:xfrm>
              <a:off x="8474530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998DCD69-20B9-4846-AB25-13D8B43B3EFC}"/>
                </a:ext>
              </a:extLst>
            </p:cNvPr>
            <p:cNvSpPr/>
            <p:nvPr/>
          </p:nvSpPr>
          <p:spPr>
            <a:xfrm>
              <a:off x="8474530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BB7991DE-8656-4FF2-9A6E-665924F54730}"/>
                </a:ext>
              </a:extLst>
            </p:cNvPr>
            <p:cNvSpPr/>
            <p:nvPr/>
          </p:nvSpPr>
          <p:spPr>
            <a:xfrm>
              <a:off x="8428810" y="3152305"/>
              <a:ext cx="91440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6843FC66-1C78-4A13-ADE0-6AA6AB60A728}"/>
                </a:ext>
              </a:extLst>
            </p:cNvPr>
            <p:cNvSpPr/>
            <p:nvPr/>
          </p:nvSpPr>
          <p:spPr>
            <a:xfrm>
              <a:off x="8474530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96573" y="0"/>
                  </a:moveTo>
                  <a:lnTo>
                    <a:pt x="896573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20" name="Łuk 19">
              <a:extLst>
                <a:ext uri="{FF2B5EF4-FFF2-40B4-BE49-F238E27FC236}">
                  <a16:creationId xmlns:a16="http://schemas.microsoft.com/office/drawing/2014/main" id="{CCDA8311-2D93-4D80-AC1F-1DAD5B2F79DE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Łuk 20">
              <a:extLst>
                <a:ext uri="{FF2B5EF4-FFF2-40B4-BE49-F238E27FC236}">
                  <a16:creationId xmlns:a16="http://schemas.microsoft.com/office/drawing/2014/main" id="{FE322ADB-DE14-4393-88AC-128D198142D9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EF2B661B-8893-431F-B22E-86AC19104999}"/>
                </a:ext>
              </a:extLst>
            </p:cNvPr>
            <p:cNvSpPr/>
            <p:nvPr/>
          </p:nvSpPr>
          <p:spPr>
            <a:xfrm>
              <a:off x="8860769" y="2090741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zna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73%   </a:t>
              </a:r>
              <a:endParaRPr lang="pl-PL" sz="1000" b="0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Łuk 22">
              <a:extLst>
                <a:ext uri="{FF2B5EF4-FFF2-40B4-BE49-F238E27FC236}">
                  <a16:creationId xmlns:a16="http://schemas.microsoft.com/office/drawing/2014/main" id="{05646DFF-8BFF-4AD3-B7AE-5AAD8459D9C9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Łuk 23">
              <a:extLst>
                <a:ext uri="{FF2B5EF4-FFF2-40B4-BE49-F238E27FC236}">
                  <a16:creationId xmlns:a16="http://schemas.microsoft.com/office/drawing/2014/main" id="{9FD97697-A43C-4412-A830-800376B27722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A22C52C2-AB12-4905-8FBA-65DC1B632B61}"/>
                </a:ext>
              </a:extLst>
            </p:cNvPr>
            <p:cNvSpPr/>
            <p:nvPr/>
          </p:nvSpPr>
          <p:spPr>
            <a:xfrm>
              <a:off x="8000617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nie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nigdy 19% 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Łuk 25">
              <a:extLst>
                <a:ext uri="{FF2B5EF4-FFF2-40B4-BE49-F238E27FC236}">
                  <a16:creationId xmlns:a16="http://schemas.microsoft.com/office/drawing/2014/main" id="{031E9010-A855-4D6A-8593-D0DDB41551C4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Łuk 26">
              <a:extLst>
                <a:ext uri="{FF2B5EF4-FFF2-40B4-BE49-F238E27FC236}">
                  <a16:creationId xmlns:a16="http://schemas.microsoft.com/office/drawing/2014/main" id="{888849BE-6178-4B2A-BFC3-20D90B1746B6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89980953-64CC-4BB3-A113-D1E271904A77}"/>
                </a:ext>
              </a:extLst>
            </p:cNvPr>
            <p:cNvSpPr/>
            <p:nvPr/>
          </p:nvSpPr>
          <p:spPr>
            <a:xfrm>
              <a:off x="8000617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Łuk 28">
              <a:extLst>
                <a:ext uri="{FF2B5EF4-FFF2-40B4-BE49-F238E27FC236}">
                  <a16:creationId xmlns:a16="http://schemas.microsoft.com/office/drawing/2014/main" id="{3949E3AD-9B02-4293-A7A7-C0F778BAB261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Łuk 29">
              <a:extLst>
                <a:ext uri="{FF2B5EF4-FFF2-40B4-BE49-F238E27FC236}">
                  <a16:creationId xmlns:a16="http://schemas.microsoft.com/office/drawing/2014/main" id="{2F8887C3-C71D-49FD-8F75-0CCD21CAF748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078FDED4-6955-4FBE-8A9A-9BF04AFE81E6}"/>
                </a:ext>
              </a:extLst>
            </p:cNvPr>
            <p:cNvSpPr/>
            <p:nvPr/>
          </p:nvSpPr>
          <p:spPr>
            <a:xfrm>
              <a:off x="8616704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18%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Łuk 31">
              <a:extLst>
                <a:ext uri="{FF2B5EF4-FFF2-40B4-BE49-F238E27FC236}">
                  <a16:creationId xmlns:a16="http://schemas.microsoft.com/office/drawing/2014/main" id="{27486606-495E-48E5-9FBB-420DBF2EE3FE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Łuk 33">
              <a:extLst>
                <a:ext uri="{FF2B5EF4-FFF2-40B4-BE49-F238E27FC236}">
                  <a16:creationId xmlns:a16="http://schemas.microsoft.com/office/drawing/2014/main" id="{3B1F1296-2C48-49F3-A9D2-60EF1101E219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78DEF354-0923-496C-9FA6-2CC11A60496C}"/>
                </a:ext>
              </a:extLst>
            </p:cNvPr>
            <p:cNvSpPr/>
            <p:nvPr/>
          </p:nvSpPr>
          <p:spPr>
            <a:xfrm>
              <a:off x="8616704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Łuk 35">
              <a:extLst>
                <a:ext uri="{FF2B5EF4-FFF2-40B4-BE49-F238E27FC236}">
                  <a16:creationId xmlns:a16="http://schemas.microsoft.com/office/drawing/2014/main" id="{176FC5EA-1EBD-4F3C-B8F6-568A5C69CA54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Łuk 36">
              <a:extLst>
                <a:ext uri="{FF2B5EF4-FFF2-40B4-BE49-F238E27FC236}">
                  <a16:creationId xmlns:a16="http://schemas.microsoft.com/office/drawing/2014/main" id="{18428B1A-4836-4D98-976C-1F4392336E32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B3ADE68A-88E1-4C32-A619-96728F4846A9}"/>
                </a:ext>
              </a:extLst>
            </p:cNvPr>
            <p:cNvSpPr/>
            <p:nvPr/>
          </p:nvSpPr>
          <p:spPr>
            <a:xfrm>
              <a:off x="9720920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kiedykolwiek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54%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Łuk 38">
              <a:extLst>
                <a:ext uri="{FF2B5EF4-FFF2-40B4-BE49-F238E27FC236}">
                  <a16:creationId xmlns:a16="http://schemas.microsoft.com/office/drawing/2014/main" id="{063A2E45-8EC2-41A7-9626-BE8431AF0C6B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Łuk 39">
              <a:extLst>
                <a:ext uri="{FF2B5EF4-FFF2-40B4-BE49-F238E27FC236}">
                  <a16:creationId xmlns:a16="http://schemas.microsoft.com/office/drawing/2014/main" id="{B49E7301-D342-491A-8B6E-97F71D455D02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395FAECC-78EC-43A2-8092-2B92E500E0FF}"/>
                </a:ext>
              </a:extLst>
            </p:cNvPr>
            <p:cNvSpPr/>
            <p:nvPr/>
          </p:nvSpPr>
          <p:spPr>
            <a:xfrm>
              <a:off x="9147486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nie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35%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Łuk 41">
              <a:extLst>
                <a:ext uri="{FF2B5EF4-FFF2-40B4-BE49-F238E27FC236}">
                  <a16:creationId xmlns:a16="http://schemas.microsoft.com/office/drawing/2014/main" id="{18EFC539-35F2-43E6-8A32-1CC8EF271AC2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Łuk 42">
              <a:extLst>
                <a:ext uri="{FF2B5EF4-FFF2-40B4-BE49-F238E27FC236}">
                  <a16:creationId xmlns:a16="http://schemas.microsoft.com/office/drawing/2014/main" id="{73D76DF6-E42C-44C5-87DC-38310A6DE31F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4DE7F2CD-D55B-4180-9916-9D53F83DB15C}"/>
                </a:ext>
              </a:extLst>
            </p:cNvPr>
            <p:cNvSpPr/>
            <p:nvPr/>
          </p:nvSpPr>
          <p:spPr>
            <a:xfrm>
              <a:off x="9763572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35%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Łuk 45">
              <a:extLst>
                <a:ext uri="{FF2B5EF4-FFF2-40B4-BE49-F238E27FC236}">
                  <a16:creationId xmlns:a16="http://schemas.microsoft.com/office/drawing/2014/main" id="{D3953E83-018F-4938-97DD-76F23DB3B104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Łuk 46">
              <a:extLst>
                <a:ext uri="{FF2B5EF4-FFF2-40B4-BE49-F238E27FC236}">
                  <a16:creationId xmlns:a16="http://schemas.microsoft.com/office/drawing/2014/main" id="{8ACF22AA-FA83-4325-AD1D-C3B6488700AC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9DAFE8E8-20EE-419F-8789-70322127AAA8}"/>
                </a:ext>
              </a:extLst>
            </p:cNvPr>
            <p:cNvSpPr/>
            <p:nvPr/>
          </p:nvSpPr>
          <p:spPr>
            <a:xfrm>
              <a:off x="9763572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-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Łuk 48">
              <a:extLst>
                <a:ext uri="{FF2B5EF4-FFF2-40B4-BE49-F238E27FC236}">
                  <a16:creationId xmlns:a16="http://schemas.microsoft.com/office/drawing/2014/main" id="{27FBBDD1-74B2-4550-BF20-61526E8626A9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Łuk 49">
              <a:extLst>
                <a:ext uri="{FF2B5EF4-FFF2-40B4-BE49-F238E27FC236}">
                  <a16:creationId xmlns:a16="http://schemas.microsoft.com/office/drawing/2014/main" id="{B8E1A254-45A2-4F30-A473-B389BA563E90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Dowolny kształt: kształt 50">
              <a:extLst>
                <a:ext uri="{FF2B5EF4-FFF2-40B4-BE49-F238E27FC236}">
                  <a16:creationId xmlns:a16="http://schemas.microsoft.com/office/drawing/2014/main" id="{C0AA6683-940C-4ED4-9A2B-37C05E90883A}"/>
                </a:ext>
              </a:extLst>
            </p:cNvPr>
            <p:cNvSpPr/>
            <p:nvPr/>
          </p:nvSpPr>
          <p:spPr>
            <a:xfrm>
              <a:off x="10294354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19%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Łuk 51">
              <a:extLst>
                <a:ext uri="{FF2B5EF4-FFF2-40B4-BE49-F238E27FC236}">
                  <a16:creationId xmlns:a16="http://schemas.microsoft.com/office/drawing/2014/main" id="{6AC8AA0D-3A4B-47C1-8046-4E4916CFD081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Łuk 52">
              <a:extLst>
                <a:ext uri="{FF2B5EF4-FFF2-40B4-BE49-F238E27FC236}">
                  <a16:creationId xmlns:a16="http://schemas.microsoft.com/office/drawing/2014/main" id="{659EB8B6-F87F-463A-8105-A3DFF091D61F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64E3C0A9-1317-4F21-A536-30550AB70445}"/>
                </a:ext>
              </a:extLst>
            </p:cNvPr>
            <p:cNvSpPr/>
            <p:nvPr/>
          </p:nvSpPr>
          <p:spPr>
            <a:xfrm>
              <a:off x="10910440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18%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Łuk 54">
              <a:extLst>
                <a:ext uri="{FF2B5EF4-FFF2-40B4-BE49-F238E27FC236}">
                  <a16:creationId xmlns:a16="http://schemas.microsoft.com/office/drawing/2014/main" id="{8A9C4033-5D76-4CBE-9684-6D8A3EBCB6C5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Łuk 57">
              <a:extLst>
                <a:ext uri="{FF2B5EF4-FFF2-40B4-BE49-F238E27FC236}">
                  <a16:creationId xmlns:a16="http://schemas.microsoft.com/office/drawing/2014/main" id="{0ADC5B3B-9E8E-474A-9C26-276E3FCC2B9C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3DD7CEB0-0865-40F6-97B0-8BA43F2082B4}"/>
                </a:ext>
              </a:extLst>
            </p:cNvPr>
            <p:cNvSpPr/>
            <p:nvPr/>
          </p:nvSpPr>
          <p:spPr>
            <a:xfrm>
              <a:off x="10910440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65" name="Wykres 64"/>
          <p:cNvGraphicFramePr/>
          <p:nvPr>
            <p:extLst>
              <p:ext uri="{D42A27DB-BD31-4B8C-83A1-F6EECF244321}">
                <p14:modId xmlns:p14="http://schemas.microsoft.com/office/powerpoint/2010/main" val="3650395765"/>
              </p:ext>
            </p:extLst>
          </p:nvPr>
        </p:nvGraphicFramePr>
        <p:xfrm>
          <a:off x="1922778" y="1818549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ytuł 4">
            <a:extLst>
              <a:ext uri="{FF2B5EF4-FFF2-40B4-BE49-F238E27FC236}">
                <a16:creationId xmlns:a16="http://schemas.microsoft.com/office/drawing/2014/main" id="{BE7058EB-7FA6-4A71-B9EC-DC108375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300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6F763B63-85CC-4443-9A3E-3B12B3287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WĘDLINY NA KANAPKĘ </a:t>
            </a:r>
            <a:r>
              <a:rPr lang="pl-PL" dirty="0"/>
              <a:t>| podstawowe wskaźniki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CE145C59-703A-4F4C-91CB-BFB03D54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0" y="6480175"/>
            <a:ext cx="1311906" cy="155701"/>
          </a:xfrm>
        </p:spPr>
        <p:txBody>
          <a:bodyPr/>
          <a:lstStyle/>
          <a:p>
            <a:r>
              <a:rPr lang="pl-PL"/>
              <a:t>183 / 299</a:t>
            </a:r>
            <a:endParaRPr lang="pl-PL" dirty="0"/>
          </a:p>
        </p:txBody>
      </p:sp>
      <p:sp>
        <p:nvSpPr>
          <p:cNvPr id="33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56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64" name="Symbol zastępczy stopki 3">
            <a:extLst>
              <a:ext uri="{FF2B5EF4-FFF2-40B4-BE49-F238E27FC236}">
                <a16:creationId xmlns:a16="http://schemas.microsoft.com/office/drawing/2014/main" id="{5E29DA0B-AB5C-4E68-816F-6EA2C768CD28}"/>
              </a:ext>
            </a:extLst>
          </p:cNvPr>
          <p:cNvSpPr txBox="1">
            <a:spLocks/>
          </p:cNvSpPr>
          <p:nvPr/>
        </p:nvSpPr>
        <p:spPr>
          <a:xfrm>
            <a:off x="7232376" y="662744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az 1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5888" y="404688"/>
            <a:ext cx="1323975" cy="131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10218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Wykres 65"/>
          <p:cNvGraphicFramePr/>
          <p:nvPr>
            <p:extLst>
              <p:ext uri="{D42A27DB-BD31-4B8C-83A1-F6EECF244321}">
                <p14:modId xmlns:p14="http://schemas.microsoft.com/office/powerpoint/2010/main" val="919571470"/>
              </p:ext>
            </p:extLst>
          </p:nvPr>
        </p:nvGraphicFramePr>
        <p:xfrm>
          <a:off x="4455708" y="1809024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9" name="Tabela 68">
            <a:extLst>
              <a:ext uri="{FF2B5EF4-FFF2-40B4-BE49-F238E27FC236}">
                <a16:creationId xmlns:a16="http://schemas.microsoft.com/office/drawing/2014/main" id="{14303358-D6F6-4723-B661-D073E2C40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5799949"/>
              </p:ext>
            </p:extLst>
          </p:nvPr>
        </p:nvGraphicFramePr>
        <p:xfrm>
          <a:off x="98427" y="1714910"/>
          <a:ext cx="7136385" cy="4399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4">
                  <a:extLst>
                    <a:ext uri="{9D8B030D-6E8A-4147-A177-3AD203B41FA5}">
                      <a16:colId xmlns:a16="http://schemas.microsoft.com/office/drawing/2014/main" val="3356209897"/>
                    </a:ext>
                  </a:extLst>
                </a:gridCol>
                <a:gridCol w="1762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Q4 2022 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Q4 2021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 Of Mind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 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935">
                <a:tc rowSpan="10">
                  <a:txBody>
                    <a:bodyPr/>
                    <a:lstStyle/>
                    <a:p>
                      <a:pPr algn="ctr" fontAlgn="t"/>
                      <a:endParaRPr lang="pl-PL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spontaniczna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6696357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wspomagana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3946852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Trial 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73%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74%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145316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3 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52%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356446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1m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91589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MOP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585182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Substytucja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713847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Chęć polecenia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764005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Rozważanie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104584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Odrzucanie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0623944"/>
                  </a:ext>
                </a:extLst>
              </a:tr>
            </a:tbl>
          </a:graphicData>
        </a:graphic>
      </p:graphicFrame>
      <p:grpSp>
        <p:nvGrpSpPr>
          <p:cNvPr id="2" name="Grupa 1">
            <a:extLst>
              <a:ext uri="{FF2B5EF4-FFF2-40B4-BE49-F238E27FC236}">
                <a16:creationId xmlns:a16="http://schemas.microsoft.com/office/drawing/2014/main" id="{262C6FD6-24E8-4D6D-8EDA-386B08F31A3F}"/>
              </a:ext>
            </a:extLst>
          </p:cNvPr>
          <p:cNvGrpSpPr/>
          <p:nvPr/>
        </p:nvGrpSpPr>
        <p:grpSpPr>
          <a:xfrm>
            <a:off x="8000617" y="2005437"/>
            <a:ext cx="3857648" cy="3165735"/>
            <a:chOff x="8000617" y="2005437"/>
            <a:chExt cx="3857648" cy="3165735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B8FD1440-A2FF-41AD-BAFC-6317889D99A7}"/>
                </a:ext>
              </a:extLst>
            </p:cNvPr>
            <p:cNvSpPr/>
            <p:nvPr/>
          </p:nvSpPr>
          <p:spPr>
            <a:xfrm>
              <a:off x="10768267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3127EC7F-553E-42BA-8AA7-47FF15BF1732}"/>
                </a:ext>
              </a:extLst>
            </p:cNvPr>
            <p:cNvSpPr/>
            <p:nvPr/>
          </p:nvSpPr>
          <p:spPr>
            <a:xfrm>
              <a:off x="10768267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A3AEBD99-ACBB-49F3-9F1E-7080F703AD7F}"/>
                </a:ext>
              </a:extLst>
            </p:cNvPr>
            <p:cNvSpPr/>
            <p:nvPr/>
          </p:nvSpPr>
          <p:spPr>
            <a:xfrm>
              <a:off x="10194833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597715" y="103735"/>
                  </a:lnTo>
                  <a:lnTo>
                    <a:pt x="597715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17429290-A838-4342-8C6C-2F26D21A614B}"/>
                </a:ext>
              </a:extLst>
            </p:cNvPr>
            <p:cNvSpPr/>
            <p:nvPr/>
          </p:nvSpPr>
          <p:spPr>
            <a:xfrm>
              <a:off x="9621398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A2A4C59E-065E-4B0E-8EA8-FC383214A70F}"/>
                </a:ext>
              </a:extLst>
            </p:cNvPr>
            <p:cNvSpPr/>
            <p:nvPr/>
          </p:nvSpPr>
          <p:spPr>
            <a:xfrm>
              <a:off x="9621398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8973AB5E-1D25-4964-9EBE-1ED8C725F10D}"/>
                </a:ext>
              </a:extLst>
            </p:cNvPr>
            <p:cNvSpPr/>
            <p:nvPr/>
          </p:nvSpPr>
          <p:spPr>
            <a:xfrm>
              <a:off x="9621398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97715" y="0"/>
                  </a:moveTo>
                  <a:lnTo>
                    <a:pt x="597715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D0466FF9-2C56-4D5B-B088-ED198ACEEF0E}"/>
                </a:ext>
              </a:extLst>
            </p:cNvPr>
            <p:cNvSpPr/>
            <p:nvPr/>
          </p:nvSpPr>
          <p:spPr>
            <a:xfrm>
              <a:off x="9334681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896573" y="103735"/>
                  </a:lnTo>
                  <a:lnTo>
                    <a:pt x="896573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28BD5C10-DE53-4B17-A4F8-61701B51DBF9}"/>
                </a:ext>
              </a:extLst>
            </p:cNvPr>
            <p:cNvSpPr/>
            <p:nvPr/>
          </p:nvSpPr>
          <p:spPr>
            <a:xfrm>
              <a:off x="8474530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998DCD69-20B9-4846-AB25-13D8B43B3EFC}"/>
                </a:ext>
              </a:extLst>
            </p:cNvPr>
            <p:cNvSpPr/>
            <p:nvPr/>
          </p:nvSpPr>
          <p:spPr>
            <a:xfrm>
              <a:off x="8474530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BB7991DE-8656-4FF2-9A6E-665924F54730}"/>
                </a:ext>
              </a:extLst>
            </p:cNvPr>
            <p:cNvSpPr/>
            <p:nvPr/>
          </p:nvSpPr>
          <p:spPr>
            <a:xfrm>
              <a:off x="8428810" y="3152305"/>
              <a:ext cx="91440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6843FC66-1C78-4A13-ADE0-6AA6AB60A728}"/>
                </a:ext>
              </a:extLst>
            </p:cNvPr>
            <p:cNvSpPr/>
            <p:nvPr/>
          </p:nvSpPr>
          <p:spPr>
            <a:xfrm>
              <a:off x="8474530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96573" y="0"/>
                  </a:moveTo>
                  <a:lnTo>
                    <a:pt x="896573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20" name="Łuk 19">
              <a:extLst>
                <a:ext uri="{FF2B5EF4-FFF2-40B4-BE49-F238E27FC236}">
                  <a16:creationId xmlns:a16="http://schemas.microsoft.com/office/drawing/2014/main" id="{CCDA8311-2D93-4D80-AC1F-1DAD5B2F79DE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Łuk 20">
              <a:extLst>
                <a:ext uri="{FF2B5EF4-FFF2-40B4-BE49-F238E27FC236}">
                  <a16:creationId xmlns:a16="http://schemas.microsoft.com/office/drawing/2014/main" id="{FE322ADB-DE14-4393-88AC-128D198142D9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EF2B661B-8893-431F-B22E-86AC19104999}"/>
                </a:ext>
              </a:extLst>
            </p:cNvPr>
            <p:cNvSpPr/>
            <p:nvPr/>
          </p:nvSpPr>
          <p:spPr>
            <a:xfrm>
              <a:off x="8860769" y="2090741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zna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76%   </a:t>
              </a:r>
              <a:endParaRPr lang="pl-PL" sz="1000" b="0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Łuk 22">
              <a:extLst>
                <a:ext uri="{FF2B5EF4-FFF2-40B4-BE49-F238E27FC236}">
                  <a16:creationId xmlns:a16="http://schemas.microsoft.com/office/drawing/2014/main" id="{05646DFF-8BFF-4AD3-B7AE-5AAD8459D9C9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Łuk 23">
              <a:extLst>
                <a:ext uri="{FF2B5EF4-FFF2-40B4-BE49-F238E27FC236}">
                  <a16:creationId xmlns:a16="http://schemas.microsoft.com/office/drawing/2014/main" id="{9FD97697-A43C-4412-A830-800376B27722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A22C52C2-AB12-4905-8FBA-65DC1B632B61}"/>
                </a:ext>
              </a:extLst>
            </p:cNvPr>
            <p:cNvSpPr/>
            <p:nvPr/>
          </p:nvSpPr>
          <p:spPr>
            <a:xfrm>
              <a:off x="8000617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nie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nigdy 21% 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Łuk 25">
              <a:extLst>
                <a:ext uri="{FF2B5EF4-FFF2-40B4-BE49-F238E27FC236}">
                  <a16:creationId xmlns:a16="http://schemas.microsoft.com/office/drawing/2014/main" id="{031E9010-A855-4D6A-8593-D0DDB41551C4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Łuk 26">
              <a:extLst>
                <a:ext uri="{FF2B5EF4-FFF2-40B4-BE49-F238E27FC236}">
                  <a16:creationId xmlns:a16="http://schemas.microsoft.com/office/drawing/2014/main" id="{888849BE-6178-4B2A-BFC3-20D90B1746B6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89980953-64CC-4BB3-A113-D1E271904A77}"/>
                </a:ext>
              </a:extLst>
            </p:cNvPr>
            <p:cNvSpPr/>
            <p:nvPr/>
          </p:nvSpPr>
          <p:spPr>
            <a:xfrm>
              <a:off x="8000617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Łuk 28">
              <a:extLst>
                <a:ext uri="{FF2B5EF4-FFF2-40B4-BE49-F238E27FC236}">
                  <a16:creationId xmlns:a16="http://schemas.microsoft.com/office/drawing/2014/main" id="{3949E3AD-9B02-4293-A7A7-C0F778BAB261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Łuk 29">
              <a:extLst>
                <a:ext uri="{FF2B5EF4-FFF2-40B4-BE49-F238E27FC236}">
                  <a16:creationId xmlns:a16="http://schemas.microsoft.com/office/drawing/2014/main" id="{2F8887C3-C71D-49FD-8F75-0CCD21CAF748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078FDED4-6955-4FBE-8A9A-9BF04AFE81E6}"/>
                </a:ext>
              </a:extLst>
            </p:cNvPr>
            <p:cNvSpPr/>
            <p:nvPr/>
          </p:nvSpPr>
          <p:spPr>
            <a:xfrm>
              <a:off x="8616704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17%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Łuk 31">
              <a:extLst>
                <a:ext uri="{FF2B5EF4-FFF2-40B4-BE49-F238E27FC236}">
                  <a16:creationId xmlns:a16="http://schemas.microsoft.com/office/drawing/2014/main" id="{27486606-495E-48E5-9FBB-420DBF2EE3FE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Łuk 33">
              <a:extLst>
                <a:ext uri="{FF2B5EF4-FFF2-40B4-BE49-F238E27FC236}">
                  <a16:creationId xmlns:a16="http://schemas.microsoft.com/office/drawing/2014/main" id="{3B1F1296-2C48-49F3-A9D2-60EF1101E219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78DEF354-0923-496C-9FA6-2CC11A60496C}"/>
                </a:ext>
              </a:extLst>
            </p:cNvPr>
            <p:cNvSpPr/>
            <p:nvPr/>
          </p:nvSpPr>
          <p:spPr>
            <a:xfrm>
              <a:off x="8616704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4%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Łuk 35">
              <a:extLst>
                <a:ext uri="{FF2B5EF4-FFF2-40B4-BE49-F238E27FC236}">
                  <a16:creationId xmlns:a16="http://schemas.microsoft.com/office/drawing/2014/main" id="{176FC5EA-1EBD-4F3C-B8F6-568A5C69CA54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Łuk 36">
              <a:extLst>
                <a:ext uri="{FF2B5EF4-FFF2-40B4-BE49-F238E27FC236}">
                  <a16:creationId xmlns:a16="http://schemas.microsoft.com/office/drawing/2014/main" id="{18428B1A-4836-4D98-976C-1F4392336E32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B3ADE68A-88E1-4C32-A619-96728F4846A9}"/>
                </a:ext>
              </a:extLst>
            </p:cNvPr>
            <p:cNvSpPr/>
            <p:nvPr/>
          </p:nvSpPr>
          <p:spPr>
            <a:xfrm>
              <a:off x="9720920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kiedykolwiek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55%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Łuk 38">
              <a:extLst>
                <a:ext uri="{FF2B5EF4-FFF2-40B4-BE49-F238E27FC236}">
                  <a16:creationId xmlns:a16="http://schemas.microsoft.com/office/drawing/2014/main" id="{063A2E45-8EC2-41A7-9626-BE8431AF0C6B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Łuk 39">
              <a:extLst>
                <a:ext uri="{FF2B5EF4-FFF2-40B4-BE49-F238E27FC236}">
                  <a16:creationId xmlns:a16="http://schemas.microsoft.com/office/drawing/2014/main" id="{B49E7301-D342-491A-8B6E-97F71D455D02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395FAECC-78EC-43A2-8092-2B92E500E0FF}"/>
                </a:ext>
              </a:extLst>
            </p:cNvPr>
            <p:cNvSpPr/>
            <p:nvPr/>
          </p:nvSpPr>
          <p:spPr>
            <a:xfrm>
              <a:off x="9147486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nie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34%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Łuk 41">
              <a:extLst>
                <a:ext uri="{FF2B5EF4-FFF2-40B4-BE49-F238E27FC236}">
                  <a16:creationId xmlns:a16="http://schemas.microsoft.com/office/drawing/2014/main" id="{18EFC539-35F2-43E6-8A32-1CC8EF271AC2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Łuk 42">
              <a:extLst>
                <a:ext uri="{FF2B5EF4-FFF2-40B4-BE49-F238E27FC236}">
                  <a16:creationId xmlns:a16="http://schemas.microsoft.com/office/drawing/2014/main" id="{73D76DF6-E42C-44C5-87DC-38310A6DE31F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4DE7F2CD-D55B-4180-9916-9D53F83DB15C}"/>
                </a:ext>
              </a:extLst>
            </p:cNvPr>
            <p:cNvSpPr/>
            <p:nvPr/>
          </p:nvSpPr>
          <p:spPr>
            <a:xfrm>
              <a:off x="9763572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33%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Łuk 45">
              <a:extLst>
                <a:ext uri="{FF2B5EF4-FFF2-40B4-BE49-F238E27FC236}">
                  <a16:creationId xmlns:a16="http://schemas.microsoft.com/office/drawing/2014/main" id="{D3953E83-018F-4938-97DD-76F23DB3B104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Łuk 46">
              <a:extLst>
                <a:ext uri="{FF2B5EF4-FFF2-40B4-BE49-F238E27FC236}">
                  <a16:creationId xmlns:a16="http://schemas.microsoft.com/office/drawing/2014/main" id="{8ACF22AA-FA83-4325-AD1D-C3B6488700AC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9DAFE8E8-20EE-419F-8789-70322127AAA8}"/>
                </a:ext>
              </a:extLst>
            </p:cNvPr>
            <p:cNvSpPr/>
            <p:nvPr/>
          </p:nvSpPr>
          <p:spPr>
            <a:xfrm>
              <a:off x="9763572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Łuk 48">
              <a:extLst>
                <a:ext uri="{FF2B5EF4-FFF2-40B4-BE49-F238E27FC236}">
                  <a16:creationId xmlns:a16="http://schemas.microsoft.com/office/drawing/2014/main" id="{27FBBDD1-74B2-4550-BF20-61526E8626A9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Łuk 49">
              <a:extLst>
                <a:ext uri="{FF2B5EF4-FFF2-40B4-BE49-F238E27FC236}">
                  <a16:creationId xmlns:a16="http://schemas.microsoft.com/office/drawing/2014/main" id="{B8E1A254-45A2-4F30-A473-B389BA563E90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Dowolny kształt: kształt 50">
              <a:extLst>
                <a:ext uri="{FF2B5EF4-FFF2-40B4-BE49-F238E27FC236}">
                  <a16:creationId xmlns:a16="http://schemas.microsoft.com/office/drawing/2014/main" id="{C0AA6683-940C-4ED4-9A2B-37C05E90883A}"/>
                </a:ext>
              </a:extLst>
            </p:cNvPr>
            <p:cNvSpPr/>
            <p:nvPr/>
          </p:nvSpPr>
          <p:spPr>
            <a:xfrm>
              <a:off x="10294354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21%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Łuk 51">
              <a:extLst>
                <a:ext uri="{FF2B5EF4-FFF2-40B4-BE49-F238E27FC236}">
                  <a16:creationId xmlns:a16="http://schemas.microsoft.com/office/drawing/2014/main" id="{6AC8AA0D-3A4B-47C1-8046-4E4916CFD081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Łuk 52">
              <a:extLst>
                <a:ext uri="{FF2B5EF4-FFF2-40B4-BE49-F238E27FC236}">
                  <a16:creationId xmlns:a16="http://schemas.microsoft.com/office/drawing/2014/main" id="{659EB8B6-F87F-463A-8105-A3DFF091D61F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64E3C0A9-1317-4F21-A536-30550AB70445}"/>
                </a:ext>
              </a:extLst>
            </p:cNvPr>
            <p:cNvSpPr/>
            <p:nvPr/>
          </p:nvSpPr>
          <p:spPr>
            <a:xfrm>
              <a:off x="10910440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20%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Łuk 54">
              <a:extLst>
                <a:ext uri="{FF2B5EF4-FFF2-40B4-BE49-F238E27FC236}">
                  <a16:creationId xmlns:a16="http://schemas.microsoft.com/office/drawing/2014/main" id="{8A9C4033-5D76-4CBE-9684-6D8A3EBCB6C5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Łuk 57">
              <a:extLst>
                <a:ext uri="{FF2B5EF4-FFF2-40B4-BE49-F238E27FC236}">
                  <a16:creationId xmlns:a16="http://schemas.microsoft.com/office/drawing/2014/main" id="{0ADC5B3B-9E8E-474A-9C26-276E3FCC2B9C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3DD7CEB0-0865-40F6-97B0-8BA43F2082B4}"/>
                </a:ext>
              </a:extLst>
            </p:cNvPr>
            <p:cNvSpPr/>
            <p:nvPr/>
          </p:nvSpPr>
          <p:spPr>
            <a:xfrm>
              <a:off x="10910440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65" name="Wykres 64"/>
          <p:cNvGraphicFramePr/>
          <p:nvPr>
            <p:extLst>
              <p:ext uri="{D42A27DB-BD31-4B8C-83A1-F6EECF244321}">
                <p14:modId xmlns:p14="http://schemas.microsoft.com/office/powerpoint/2010/main" val="3092642369"/>
              </p:ext>
            </p:extLst>
          </p:nvPr>
        </p:nvGraphicFramePr>
        <p:xfrm>
          <a:off x="1922778" y="1818549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ytuł 4">
            <a:extLst>
              <a:ext uri="{FF2B5EF4-FFF2-40B4-BE49-F238E27FC236}">
                <a16:creationId xmlns:a16="http://schemas.microsoft.com/office/drawing/2014/main" id="{BE7058EB-7FA6-4A71-B9EC-DC108375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300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6F763B63-85CC-4443-9A3E-3B12B3287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KIEŁBASY TRADYCYJNE </a:t>
            </a:r>
            <a:r>
              <a:rPr lang="pl-PL" dirty="0"/>
              <a:t>| podstawowe wskaźniki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CE145C59-703A-4F4C-91CB-BFB03D54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0" y="6480175"/>
            <a:ext cx="1311906" cy="155701"/>
          </a:xfrm>
        </p:spPr>
        <p:txBody>
          <a:bodyPr/>
          <a:lstStyle/>
          <a:p>
            <a:r>
              <a:rPr lang="pl-PL"/>
              <a:t>155 / 265</a:t>
            </a:r>
            <a:endParaRPr lang="pl-PL" dirty="0"/>
          </a:p>
        </p:txBody>
      </p:sp>
      <p:sp>
        <p:nvSpPr>
          <p:cNvPr id="33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56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64" name="Symbol zastępczy stopki 3">
            <a:extLst>
              <a:ext uri="{FF2B5EF4-FFF2-40B4-BE49-F238E27FC236}">
                <a16:creationId xmlns:a16="http://schemas.microsoft.com/office/drawing/2014/main" id="{5E29DA0B-AB5C-4E68-816F-6EA2C768CD28}"/>
              </a:ext>
            </a:extLst>
          </p:cNvPr>
          <p:cNvSpPr txBox="1">
            <a:spLocks/>
          </p:cNvSpPr>
          <p:nvPr/>
        </p:nvSpPr>
        <p:spPr>
          <a:xfrm>
            <a:off x="7232376" y="662744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az 1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5888" y="404688"/>
            <a:ext cx="1323975" cy="131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589996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Wykres 65"/>
          <p:cNvGraphicFramePr/>
          <p:nvPr>
            <p:extLst>
              <p:ext uri="{D42A27DB-BD31-4B8C-83A1-F6EECF244321}">
                <p14:modId xmlns:p14="http://schemas.microsoft.com/office/powerpoint/2010/main" val="3518684329"/>
              </p:ext>
            </p:extLst>
          </p:nvPr>
        </p:nvGraphicFramePr>
        <p:xfrm>
          <a:off x="4455708" y="1809024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9" name="Tabela 68">
            <a:extLst>
              <a:ext uri="{FF2B5EF4-FFF2-40B4-BE49-F238E27FC236}">
                <a16:creationId xmlns:a16="http://schemas.microsoft.com/office/drawing/2014/main" id="{14303358-D6F6-4723-B661-D073E2C40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8894929"/>
              </p:ext>
            </p:extLst>
          </p:nvPr>
        </p:nvGraphicFramePr>
        <p:xfrm>
          <a:off x="98427" y="1714910"/>
          <a:ext cx="7136385" cy="4399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4">
                  <a:extLst>
                    <a:ext uri="{9D8B030D-6E8A-4147-A177-3AD203B41FA5}">
                      <a16:colId xmlns:a16="http://schemas.microsoft.com/office/drawing/2014/main" val="3356209897"/>
                    </a:ext>
                  </a:extLst>
                </a:gridCol>
                <a:gridCol w="1762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Q4 2022 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Q4 2021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 Of Mind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 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935">
                <a:tc rowSpan="10">
                  <a:txBody>
                    <a:bodyPr/>
                    <a:lstStyle/>
                    <a:p>
                      <a:pPr algn="ctr" fontAlgn="t"/>
                      <a:endParaRPr lang="pl-PL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spontaniczna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6696357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wspomagana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3946852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Trial 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62%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145316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3 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38%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356446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1m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91589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MOP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585182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Substytucja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713847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Chęć polecenia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764005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Rozważanie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104584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Odrzucanie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0623944"/>
                  </a:ext>
                </a:extLst>
              </a:tr>
            </a:tbl>
          </a:graphicData>
        </a:graphic>
      </p:graphicFrame>
      <p:grpSp>
        <p:nvGrpSpPr>
          <p:cNvPr id="2" name="Grupa 1">
            <a:extLst>
              <a:ext uri="{FF2B5EF4-FFF2-40B4-BE49-F238E27FC236}">
                <a16:creationId xmlns:a16="http://schemas.microsoft.com/office/drawing/2014/main" id="{262C6FD6-24E8-4D6D-8EDA-386B08F31A3F}"/>
              </a:ext>
            </a:extLst>
          </p:cNvPr>
          <p:cNvGrpSpPr/>
          <p:nvPr/>
        </p:nvGrpSpPr>
        <p:grpSpPr>
          <a:xfrm>
            <a:off x="8000617" y="2005437"/>
            <a:ext cx="3857648" cy="3165735"/>
            <a:chOff x="8000617" y="2005437"/>
            <a:chExt cx="3857648" cy="3165735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B8FD1440-A2FF-41AD-BAFC-6317889D99A7}"/>
                </a:ext>
              </a:extLst>
            </p:cNvPr>
            <p:cNvSpPr/>
            <p:nvPr/>
          </p:nvSpPr>
          <p:spPr>
            <a:xfrm>
              <a:off x="10768267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3127EC7F-553E-42BA-8AA7-47FF15BF1732}"/>
                </a:ext>
              </a:extLst>
            </p:cNvPr>
            <p:cNvSpPr/>
            <p:nvPr/>
          </p:nvSpPr>
          <p:spPr>
            <a:xfrm>
              <a:off x="10768267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A3AEBD99-ACBB-49F3-9F1E-7080F703AD7F}"/>
                </a:ext>
              </a:extLst>
            </p:cNvPr>
            <p:cNvSpPr/>
            <p:nvPr/>
          </p:nvSpPr>
          <p:spPr>
            <a:xfrm>
              <a:off x="10194833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597715" y="103735"/>
                  </a:lnTo>
                  <a:lnTo>
                    <a:pt x="597715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17429290-A838-4342-8C6C-2F26D21A614B}"/>
                </a:ext>
              </a:extLst>
            </p:cNvPr>
            <p:cNvSpPr/>
            <p:nvPr/>
          </p:nvSpPr>
          <p:spPr>
            <a:xfrm>
              <a:off x="9621398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A2A4C59E-065E-4B0E-8EA8-FC383214A70F}"/>
                </a:ext>
              </a:extLst>
            </p:cNvPr>
            <p:cNvSpPr/>
            <p:nvPr/>
          </p:nvSpPr>
          <p:spPr>
            <a:xfrm>
              <a:off x="9621398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8973AB5E-1D25-4964-9EBE-1ED8C725F10D}"/>
                </a:ext>
              </a:extLst>
            </p:cNvPr>
            <p:cNvSpPr/>
            <p:nvPr/>
          </p:nvSpPr>
          <p:spPr>
            <a:xfrm>
              <a:off x="9621398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97715" y="0"/>
                  </a:moveTo>
                  <a:lnTo>
                    <a:pt x="597715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D0466FF9-2C56-4D5B-B088-ED198ACEEF0E}"/>
                </a:ext>
              </a:extLst>
            </p:cNvPr>
            <p:cNvSpPr/>
            <p:nvPr/>
          </p:nvSpPr>
          <p:spPr>
            <a:xfrm>
              <a:off x="9334681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896573" y="103735"/>
                  </a:lnTo>
                  <a:lnTo>
                    <a:pt x="896573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28BD5C10-DE53-4B17-A4F8-61701B51DBF9}"/>
                </a:ext>
              </a:extLst>
            </p:cNvPr>
            <p:cNvSpPr/>
            <p:nvPr/>
          </p:nvSpPr>
          <p:spPr>
            <a:xfrm>
              <a:off x="8474530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998DCD69-20B9-4846-AB25-13D8B43B3EFC}"/>
                </a:ext>
              </a:extLst>
            </p:cNvPr>
            <p:cNvSpPr/>
            <p:nvPr/>
          </p:nvSpPr>
          <p:spPr>
            <a:xfrm>
              <a:off x="8474530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BB7991DE-8656-4FF2-9A6E-665924F54730}"/>
                </a:ext>
              </a:extLst>
            </p:cNvPr>
            <p:cNvSpPr/>
            <p:nvPr/>
          </p:nvSpPr>
          <p:spPr>
            <a:xfrm>
              <a:off x="8428810" y="3152305"/>
              <a:ext cx="91440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6843FC66-1C78-4A13-ADE0-6AA6AB60A728}"/>
                </a:ext>
              </a:extLst>
            </p:cNvPr>
            <p:cNvSpPr/>
            <p:nvPr/>
          </p:nvSpPr>
          <p:spPr>
            <a:xfrm>
              <a:off x="8474530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96573" y="0"/>
                  </a:moveTo>
                  <a:lnTo>
                    <a:pt x="896573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20" name="Łuk 19">
              <a:extLst>
                <a:ext uri="{FF2B5EF4-FFF2-40B4-BE49-F238E27FC236}">
                  <a16:creationId xmlns:a16="http://schemas.microsoft.com/office/drawing/2014/main" id="{CCDA8311-2D93-4D80-AC1F-1DAD5B2F79DE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Łuk 20">
              <a:extLst>
                <a:ext uri="{FF2B5EF4-FFF2-40B4-BE49-F238E27FC236}">
                  <a16:creationId xmlns:a16="http://schemas.microsoft.com/office/drawing/2014/main" id="{FE322ADB-DE14-4393-88AC-128D198142D9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EF2B661B-8893-431F-B22E-86AC19104999}"/>
                </a:ext>
              </a:extLst>
            </p:cNvPr>
            <p:cNvSpPr/>
            <p:nvPr/>
          </p:nvSpPr>
          <p:spPr>
            <a:xfrm>
              <a:off x="8860769" y="2090741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zna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69%   </a:t>
              </a:r>
              <a:endParaRPr lang="pl-PL" sz="1000" b="0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Łuk 22">
              <a:extLst>
                <a:ext uri="{FF2B5EF4-FFF2-40B4-BE49-F238E27FC236}">
                  <a16:creationId xmlns:a16="http://schemas.microsoft.com/office/drawing/2014/main" id="{05646DFF-8BFF-4AD3-B7AE-5AAD8459D9C9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Łuk 23">
              <a:extLst>
                <a:ext uri="{FF2B5EF4-FFF2-40B4-BE49-F238E27FC236}">
                  <a16:creationId xmlns:a16="http://schemas.microsoft.com/office/drawing/2014/main" id="{9FD97697-A43C-4412-A830-800376B27722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A22C52C2-AB12-4905-8FBA-65DC1B632B61}"/>
                </a:ext>
              </a:extLst>
            </p:cNvPr>
            <p:cNvSpPr/>
            <p:nvPr/>
          </p:nvSpPr>
          <p:spPr>
            <a:xfrm>
              <a:off x="8000617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nie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nigdy 29% 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Łuk 25">
              <a:extLst>
                <a:ext uri="{FF2B5EF4-FFF2-40B4-BE49-F238E27FC236}">
                  <a16:creationId xmlns:a16="http://schemas.microsoft.com/office/drawing/2014/main" id="{031E9010-A855-4D6A-8593-D0DDB41551C4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Łuk 26">
              <a:extLst>
                <a:ext uri="{FF2B5EF4-FFF2-40B4-BE49-F238E27FC236}">
                  <a16:creationId xmlns:a16="http://schemas.microsoft.com/office/drawing/2014/main" id="{888849BE-6178-4B2A-BFC3-20D90B1746B6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89980953-64CC-4BB3-A113-D1E271904A77}"/>
                </a:ext>
              </a:extLst>
            </p:cNvPr>
            <p:cNvSpPr/>
            <p:nvPr/>
          </p:nvSpPr>
          <p:spPr>
            <a:xfrm>
              <a:off x="8000617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Łuk 28">
              <a:extLst>
                <a:ext uri="{FF2B5EF4-FFF2-40B4-BE49-F238E27FC236}">
                  <a16:creationId xmlns:a16="http://schemas.microsoft.com/office/drawing/2014/main" id="{3949E3AD-9B02-4293-A7A7-C0F778BAB261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Łuk 29">
              <a:extLst>
                <a:ext uri="{FF2B5EF4-FFF2-40B4-BE49-F238E27FC236}">
                  <a16:creationId xmlns:a16="http://schemas.microsoft.com/office/drawing/2014/main" id="{2F8887C3-C71D-49FD-8F75-0CCD21CAF748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078FDED4-6955-4FBE-8A9A-9BF04AFE81E6}"/>
                </a:ext>
              </a:extLst>
            </p:cNvPr>
            <p:cNvSpPr/>
            <p:nvPr/>
          </p:nvSpPr>
          <p:spPr>
            <a:xfrm>
              <a:off x="8616704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27%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Łuk 31">
              <a:extLst>
                <a:ext uri="{FF2B5EF4-FFF2-40B4-BE49-F238E27FC236}">
                  <a16:creationId xmlns:a16="http://schemas.microsoft.com/office/drawing/2014/main" id="{27486606-495E-48E5-9FBB-420DBF2EE3FE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Łuk 33">
              <a:extLst>
                <a:ext uri="{FF2B5EF4-FFF2-40B4-BE49-F238E27FC236}">
                  <a16:creationId xmlns:a16="http://schemas.microsoft.com/office/drawing/2014/main" id="{3B1F1296-2C48-49F3-A9D2-60EF1101E219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78DEF354-0923-496C-9FA6-2CC11A60496C}"/>
                </a:ext>
              </a:extLst>
            </p:cNvPr>
            <p:cNvSpPr/>
            <p:nvPr/>
          </p:nvSpPr>
          <p:spPr>
            <a:xfrm>
              <a:off x="8616704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2%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Łuk 35">
              <a:extLst>
                <a:ext uri="{FF2B5EF4-FFF2-40B4-BE49-F238E27FC236}">
                  <a16:creationId xmlns:a16="http://schemas.microsoft.com/office/drawing/2014/main" id="{176FC5EA-1EBD-4F3C-B8F6-568A5C69CA54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Łuk 36">
              <a:extLst>
                <a:ext uri="{FF2B5EF4-FFF2-40B4-BE49-F238E27FC236}">
                  <a16:creationId xmlns:a16="http://schemas.microsoft.com/office/drawing/2014/main" id="{18428B1A-4836-4D98-976C-1F4392336E32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B3ADE68A-88E1-4C32-A619-96728F4846A9}"/>
                </a:ext>
              </a:extLst>
            </p:cNvPr>
            <p:cNvSpPr/>
            <p:nvPr/>
          </p:nvSpPr>
          <p:spPr>
            <a:xfrm>
              <a:off x="9720920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kiedykolwiek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40%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Łuk 38">
              <a:extLst>
                <a:ext uri="{FF2B5EF4-FFF2-40B4-BE49-F238E27FC236}">
                  <a16:creationId xmlns:a16="http://schemas.microsoft.com/office/drawing/2014/main" id="{063A2E45-8EC2-41A7-9626-BE8431AF0C6B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Łuk 39">
              <a:extLst>
                <a:ext uri="{FF2B5EF4-FFF2-40B4-BE49-F238E27FC236}">
                  <a16:creationId xmlns:a16="http://schemas.microsoft.com/office/drawing/2014/main" id="{B49E7301-D342-491A-8B6E-97F71D455D02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395FAECC-78EC-43A2-8092-2B92E500E0FF}"/>
                </a:ext>
              </a:extLst>
            </p:cNvPr>
            <p:cNvSpPr/>
            <p:nvPr/>
          </p:nvSpPr>
          <p:spPr>
            <a:xfrm>
              <a:off x="9147486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nie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32%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Łuk 41">
              <a:extLst>
                <a:ext uri="{FF2B5EF4-FFF2-40B4-BE49-F238E27FC236}">
                  <a16:creationId xmlns:a16="http://schemas.microsoft.com/office/drawing/2014/main" id="{18EFC539-35F2-43E6-8A32-1CC8EF271AC2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Łuk 42">
              <a:extLst>
                <a:ext uri="{FF2B5EF4-FFF2-40B4-BE49-F238E27FC236}">
                  <a16:creationId xmlns:a16="http://schemas.microsoft.com/office/drawing/2014/main" id="{73D76DF6-E42C-44C5-87DC-38310A6DE31F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4DE7F2CD-D55B-4180-9916-9D53F83DB15C}"/>
                </a:ext>
              </a:extLst>
            </p:cNvPr>
            <p:cNvSpPr/>
            <p:nvPr/>
          </p:nvSpPr>
          <p:spPr>
            <a:xfrm>
              <a:off x="9763572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31%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Łuk 45">
              <a:extLst>
                <a:ext uri="{FF2B5EF4-FFF2-40B4-BE49-F238E27FC236}">
                  <a16:creationId xmlns:a16="http://schemas.microsoft.com/office/drawing/2014/main" id="{D3953E83-018F-4938-97DD-76F23DB3B104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Łuk 46">
              <a:extLst>
                <a:ext uri="{FF2B5EF4-FFF2-40B4-BE49-F238E27FC236}">
                  <a16:creationId xmlns:a16="http://schemas.microsoft.com/office/drawing/2014/main" id="{8ACF22AA-FA83-4325-AD1D-C3B6488700AC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9DAFE8E8-20EE-419F-8789-70322127AAA8}"/>
                </a:ext>
              </a:extLst>
            </p:cNvPr>
            <p:cNvSpPr/>
            <p:nvPr/>
          </p:nvSpPr>
          <p:spPr>
            <a:xfrm>
              <a:off x="9763572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Łuk 48">
              <a:extLst>
                <a:ext uri="{FF2B5EF4-FFF2-40B4-BE49-F238E27FC236}">
                  <a16:creationId xmlns:a16="http://schemas.microsoft.com/office/drawing/2014/main" id="{27FBBDD1-74B2-4550-BF20-61526E8626A9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Łuk 49">
              <a:extLst>
                <a:ext uri="{FF2B5EF4-FFF2-40B4-BE49-F238E27FC236}">
                  <a16:creationId xmlns:a16="http://schemas.microsoft.com/office/drawing/2014/main" id="{B8E1A254-45A2-4F30-A473-B389BA563E90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Dowolny kształt: kształt 50">
              <a:extLst>
                <a:ext uri="{FF2B5EF4-FFF2-40B4-BE49-F238E27FC236}">
                  <a16:creationId xmlns:a16="http://schemas.microsoft.com/office/drawing/2014/main" id="{C0AA6683-940C-4ED4-9A2B-37C05E90883A}"/>
                </a:ext>
              </a:extLst>
            </p:cNvPr>
            <p:cNvSpPr/>
            <p:nvPr/>
          </p:nvSpPr>
          <p:spPr>
            <a:xfrm>
              <a:off x="10294354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9%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Łuk 51">
              <a:extLst>
                <a:ext uri="{FF2B5EF4-FFF2-40B4-BE49-F238E27FC236}">
                  <a16:creationId xmlns:a16="http://schemas.microsoft.com/office/drawing/2014/main" id="{6AC8AA0D-3A4B-47C1-8046-4E4916CFD081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Łuk 52">
              <a:extLst>
                <a:ext uri="{FF2B5EF4-FFF2-40B4-BE49-F238E27FC236}">
                  <a16:creationId xmlns:a16="http://schemas.microsoft.com/office/drawing/2014/main" id="{659EB8B6-F87F-463A-8105-A3DFF091D61F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64E3C0A9-1317-4F21-A536-30550AB70445}"/>
                </a:ext>
              </a:extLst>
            </p:cNvPr>
            <p:cNvSpPr/>
            <p:nvPr/>
          </p:nvSpPr>
          <p:spPr>
            <a:xfrm>
              <a:off x="10910440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7%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Łuk 54">
              <a:extLst>
                <a:ext uri="{FF2B5EF4-FFF2-40B4-BE49-F238E27FC236}">
                  <a16:creationId xmlns:a16="http://schemas.microsoft.com/office/drawing/2014/main" id="{8A9C4033-5D76-4CBE-9684-6D8A3EBCB6C5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Łuk 57">
              <a:extLst>
                <a:ext uri="{FF2B5EF4-FFF2-40B4-BE49-F238E27FC236}">
                  <a16:creationId xmlns:a16="http://schemas.microsoft.com/office/drawing/2014/main" id="{0ADC5B3B-9E8E-474A-9C26-276E3FCC2B9C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3DD7CEB0-0865-40F6-97B0-8BA43F2082B4}"/>
                </a:ext>
              </a:extLst>
            </p:cNvPr>
            <p:cNvSpPr/>
            <p:nvPr/>
          </p:nvSpPr>
          <p:spPr>
            <a:xfrm>
              <a:off x="10910440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2%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65" name="Wykres 64"/>
          <p:cNvGraphicFramePr/>
          <p:nvPr>
            <p:extLst>
              <p:ext uri="{D42A27DB-BD31-4B8C-83A1-F6EECF244321}">
                <p14:modId xmlns:p14="http://schemas.microsoft.com/office/powerpoint/2010/main" val="1886737046"/>
              </p:ext>
            </p:extLst>
          </p:nvPr>
        </p:nvGraphicFramePr>
        <p:xfrm>
          <a:off x="1922778" y="1818549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ytuł 4">
            <a:extLst>
              <a:ext uri="{FF2B5EF4-FFF2-40B4-BE49-F238E27FC236}">
                <a16:creationId xmlns:a16="http://schemas.microsoft.com/office/drawing/2014/main" id="{BE7058EB-7FA6-4A71-B9EC-DC108375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300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6F763B63-85CC-4443-9A3E-3B12B3287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PARÓWKI </a:t>
            </a:r>
            <a:r>
              <a:rPr lang="pl-PL" dirty="0"/>
              <a:t>| podstawowe wskaźniki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CE145C59-703A-4F4C-91CB-BFB03D54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0" y="6480175"/>
            <a:ext cx="1311906" cy="155701"/>
          </a:xfrm>
        </p:spPr>
        <p:txBody>
          <a:bodyPr/>
          <a:lstStyle/>
          <a:p>
            <a:r>
              <a:rPr lang="pl-PL"/>
              <a:t>197 / 301</a:t>
            </a:r>
            <a:endParaRPr lang="pl-PL" dirty="0"/>
          </a:p>
        </p:txBody>
      </p:sp>
      <p:sp>
        <p:nvSpPr>
          <p:cNvPr id="33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56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64" name="Symbol zastępczy stopki 3">
            <a:extLst>
              <a:ext uri="{FF2B5EF4-FFF2-40B4-BE49-F238E27FC236}">
                <a16:creationId xmlns:a16="http://schemas.microsoft.com/office/drawing/2014/main" id="{5E29DA0B-AB5C-4E68-816F-6EA2C768CD28}"/>
              </a:ext>
            </a:extLst>
          </p:cNvPr>
          <p:cNvSpPr txBox="1">
            <a:spLocks/>
          </p:cNvSpPr>
          <p:nvPr/>
        </p:nvSpPr>
        <p:spPr>
          <a:xfrm>
            <a:off x="7232376" y="662744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az 1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5888" y="404688"/>
            <a:ext cx="1323975" cy="131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90245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74765C5-A5B4-46BB-82A7-811E201611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pl-PL" dirty="0"/>
              <a:t>PROFIL DEMOGRAFICZNY</a:t>
            </a:r>
            <a:br>
              <a:rPr lang="pl-PL" dirty="0"/>
            </a:br>
            <a:endParaRPr lang="pl-PL" dirty="0"/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CB3DEC68-4DB9-4920-B18C-DC6822DD391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 dirty="0"/>
              <a:t>CHARAKTERYSTYKA GRUPY BADANYCH 1/2</a:t>
            </a:r>
          </a:p>
        </p:txBody>
      </p:sp>
      <p:sp>
        <p:nvSpPr>
          <p:cNvPr id="18" name="Symbol zastępczy tekstu 17">
            <a:extLst>
              <a:ext uri="{FF2B5EF4-FFF2-40B4-BE49-F238E27FC236}">
                <a16:creationId xmlns:a16="http://schemas.microsoft.com/office/drawing/2014/main" id="{5E343705-8DFB-4B55-8562-60BB86FC34C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pl-PL"/>
              <a:t>1337</a:t>
            </a:r>
            <a:endParaRPr lang="pl-PL" dirty="0"/>
          </a:p>
        </p:txBody>
      </p:sp>
      <p:graphicFrame>
        <p:nvGraphicFramePr>
          <p:cNvPr id="19" name="Tabela 18">
            <a:extLst>
              <a:ext uri="{FF2B5EF4-FFF2-40B4-BE49-F238E27FC236}">
                <a16:creationId xmlns:a16="http://schemas.microsoft.com/office/drawing/2014/main" id="{8049C2DE-59DA-4685-866F-47C4AC9EE262}"/>
              </a:ext>
            </a:extLst>
          </p:cNvPr>
          <p:cNvGraphicFramePr>
            <a:graphicFrameLocks noGrp="1"/>
          </p:cNvGraphicFramePr>
          <p:nvPr/>
        </p:nvGraphicFramePr>
        <p:xfrm>
          <a:off x="4234186" y="1552728"/>
          <a:ext cx="2844000" cy="174665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32000">
                  <a:extLst>
                    <a:ext uri="{9D8B030D-6E8A-4147-A177-3AD203B41FA5}">
                      <a16:colId xmlns:a16="http://schemas.microsoft.com/office/drawing/2014/main" val="1525239716"/>
                    </a:ext>
                  </a:extLst>
                </a:gridCol>
                <a:gridCol w="1512000">
                  <a:extLst>
                    <a:ext uri="{9D8B030D-6E8A-4147-A177-3AD203B41FA5}">
                      <a16:colId xmlns:a16="http://schemas.microsoft.com/office/drawing/2014/main" val="4113418651"/>
                    </a:ext>
                  </a:extLst>
                </a:gridCol>
              </a:tblGrid>
              <a:tr h="436663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cs typeface="Calibri" panose="020F0502020204030204" pitchFamily="34" charset="0"/>
                        </a:rPr>
                        <a:t>15-24 lata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28499952"/>
                  </a:ext>
                </a:extLst>
              </a:tr>
              <a:tr h="436663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cs typeface="Calibri" panose="020F0502020204030204" pitchFamily="34" charset="0"/>
                        </a:rPr>
                        <a:t>25-39 lat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4528081"/>
                  </a:ext>
                </a:extLst>
              </a:tr>
              <a:tr h="436663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cs typeface="Calibri" panose="020F0502020204030204" pitchFamily="34" charset="0"/>
                        </a:rPr>
                        <a:t>40-59 lat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3548106"/>
                  </a:ext>
                </a:extLst>
              </a:tr>
              <a:tr h="436663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cs typeface="Calibri" panose="020F0502020204030204" pitchFamily="34" charset="0"/>
                        </a:rPr>
                        <a:t>60 lat lub więcej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5312651"/>
                  </a:ext>
                </a:extLst>
              </a:tr>
            </a:tbl>
          </a:graphicData>
        </a:graphic>
      </p:graphicFrame>
      <p:sp>
        <p:nvSpPr>
          <p:cNvPr id="20" name="Prostokąt 19">
            <a:extLst>
              <a:ext uri="{FF2B5EF4-FFF2-40B4-BE49-F238E27FC236}">
                <a16:creationId xmlns:a16="http://schemas.microsoft.com/office/drawing/2014/main" id="{6454FD13-58CA-4554-B197-0794498B7C7D}"/>
              </a:ext>
            </a:extLst>
          </p:cNvPr>
          <p:cNvSpPr/>
          <p:nvPr/>
        </p:nvSpPr>
        <p:spPr>
          <a:xfrm>
            <a:off x="392188" y="1116527"/>
            <a:ext cx="3012438" cy="396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400" dirty="0">
                <a:solidFill>
                  <a:schemeClr val="bg2"/>
                </a:solidFill>
              </a:rPr>
              <a:t>Płeć</a:t>
            </a:r>
            <a:endParaRPr lang="en-US" sz="1400" dirty="0">
              <a:solidFill>
                <a:schemeClr val="bg2"/>
              </a:solidFill>
            </a:endParaRPr>
          </a:p>
        </p:txBody>
      </p:sp>
      <p:graphicFrame>
        <p:nvGraphicFramePr>
          <p:cNvPr id="21" name="Wykres 20">
            <a:extLst>
              <a:ext uri="{FF2B5EF4-FFF2-40B4-BE49-F238E27FC236}">
                <a16:creationId xmlns:a16="http://schemas.microsoft.com/office/drawing/2014/main" id="{747C95DF-52F4-4693-878B-83C6DD5039A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3083682"/>
              </p:ext>
            </p:extLst>
          </p:nvPr>
        </p:nvGraphicFramePr>
        <p:xfrm>
          <a:off x="5812521" y="1552727"/>
          <a:ext cx="1545836" cy="17466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2" name="Wykres 21">
            <a:extLst>
              <a:ext uri="{FF2B5EF4-FFF2-40B4-BE49-F238E27FC236}">
                <a16:creationId xmlns:a16="http://schemas.microsoft.com/office/drawing/2014/main" id="{004EB120-C42D-43BB-8DD7-59B71466422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17504227"/>
              </p:ext>
            </p:extLst>
          </p:nvPr>
        </p:nvGraphicFramePr>
        <p:xfrm>
          <a:off x="403683" y="1447749"/>
          <a:ext cx="3012439" cy="20082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3" name="Prostokąt 22">
            <a:extLst>
              <a:ext uri="{FF2B5EF4-FFF2-40B4-BE49-F238E27FC236}">
                <a16:creationId xmlns:a16="http://schemas.microsoft.com/office/drawing/2014/main" id="{A7572418-2CCE-4D7E-8AEA-DA590DE9A50C}"/>
              </a:ext>
            </a:extLst>
          </p:cNvPr>
          <p:cNvSpPr/>
          <p:nvPr/>
        </p:nvSpPr>
        <p:spPr>
          <a:xfrm>
            <a:off x="4217985" y="1116527"/>
            <a:ext cx="3012438" cy="396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400" dirty="0">
                <a:solidFill>
                  <a:schemeClr val="bg2"/>
                </a:solidFill>
              </a:rPr>
              <a:t>Wiek</a:t>
            </a:r>
            <a:endParaRPr lang="en-US" sz="1400" dirty="0">
              <a:solidFill>
                <a:schemeClr val="bg2"/>
              </a:solidFill>
            </a:endParaRPr>
          </a:p>
        </p:txBody>
      </p:sp>
      <p:graphicFrame>
        <p:nvGraphicFramePr>
          <p:cNvPr id="24" name="Tabela 23">
            <a:extLst>
              <a:ext uri="{FF2B5EF4-FFF2-40B4-BE49-F238E27FC236}">
                <a16:creationId xmlns:a16="http://schemas.microsoft.com/office/drawing/2014/main" id="{148C6507-4438-458C-9E46-DAA74813AB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6899785"/>
              </p:ext>
            </p:extLst>
          </p:nvPr>
        </p:nvGraphicFramePr>
        <p:xfrm>
          <a:off x="8043782" y="1581009"/>
          <a:ext cx="2844000" cy="244778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32000">
                  <a:extLst>
                    <a:ext uri="{9D8B030D-6E8A-4147-A177-3AD203B41FA5}">
                      <a16:colId xmlns:a16="http://schemas.microsoft.com/office/drawing/2014/main" val="1525239716"/>
                    </a:ext>
                  </a:extLst>
                </a:gridCol>
                <a:gridCol w="1512000">
                  <a:extLst>
                    <a:ext uri="{9D8B030D-6E8A-4147-A177-3AD203B41FA5}">
                      <a16:colId xmlns:a16="http://schemas.microsoft.com/office/drawing/2014/main" val="4113418651"/>
                    </a:ext>
                  </a:extLst>
                </a:gridCol>
              </a:tblGrid>
              <a:tr h="343041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wieś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28499952"/>
                  </a:ext>
                </a:extLst>
              </a:tr>
              <a:tr h="361950"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miasto do 20 tys. Mieszkańców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35077407"/>
                  </a:ext>
                </a:extLst>
              </a:tr>
              <a:tr h="333375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20 – 49 tys. mieszkańców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21266240"/>
                  </a:ext>
                </a:extLst>
              </a:tr>
              <a:tr h="352425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50 – 99 tys. mieszkańców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52224615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100 – 199 tys. mieszkańców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4528081"/>
                  </a:ext>
                </a:extLst>
              </a:tr>
              <a:tr h="352425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200 – 500 tys. mieszkańców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3548106"/>
                  </a:ext>
                </a:extLst>
              </a:tr>
              <a:tr h="361666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powyżej 500 tys. mieszkańców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5312651"/>
                  </a:ext>
                </a:extLst>
              </a:tr>
            </a:tbl>
          </a:graphicData>
        </a:graphic>
      </p:graphicFrame>
      <p:graphicFrame>
        <p:nvGraphicFramePr>
          <p:cNvPr id="25" name="Wykres 24">
            <a:extLst>
              <a:ext uri="{FF2B5EF4-FFF2-40B4-BE49-F238E27FC236}">
                <a16:creationId xmlns:a16="http://schemas.microsoft.com/office/drawing/2014/main" id="{A0E54951-8DE1-440D-BDE5-0DAEE410A6E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97435782"/>
              </p:ext>
            </p:extLst>
          </p:nvPr>
        </p:nvGraphicFramePr>
        <p:xfrm>
          <a:off x="9622117" y="1581008"/>
          <a:ext cx="1545836" cy="24322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6" name="Prostokąt 25">
            <a:extLst>
              <a:ext uri="{FF2B5EF4-FFF2-40B4-BE49-F238E27FC236}">
                <a16:creationId xmlns:a16="http://schemas.microsoft.com/office/drawing/2014/main" id="{952C7134-4C23-4721-AFD5-49D48216ED25}"/>
              </a:ext>
            </a:extLst>
          </p:cNvPr>
          <p:cNvSpPr/>
          <p:nvPr/>
        </p:nvSpPr>
        <p:spPr>
          <a:xfrm>
            <a:off x="8043782" y="1116527"/>
            <a:ext cx="3012438" cy="396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ctr"/>
          <a:lstStyle/>
          <a:p>
            <a:pPr algn="ctr">
              <a:lnSpc>
                <a:spcPts val="1300"/>
              </a:lnSpc>
            </a:pPr>
            <a:r>
              <a:rPr lang="pl-PL" sz="1400" dirty="0">
                <a:solidFill>
                  <a:schemeClr val="bg2"/>
                </a:solidFill>
              </a:rPr>
              <a:t>Wielkość miejscowości zamieszkania</a:t>
            </a:r>
            <a:endParaRPr lang="en-US" sz="1400" dirty="0">
              <a:solidFill>
                <a:schemeClr val="bg2"/>
              </a:solidFill>
            </a:endParaRPr>
          </a:p>
        </p:txBody>
      </p:sp>
      <p:sp>
        <p:nvSpPr>
          <p:cNvPr id="27" name="Prostokąt 26">
            <a:extLst>
              <a:ext uri="{FF2B5EF4-FFF2-40B4-BE49-F238E27FC236}">
                <a16:creationId xmlns:a16="http://schemas.microsoft.com/office/drawing/2014/main" id="{3ED3184F-806E-49A9-B89A-CDF3E8A876E2}"/>
              </a:ext>
            </a:extLst>
          </p:cNvPr>
          <p:cNvSpPr/>
          <p:nvPr/>
        </p:nvSpPr>
        <p:spPr>
          <a:xfrm>
            <a:off x="392188" y="3463252"/>
            <a:ext cx="2315495" cy="396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300"/>
              </a:lnSpc>
            </a:pPr>
            <a:r>
              <a:rPr lang="pl-PL" sz="1400" dirty="0">
                <a:solidFill>
                  <a:schemeClr val="bg2"/>
                </a:solidFill>
              </a:rPr>
              <a:t>Liczba osób w gospodarstwie domowym</a:t>
            </a:r>
            <a:endParaRPr lang="en-US" sz="1400" dirty="0">
              <a:solidFill>
                <a:schemeClr val="bg2"/>
              </a:solidFill>
            </a:endParaRPr>
          </a:p>
        </p:txBody>
      </p:sp>
      <p:sp>
        <p:nvSpPr>
          <p:cNvPr id="28" name="Prostokąt 27">
            <a:extLst>
              <a:ext uri="{FF2B5EF4-FFF2-40B4-BE49-F238E27FC236}">
                <a16:creationId xmlns:a16="http://schemas.microsoft.com/office/drawing/2014/main" id="{7E283F4F-FC00-4D85-94CA-BADEA88070D9}"/>
              </a:ext>
            </a:extLst>
          </p:cNvPr>
          <p:cNvSpPr/>
          <p:nvPr/>
        </p:nvSpPr>
        <p:spPr>
          <a:xfrm>
            <a:off x="3214540" y="3463252"/>
            <a:ext cx="4015883" cy="396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400" dirty="0">
                <a:solidFill>
                  <a:schemeClr val="bg2"/>
                </a:solidFill>
              </a:rPr>
              <a:t>Sytuacja gospodarstwa domowego</a:t>
            </a:r>
            <a:endParaRPr lang="en-US" sz="1400" dirty="0">
              <a:solidFill>
                <a:schemeClr val="bg2"/>
              </a:solidFill>
            </a:endParaRPr>
          </a:p>
        </p:txBody>
      </p:sp>
      <p:sp>
        <p:nvSpPr>
          <p:cNvPr id="29" name="Prostokąt 28">
            <a:extLst>
              <a:ext uri="{FF2B5EF4-FFF2-40B4-BE49-F238E27FC236}">
                <a16:creationId xmlns:a16="http://schemas.microsoft.com/office/drawing/2014/main" id="{54B5EC22-4417-469E-99B2-C592A22AFBA5}"/>
              </a:ext>
            </a:extLst>
          </p:cNvPr>
          <p:cNvSpPr/>
          <p:nvPr/>
        </p:nvSpPr>
        <p:spPr>
          <a:xfrm>
            <a:off x="8043782" y="4112670"/>
            <a:ext cx="3012438" cy="396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ctr"/>
          <a:lstStyle/>
          <a:p>
            <a:pPr algn="ctr">
              <a:lnSpc>
                <a:spcPts val="1300"/>
              </a:lnSpc>
            </a:pPr>
            <a:r>
              <a:rPr lang="pl-PL" sz="1400" dirty="0">
                <a:solidFill>
                  <a:schemeClr val="bg2"/>
                </a:solidFill>
              </a:rPr>
              <a:t>Dzieci w gospodarstwie domowym</a:t>
            </a:r>
            <a:endParaRPr lang="en-US" sz="1400" dirty="0">
              <a:solidFill>
                <a:schemeClr val="bg2"/>
              </a:solidFill>
            </a:endParaRPr>
          </a:p>
        </p:txBody>
      </p:sp>
      <p:graphicFrame>
        <p:nvGraphicFramePr>
          <p:cNvPr id="30" name="Tabela 29">
            <a:extLst>
              <a:ext uri="{FF2B5EF4-FFF2-40B4-BE49-F238E27FC236}">
                <a16:creationId xmlns:a16="http://schemas.microsoft.com/office/drawing/2014/main" id="{61EFB9F3-55BE-40A8-8B70-F04202426840}"/>
              </a:ext>
            </a:extLst>
          </p:cNvPr>
          <p:cNvGraphicFramePr>
            <a:graphicFrameLocks noGrp="1"/>
          </p:cNvGraphicFramePr>
          <p:nvPr/>
        </p:nvGraphicFramePr>
        <p:xfrm>
          <a:off x="403683" y="3994838"/>
          <a:ext cx="2304000" cy="1980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00000">
                  <a:extLst>
                    <a:ext uri="{9D8B030D-6E8A-4147-A177-3AD203B41FA5}">
                      <a16:colId xmlns:a16="http://schemas.microsoft.com/office/drawing/2014/main" val="1525239716"/>
                    </a:ext>
                  </a:extLst>
                </a:gridCol>
                <a:gridCol w="1404000">
                  <a:extLst>
                    <a:ext uri="{9D8B030D-6E8A-4147-A177-3AD203B41FA5}">
                      <a16:colId xmlns:a16="http://schemas.microsoft.com/office/drawing/2014/main" val="4113418651"/>
                    </a:ext>
                  </a:extLst>
                </a:gridCol>
              </a:tblGrid>
              <a:tr h="396000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28499952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4528081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3548106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95383650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5 lub więcej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5312651"/>
                  </a:ext>
                </a:extLst>
              </a:tr>
            </a:tbl>
          </a:graphicData>
        </a:graphic>
      </p:graphicFrame>
      <p:graphicFrame>
        <p:nvGraphicFramePr>
          <p:cNvPr id="31" name="Wykres 30">
            <a:extLst>
              <a:ext uri="{FF2B5EF4-FFF2-40B4-BE49-F238E27FC236}">
                <a16:creationId xmlns:a16="http://schemas.microsoft.com/office/drawing/2014/main" id="{D9D8BC71-E40E-4341-8FF0-42C0797914E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51045873"/>
              </p:ext>
            </p:extLst>
          </p:nvPr>
        </p:nvGraphicFramePr>
        <p:xfrm>
          <a:off x="1558810" y="3994838"/>
          <a:ext cx="1545836" cy="198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32" name="Tabela 31">
            <a:extLst>
              <a:ext uri="{FF2B5EF4-FFF2-40B4-BE49-F238E27FC236}">
                <a16:creationId xmlns:a16="http://schemas.microsoft.com/office/drawing/2014/main" id="{E5D965EF-8F27-4410-A698-44A6869369E0}"/>
              </a:ext>
            </a:extLst>
          </p:cNvPr>
          <p:cNvGraphicFramePr>
            <a:graphicFrameLocks noGrp="1"/>
          </p:cNvGraphicFramePr>
          <p:nvPr/>
        </p:nvGraphicFramePr>
        <p:xfrm>
          <a:off x="3227471" y="3994838"/>
          <a:ext cx="3996000" cy="2520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92000">
                  <a:extLst>
                    <a:ext uri="{9D8B030D-6E8A-4147-A177-3AD203B41FA5}">
                      <a16:colId xmlns:a16="http://schemas.microsoft.com/office/drawing/2014/main" val="1525239716"/>
                    </a:ext>
                  </a:extLst>
                </a:gridCol>
                <a:gridCol w="1404000">
                  <a:extLst>
                    <a:ext uri="{9D8B030D-6E8A-4147-A177-3AD203B41FA5}">
                      <a16:colId xmlns:a16="http://schemas.microsoft.com/office/drawing/2014/main" val="4113418651"/>
                    </a:ext>
                  </a:extLst>
                </a:gridCol>
              </a:tblGrid>
              <a:tr h="360000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małżeństwo / para bez dzieci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28499952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małżeństwo / para z dziećmi do 17 lat na utrzymaniu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1104977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małżeństwo / para z dziećmi powyżej  17 lat na utrzymaniu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10506761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małżeństwo / para z dziećmi, które są już dorosłe (wyprowadziły się)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4528081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dorosła osoba mieszkająca z rodzicami, współlokatorami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3548106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dorosła osoba mieszkająca samodzielnie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95383650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inna sytuacja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5312651"/>
                  </a:ext>
                </a:extLst>
              </a:tr>
            </a:tbl>
          </a:graphicData>
        </a:graphic>
      </p:graphicFrame>
      <p:graphicFrame>
        <p:nvGraphicFramePr>
          <p:cNvPr id="33" name="Wykres 32">
            <a:extLst>
              <a:ext uri="{FF2B5EF4-FFF2-40B4-BE49-F238E27FC236}">
                <a16:creationId xmlns:a16="http://schemas.microsoft.com/office/drawing/2014/main" id="{5585BC51-29A1-4778-9287-A647612703E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02667900"/>
              </p:ext>
            </p:extLst>
          </p:nvPr>
        </p:nvGraphicFramePr>
        <p:xfrm>
          <a:off x="6087791" y="3994837"/>
          <a:ext cx="1545836" cy="25199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34" name="Wykres 33">
            <a:extLst>
              <a:ext uri="{FF2B5EF4-FFF2-40B4-BE49-F238E27FC236}">
                <a16:creationId xmlns:a16="http://schemas.microsoft.com/office/drawing/2014/main" id="{D722C64C-87B9-47B6-A074-C6A712AFB3F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81740390"/>
              </p:ext>
            </p:extLst>
          </p:nvPr>
        </p:nvGraphicFramePr>
        <p:xfrm>
          <a:off x="8043782" y="4508670"/>
          <a:ext cx="3012439" cy="20082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35" name="Base Label">
            <a:extLst>
              <a:ext uri="{FF2B5EF4-FFF2-40B4-BE49-F238E27FC236}">
                <a16:creationId xmlns:a16="http://schemas.microsoft.com/office/drawing/2014/main" id="{085903A5-6B40-4A68-8ABE-8CCE0E266A86}"/>
              </a:ext>
            </a:extLst>
          </p:cNvPr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627251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Wykres 65"/>
          <p:cNvGraphicFramePr/>
          <p:nvPr>
            <p:extLst>
              <p:ext uri="{D42A27DB-BD31-4B8C-83A1-F6EECF244321}">
                <p14:modId xmlns:p14="http://schemas.microsoft.com/office/powerpoint/2010/main" val="4043976954"/>
              </p:ext>
            </p:extLst>
          </p:nvPr>
        </p:nvGraphicFramePr>
        <p:xfrm>
          <a:off x="4455708" y="1809024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9" name="Tabela 68">
            <a:extLst>
              <a:ext uri="{FF2B5EF4-FFF2-40B4-BE49-F238E27FC236}">
                <a16:creationId xmlns:a16="http://schemas.microsoft.com/office/drawing/2014/main" id="{14303358-D6F6-4723-B661-D073E2C40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0612229"/>
              </p:ext>
            </p:extLst>
          </p:nvPr>
        </p:nvGraphicFramePr>
        <p:xfrm>
          <a:off x="98427" y="1714910"/>
          <a:ext cx="7136385" cy="4399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4">
                  <a:extLst>
                    <a:ext uri="{9D8B030D-6E8A-4147-A177-3AD203B41FA5}">
                      <a16:colId xmlns:a16="http://schemas.microsoft.com/office/drawing/2014/main" val="3356209897"/>
                    </a:ext>
                  </a:extLst>
                </a:gridCol>
                <a:gridCol w="1762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Q4 2022 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Q4 2021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 Of Mind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 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935">
                <a:tc rowSpan="10">
                  <a:txBody>
                    <a:bodyPr/>
                    <a:lstStyle/>
                    <a:p>
                      <a:pPr algn="ctr" fontAlgn="t"/>
                      <a:endParaRPr lang="pl-PL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spontaniczna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6696357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wspomagana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3946852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Trial 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63%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145316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3 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50%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356446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1m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91589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MOP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585182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Substytucja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713847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Chęć polecenia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764005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Rozważanie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104584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Odrzucanie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0623944"/>
                  </a:ext>
                </a:extLst>
              </a:tr>
            </a:tbl>
          </a:graphicData>
        </a:graphic>
      </p:graphicFrame>
      <p:grpSp>
        <p:nvGrpSpPr>
          <p:cNvPr id="2" name="Grupa 1">
            <a:extLst>
              <a:ext uri="{FF2B5EF4-FFF2-40B4-BE49-F238E27FC236}">
                <a16:creationId xmlns:a16="http://schemas.microsoft.com/office/drawing/2014/main" id="{262C6FD6-24E8-4D6D-8EDA-386B08F31A3F}"/>
              </a:ext>
            </a:extLst>
          </p:cNvPr>
          <p:cNvGrpSpPr/>
          <p:nvPr/>
        </p:nvGrpSpPr>
        <p:grpSpPr>
          <a:xfrm>
            <a:off x="8000617" y="2005437"/>
            <a:ext cx="3857648" cy="3165735"/>
            <a:chOff x="8000617" y="2005437"/>
            <a:chExt cx="3857648" cy="3165735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B8FD1440-A2FF-41AD-BAFC-6317889D99A7}"/>
                </a:ext>
              </a:extLst>
            </p:cNvPr>
            <p:cNvSpPr/>
            <p:nvPr/>
          </p:nvSpPr>
          <p:spPr>
            <a:xfrm>
              <a:off x="10768267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3127EC7F-553E-42BA-8AA7-47FF15BF1732}"/>
                </a:ext>
              </a:extLst>
            </p:cNvPr>
            <p:cNvSpPr/>
            <p:nvPr/>
          </p:nvSpPr>
          <p:spPr>
            <a:xfrm>
              <a:off x="10768267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A3AEBD99-ACBB-49F3-9F1E-7080F703AD7F}"/>
                </a:ext>
              </a:extLst>
            </p:cNvPr>
            <p:cNvSpPr/>
            <p:nvPr/>
          </p:nvSpPr>
          <p:spPr>
            <a:xfrm>
              <a:off x="10194833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597715" y="103735"/>
                  </a:lnTo>
                  <a:lnTo>
                    <a:pt x="597715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17429290-A838-4342-8C6C-2F26D21A614B}"/>
                </a:ext>
              </a:extLst>
            </p:cNvPr>
            <p:cNvSpPr/>
            <p:nvPr/>
          </p:nvSpPr>
          <p:spPr>
            <a:xfrm>
              <a:off x="9621398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A2A4C59E-065E-4B0E-8EA8-FC383214A70F}"/>
                </a:ext>
              </a:extLst>
            </p:cNvPr>
            <p:cNvSpPr/>
            <p:nvPr/>
          </p:nvSpPr>
          <p:spPr>
            <a:xfrm>
              <a:off x="9621398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8973AB5E-1D25-4964-9EBE-1ED8C725F10D}"/>
                </a:ext>
              </a:extLst>
            </p:cNvPr>
            <p:cNvSpPr/>
            <p:nvPr/>
          </p:nvSpPr>
          <p:spPr>
            <a:xfrm>
              <a:off x="9621398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97715" y="0"/>
                  </a:moveTo>
                  <a:lnTo>
                    <a:pt x="597715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D0466FF9-2C56-4D5B-B088-ED198ACEEF0E}"/>
                </a:ext>
              </a:extLst>
            </p:cNvPr>
            <p:cNvSpPr/>
            <p:nvPr/>
          </p:nvSpPr>
          <p:spPr>
            <a:xfrm>
              <a:off x="9334681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896573" y="103735"/>
                  </a:lnTo>
                  <a:lnTo>
                    <a:pt x="896573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28BD5C10-DE53-4B17-A4F8-61701B51DBF9}"/>
                </a:ext>
              </a:extLst>
            </p:cNvPr>
            <p:cNvSpPr/>
            <p:nvPr/>
          </p:nvSpPr>
          <p:spPr>
            <a:xfrm>
              <a:off x="8474530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998DCD69-20B9-4846-AB25-13D8B43B3EFC}"/>
                </a:ext>
              </a:extLst>
            </p:cNvPr>
            <p:cNvSpPr/>
            <p:nvPr/>
          </p:nvSpPr>
          <p:spPr>
            <a:xfrm>
              <a:off x="8474530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BB7991DE-8656-4FF2-9A6E-665924F54730}"/>
                </a:ext>
              </a:extLst>
            </p:cNvPr>
            <p:cNvSpPr/>
            <p:nvPr/>
          </p:nvSpPr>
          <p:spPr>
            <a:xfrm>
              <a:off x="8428810" y="3152305"/>
              <a:ext cx="91440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6843FC66-1C78-4A13-ADE0-6AA6AB60A728}"/>
                </a:ext>
              </a:extLst>
            </p:cNvPr>
            <p:cNvSpPr/>
            <p:nvPr/>
          </p:nvSpPr>
          <p:spPr>
            <a:xfrm>
              <a:off x="8474530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96573" y="0"/>
                  </a:moveTo>
                  <a:lnTo>
                    <a:pt x="896573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20" name="Łuk 19">
              <a:extLst>
                <a:ext uri="{FF2B5EF4-FFF2-40B4-BE49-F238E27FC236}">
                  <a16:creationId xmlns:a16="http://schemas.microsoft.com/office/drawing/2014/main" id="{CCDA8311-2D93-4D80-AC1F-1DAD5B2F79DE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Łuk 20">
              <a:extLst>
                <a:ext uri="{FF2B5EF4-FFF2-40B4-BE49-F238E27FC236}">
                  <a16:creationId xmlns:a16="http://schemas.microsoft.com/office/drawing/2014/main" id="{FE322ADB-DE14-4393-88AC-128D198142D9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EF2B661B-8893-431F-B22E-86AC19104999}"/>
                </a:ext>
              </a:extLst>
            </p:cNvPr>
            <p:cNvSpPr/>
            <p:nvPr/>
          </p:nvSpPr>
          <p:spPr>
            <a:xfrm>
              <a:off x="8860769" y="2090741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zna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63%   </a:t>
              </a:r>
              <a:endParaRPr lang="pl-PL" sz="1000" b="0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Łuk 22">
              <a:extLst>
                <a:ext uri="{FF2B5EF4-FFF2-40B4-BE49-F238E27FC236}">
                  <a16:creationId xmlns:a16="http://schemas.microsoft.com/office/drawing/2014/main" id="{05646DFF-8BFF-4AD3-B7AE-5AAD8459D9C9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Łuk 23">
              <a:extLst>
                <a:ext uri="{FF2B5EF4-FFF2-40B4-BE49-F238E27FC236}">
                  <a16:creationId xmlns:a16="http://schemas.microsoft.com/office/drawing/2014/main" id="{9FD97697-A43C-4412-A830-800376B27722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A22C52C2-AB12-4905-8FBA-65DC1B632B61}"/>
                </a:ext>
              </a:extLst>
            </p:cNvPr>
            <p:cNvSpPr/>
            <p:nvPr/>
          </p:nvSpPr>
          <p:spPr>
            <a:xfrm>
              <a:off x="8000617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nie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nigdy 21% 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Łuk 25">
              <a:extLst>
                <a:ext uri="{FF2B5EF4-FFF2-40B4-BE49-F238E27FC236}">
                  <a16:creationId xmlns:a16="http://schemas.microsoft.com/office/drawing/2014/main" id="{031E9010-A855-4D6A-8593-D0DDB41551C4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Łuk 26">
              <a:extLst>
                <a:ext uri="{FF2B5EF4-FFF2-40B4-BE49-F238E27FC236}">
                  <a16:creationId xmlns:a16="http://schemas.microsoft.com/office/drawing/2014/main" id="{888849BE-6178-4B2A-BFC3-20D90B1746B6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89980953-64CC-4BB3-A113-D1E271904A77}"/>
                </a:ext>
              </a:extLst>
            </p:cNvPr>
            <p:cNvSpPr/>
            <p:nvPr/>
          </p:nvSpPr>
          <p:spPr>
            <a:xfrm>
              <a:off x="8000617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Łuk 28">
              <a:extLst>
                <a:ext uri="{FF2B5EF4-FFF2-40B4-BE49-F238E27FC236}">
                  <a16:creationId xmlns:a16="http://schemas.microsoft.com/office/drawing/2014/main" id="{3949E3AD-9B02-4293-A7A7-C0F778BAB261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Łuk 29">
              <a:extLst>
                <a:ext uri="{FF2B5EF4-FFF2-40B4-BE49-F238E27FC236}">
                  <a16:creationId xmlns:a16="http://schemas.microsoft.com/office/drawing/2014/main" id="{2F8887C3-C71D-49FD-8F75-0CCD21CAF748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078FDED4-6955-4FBE-8A9A-9BF04AFE81E6}"/>
                </a:ext>
              </a:extLst>
            </p:cNvPr>
            <p:cNvSpPr/>
            <p:nvPr/>
          </p:nvSpPr>
          <p:spPr>
            <a:xfrm>
              <a:off x="8616704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17%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Łuk 31">
              <a:extLst>
                <a:ext uri="{FF2B5EF4-FFF2-40B4-BE49-F238E27FC236}">
                  <a16:creationId xmlns:a16="http://schemas.microsoft.com/office/drawing/2014/main" id="{27486606-495E-48E5-9FBB-420DBF2EE3FE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Łuk 33">
              <a:extLst>
                <a:ext uri="{FF2B5EF4-FFF2-40B4-BE49-F238E27FC236}">
                  <a16:creationId xmlns:a16="http://schemas.microsoft.com/office/drawing/2014/main" id="{3B1F1296-2C48-49F3-A9D2-60EF1101E219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78DEF354-0923-496C-9FA6-2CC11A60496C}"/>
                </a:ext>
              </a:extLst>
            </p:cNvPr>
            <p:cNvSpPr/>
            <p:nvPr/>
          </p:nvSpPr>
          <p:spPr>
            <a:xfrm>
              <a:off x="8616704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4%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Łuk 35">
              <a:extLst>
                <a:ext uri="{FF2B5EF4-FFF2-40B4-BE49-F238E27FC236}">
                  <a16:creationId xmlns:a16="http://schemas.microsoft.com/office/drawing/2014/main" id="{176FC5EA-1EBD-4F3C-B8F6-568A5C69CA54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Łuk 36">
              <a:extLst>
                <a:ext uri="{FF2B5EF4-FFF2-40B4-BE49-F238E27FC236}">
                  <a16:creationId xmlns:a16="http://schemas.microsoft.com/office/drawing/2014/main" id="{18428B1A-4836-4D98-976C-1F4392336E32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B3ADE68A-88E1-4C32-A619-96728F4846A9}"/>
                </a:ext>
              </a:extLst>
            </p:cNvPr>
            <p:cNvSpPr/>
            <p:nvPr/>
          </p:nvSpPr>
          <p:spPr>
            <a:xfrm>
              <a:off x="9720920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kiedykolwiek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42%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Łuk 38">
              <a:extLst>
                <a:ext uri="{FF2B5EF4-FFF2-40B4-BE49-F238E27FC236}">
                  <a16:creationId xmlns:a16="http://schemas.microsoft.com/office/drawing/2014/main" id="{063A2E45-8EC2-41A7-9626-BE8431AF0C6B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Łuk 39">
              <a:extLst>
                <a:ext uri="{FF2B5EF4-FFF2-40B4-BE49-F238E27FC236}">
                  <a16:creationId xmlns:a16="http://schemas.microsoft.com/office/drawing/2014/main" id="{B49E7301-D342-491A-8B6E-97F71D455D02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395FAECC-78EC-43A2-8092-2B92E500E0FF}"/>
                </a:ext>
              </a:extLst>
            </p:cNvPr>
            <p:cNvSpPr/>
            <p:nvPr/>
          </p:nvSpPr>
          <p:spPr>
            <a:xfrm>
              <a:off x="9147486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nie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34%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Łuk 41">
              <a:extLst>
                <a:ext uri="{FF2B5EF4-FFF2-40B4-BE49-F238E27FC236}">
                  <a16:creationId xmlns:a16="http://schemas.microsoft.com/office/drawing/2014/main" id="{18EFC539-35F2-43E6-8A32-1CC8EF271AC2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Łuk 42">
              <a:extLst>
                <a:ext uri="{FF2B5EF4-FFF2-40B4-BE49-F238E27FC236}">
                  <a16:creationId xmlns:a16="http://schemas.microsoft.com/office/drawing/2014/main" id="{73D76DF6-E42C-44C5-87DC-38310A6DE31F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4DE7F2CD-D55B-4180-9916-9D53F83DB15C}"/>
                </a:ext>
              </a:extLst>
            </p:cNvPr>
            <p:cNvSpPr/>
            <p:nvPr/>
          </p:nvSpPr>
          <p:spPr>
            <a:xfrm>
              <a:off x="9763572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32%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Łuk 45">
              <a:extLst>
                <a:ext uri="{FF2B5EF4-FFF2-40B4-BE49-F238E27FC236}">
                  <a16:creationId xmlns:a16="http://schemas.microsoft.com/office/drawing/2014/main" id="{D3953E83-018F-4938-97DD-76F23DB3B104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Łuk 46">
              <a:extLst>
                <a:ext uri="{FF2B5EF4-FFF2-40B4-BE49-F238E27FC236}">
                  <a16:creationId xmlns:a16="http://schemas.microsoft.com/office/drawing/2014/main" id="{8ACF22AA-FA83-4325-AD1D-C3B6488700AC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9DAFE8E8-20EE-419F-8789-70322127AAA8}"/>
                </a:ext>
              </a:extLst>
            </p:cNvPr>
            <p:cNvSpPr/>
            <p:nvPr/>
          </p:nvSpPr>
          <p:spPr>
            <a:xfrm>
              <a:off x="9763572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Łuk 48">
              <a:extLst>
                <a:ext uri="{FF2B5EF4-FFF2-40B4-BE49-F238E27FC236}">
                  <a16:creationId xmlns:a16="http://schemas.microsoft.com/office/drawing/2014/main" id="{27FBBDD1-74B2-4550-BF20-61526E8626A9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Łuk 49">
              <a:extLst>
                <a:ext uri="{FF2B5EF4-FFF2-40B4-BE49-F238E27FC236}">
                  <a16:creationId xmlns:a16="http://schemas.microsoft.com/office/drawing/2014/main" id="{B8E1A254-45A2-4F30-A473-B389BA563E90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Dowolny kształt: kształt 50">
              <a:extLst>
                <a:ext uri="{FF2B5EF4-FFF2-40B4-BE49-F238E27FC236}">
                  <a16:creationId xmlns:a16="http://schemas.microsoft.com/office/drawing/2014/main" id="{C0AA6683-940C-4ED4-9A2B-37C05E90883A}"/>
                </a:ext>
              </a:extLst>
            </p:cNvPr>
            <p:cNvSpPr/>
            <p:nvPr/>
          </p:nvSpPr>
          <p:spPr>
            <a:xfrm>
              <a:off x="10294354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8%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Łuk 51">
              <a:extLst>
                <a:ext uri="{FF2B5EF4-FFF2-40B4-BE49-F238E27FC236}">
                  <a16:creationId xmlns:a16="http://schemas.microsoft.com/office/drawing/2014/main" id="{6AC8AA0D-3A4B-47C1-8046-4E4916CFD081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Łuk 52">
              <a:extLst>
                <a:ext uri="{FF2B5EF4-FFF2-40B4-BE49-F238E27FC236}">
                  <a16:creationId xmlns:a16="http://schemas.microsoft.com/office/drawing/2014/main" id="{659EB8B6-F87F-463A-8105-A3DFF091D61F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64E3C0A9-1317-4F21-A536-30550AB70445}"/>
                </a:ext>
              </a:extLst>
            </p:cNvPr>
            <p:cNvSpPr/>
            <p:nvPr/>
          </p:nvSpPr>
          <p:spPr>
            <a:xfrm>
              <a:off x="10910440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8%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Łuk 54">
              <a:extLst>
                <a:ext uri="{FF2B5EF4-FFF2-40B4-BE49-F238E27FC236}">
                  <a16:creationId xmlns:a16="http://schemas.microsoft.com/office/drawing/2014/main" id="{8A9C4033-5D76-4CBE-9684-6D8A3EBCB6C5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Łuk 57">
              <a:extLst>
                <a:ext uri="{FF2B5EF4-FFF2-40B4-BE49-F238E27FC236}">
                  <a16:creationId xmlns:a16="http://schemas.microsoft.com/office/drawing/2014/main" id="{0ADC5B3B-9E8E-474A-9C26-276E3FCC2B9C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3DD7CEB0-0865-40F6-97B0-8BA43F2082B4}"/>
                </a:ext>
              </a:extLst>
            </p:cNvPr>
            <p:cNvSpPr/>
            <p:nvPr/>
          </p:nvSpPr>
          <p:spPr>
            <a:xfrm>
              <a:off x="10910440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-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65" name="Wykres 64"/>
          <p:cNvGraphicFramePr/>
          <p:nvPr>
            <p:extLst>
              <p:ext uri="{D42A27DB-BD31-4B8C-83A1-F6EECF244321}">
                <p14:modId xmlns:p14="http://schemas.microsoft.com/office/powerpoint/2010/main" val="2058478796"/>
              </p:ext>
            </p:extLst>
          </p:nvPr>
        </p:nvGraphicFramePr>
        <p:xfrm>
          <a:off x="1922778" y="1818549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ytuł 4">
            <a:extLst>
              <a:ext uri="{FF2B5EF4-FFF2-40B4-BE49-F238E27FC236}">
                <a16:creationId xmlns:a16="http://schemas.microsoft.com/office/drawing/2014/main" id="{BE7058EB-7FA6-4A71-B9EC-DC108375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300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6F763B63-85CC-4443-9A3E-3B12B3287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KIEŁBASY SUCHE </a:t>
            </a:r>
            <a:r>
              <a:rPr lang="pl-PL" dirty="0"/>
              <a:t>| podstawowe wskaźniki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CE145C59-703A-4F4C-91CB-BFB03D54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0" y="6480175"/>
            <a:ext cx="1311906" cy="155701"/>
          </a:xfrm>
        </p:spPr>
        <p:txBody>
          <a:bodyPr/>
          <a:lstStyle/>
          <a:p>
            <a:r>
              <a:rPr lang="pl-PL"/>
              <a:t>158 / 300</a:t>
            </a:r>
            <a:endParaRPr lang="pl-PL" dirty="0"/>
          </a:p>
        </p:txBody>
      </p:sp>
      <p:sp>
        <p:nvSpPr>
          <p:cNvPr id="33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56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64" name="Symbol zastępczy stopki 3">
            <a:extLst>
              <a:ext uri="{FF2B5EF4-FFF2-40B4-BE49-F238E27FC236}">
                <a16:creationId xmlns:a16="http://schemas.microsoft.com/office/drawing/2014/main" id="{5E29DA0B-AB5C-4E68-816F-6EA2C768CD28}"/>
              </a:ext>
            </a:extLst>
          </p:cNvPr>
          <p:cNvSpPr txBox="1">
            <a:spLocks/>
          </p:cNvSpPr>
          <p:nvPr/>
        </p:nvSpPr>
        <p:spPr>
          <a:xfrm>
            <a:off x="7232376" y="662744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az 1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5888" y="404688"/>
            <a:ext cx="1323975" cy="131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006444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Wykres 65"/>
          <p:cNvGraphicFramePr/>
          <p:nvPr>
            <p:extLst>
              <p:ext uri="{D42A27DB-BD31-4B8C-83A1-F6EECF244321}">
                <p14:modId xmlns:p14="http://schemas.microsoft.com/office/powerpoint/2010/main" val="2160702997"/>
              </p:ext>
            </p:extLst>
          </p:nvPr>
        </p:nvGraphicFramePr>
        <p:xfrm>
          <a:off x="4455708" y="1809024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9" name="Tabela 68">
            <a:extLst>
              <a:ext uri="{FF2B5EF4-FFF2-40B4-BE49-F238E27FC236}">
                <a16:creationId xmlns:a16="http://schemas.microsoft.com/office/drawing/2014/main" id="{14303358-D6F6-4723-B661-D073E2C40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7329645"/>
              </p:ext>
            </p:extLst>
          </p:nvPr>
        </p:nvGraphicFramePr>
        <p:xfrm>
          <a:off x="98427" y="1714910"/>
          <a:ext cx="7136385" cy="4399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4">
                  <a:extLst>
                    <a:ext uri="{9D8B030D-6E8A-4147-A177-3AD203B41FA5}">
                      <a16:colId xmlns:a16="http://schemas.microsoft.com/office/drawing/2014/main" val="3356209897"/>
                    </a:ext>
                  </a:extLst>
                </a:gridCol>
                <a:gridCol w="1762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Q4 2022 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Q4 2021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 Of Mind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 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935">
                <a:tc rowSpan="10">
                  <a:txBody>
                    <a:bodyPr/>
                    <a:lstStyle/>
                    <a:p>
                      <a:pPr algn="ctr" fontAlgn="t"/>
                      <a:endParaRPr lang="pl-PL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spontaniczna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6696357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wspomagana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3946852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Trial 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50%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145316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3 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33%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356446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1m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91589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MOP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585182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Substytucja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713847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Chęć polecenia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764005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Rozważanie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104584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Odrzucanie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0623944"/>
                  </a:ext>
                </a:extLst>
              </a:tr>
            </a:tbl>
          </a:graphicData>
        </a:graphic>
      </p:graphicFrame>
      <p:grpSp>
        <p:nvGrpSpPr>
          <p:cNvPr id="2" name="Grupa 1">
            <a:extLst>
              <a:ext uri="{FF2B5EF4-FFF2-40B4-BE49-F238E27FC236}">
                <a16:creationId xmlns:a16="http://schemas.microsoft.com/office/drawing/2014/main" id="{262C6FD6-24E8-4D6D-8EDA-386B08F31A3F}"/>
              </a:ext>
            </a:extLst>
          </p:cNvPr>
          <p:cNvGrpSpPr/>
          <p:nvPr/>
        </p:nvGrpSpPr>
        <p:grpSpPr>
          <a:xfrm>
            <a:off x="8000617" y="2005437"/>
            <a:ext cx="3857648" cy="3165735"/>
            <a:chOff x="8000617" y="2005437"/>
            <a:chExt cx="3857648" cy="3165735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B8FD1440-A2FF-41AD-BAFC-6317889D99A7}"/>
                </a:ext>
              </a:extLst>
            </p:cNvPr>
            <p:cNvSpPr/>
            <p:nvPr/>
          </p:nvSpPr>
          <p:spPr>
            <a:xfrm>
              <a:off x="10768267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3127EC7F-553E-42BA-8AA7-47FF15BF1732}"/>
                </a:ext>
              </a:extLst>
            </p:cNvPr>
            <p:cNvSpPr/>
            <p:nvPr/>
          </p:nvSpPr>
          <p:spPr>
            <a:xfrm>
              <a:off x="10768267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A3AEBD99-ACBB-49F3-9F1E-7080F703AD7F}"/>
                </a:ext>
              </a:extLst>
            </p:cNvPr>
            <p:cNvSpPr/>
            <p:nvPr/>
          </p:nvSpPr>
          <p:spPr>
            <a:xfrm>
              <a:off x="10194833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597715" y="103735"/>
                  </a:lnTo>
                  <a:lnTo>
                    <a:pt x="597715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17429290-A838-4342-8C6C-2F26D21A614B}"/>
                </a:ext>
              </a:extLst>
            </p:cNvPr>
            <p:cNvSpPr/>
            <p:nvPr/>
          </p:nvSpPr>
          <p:spPr>
            <a:xfrm>
              <a:off x="9621398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A2A4C59E-065E-4B0E-8EA8-FC383214A70F}"/>
                </a:ext>
              </a:extLst>
            </p:cNvPr>
            <p:cNvSpPr/>
            <p:nvPr/>
          </p:nvSpPr>
          <p:spPr>
            <a:xfrm>
              <a:off x="9621398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8973AB5E-1D25-4964-9EBE-1ED8C725F10D}"/>
                </a:ext>
              </a:extLst>
            </p:cNvPr>
            <p:cNvSpPr/>
            <p:nvPr/>
          </p:nvSpPr>
          <p:spPr>
            <a:xfrm>
              <a:off x="9621398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97715" y="0"/>
                  </a:moveTo>
                  <a:lnTo>
                    <a:pt x="597715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D0466FF9-2C56-4D5B-B088-ED198ACEEF0E}"/>
                </a:ext>
              </a:extLst>
            </p:cNvPr>
            <p:cNvSpPr/>
            <p:nvPr/>
          </p:nvSpPr>
          <p:spPr>
            <a:xfrm>
              <a:off x="9334681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896573" y="103735"/>
                  </a:lnTo>
                  <a:lnTo>
                    <a:pt x="896573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28BD5C10-DE53-4B17-A4F8-61701B51DBF9}"/>
                </a:ext>
              </a:extLst>
            </p:cNvPr>
            <p:cNvSpPr/>
            <p:nvPr/>
          </p:nvSpPr>
          <p:spPr>
            <a:xfrm>
              <a:off x="8474530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998DCD69-20B9-4846-AB25-13D8B43B3EFC}"/>
                </a:ext>
              </a:extLst>
            </p:cNvPr>
            <p:cNvSpPr/>
            <p:nvPr/>
          </p:nvSpPr>
          <p:spPr>
            <a:xfrm>
              <a:off x="8474530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BB7991DE-8656-4FF2-9A6E-665924F54730}"/>
                </a:ext>
              </a:extLst>
            </p:cNvPr>
            <p:cNvSpPr/>
            <p:nvPr/>
          </p:nvSpPr>
          <p:spPr>
            <a:xfrm>
              <a:off x="8428810" y="3152305"/>
              <a:ext cx="91440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6843FC66-1C78-4A13-ADE0-6AA6AB60A728}"/>
                </a:ext>
              </a:extLst>
            </p:cNvPr>
            <p:cNvSpPr/>
            <p:nvPr/>
          </p:nvSpPr>
          <p:spPr>
            <a:xfrm>
              <a:off x="8474530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96573" y="0"/>
                  </a:moveTo>
                  <a:lnTo>
                    <a:pt x="896573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20" name="Łuk 19">
              <a:extLst>
                <a:ext uri="{FF2B5EF4-FFF2-40B4-BE49-F238E27FC236}">
                  <a16:creationId xmlns:a16="http://schemas.microsoft.com/office/drawing/2014/main" id="{CCDA8311-2D93-4D80-AC1F-1DAD5B2F79DE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Łuk 20">
              <a:extLst>
                <a:ext uri="{FF2B5EF4-FFF2-40B4-BE49-F238E27FC236}">
                  <a16:creationId xmlns:a16="http://schemas.microsoft.com/office/drawing/2014/main" id="{FE322ADB-DE14-4393-88AC-128D198142D9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EF2B661B-8893-431F-B22E-86AC19104999}"/>
                </a:ext>
              </a:extLst>
            </p:cNvPr>
            <p:cNvSpPr/>
            <p:nvPr/>
          </p:nvSpPr>
          <p:spPr>
            <a:xfrm>
              <a:off x="8860769" y="2090741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zna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55%   </a:t>
              </a:r>
              <a:endParaRPr lang="pl-PL" sz="1000" b="0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Łuk 22">
              <a:extLst>
                <a:ext uri="{FF2B5EF4-FFF2-40B4-BE49-F238E27FC236}">
                  <a16:creationId xmlns:a16="http://schemas.microsoft.com/office/drawing/2014/main" id="{05646DFF-8BFF-4AD3-B7AE-5AAD8459D9C9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Łuk 23">
              <a:extLst>
                <a:ext uri="{FF2B5EF4-FFF2-40B4-BE49-F238E27FC236}">
                  <a16:creationId xmlns:a16="http://schemas.microsoft.com/office/drawing/2014/main" id="{9FD97697-A43C-4412-A830-800376B27722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A22C52C2-AB12-4905-8FBA-65DC1B632B61}"/>
                </a:ext>
              </a:extLst>
            </p:cNvPr>
            <p:cNvSpPr/>
            <p:nvPr/>
          </p:nvSpPr>
          <p:spPr>
            <a:xfrm>
              <a:off x="8000617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nie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nigdy 30% 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Łuk 25">
              <a:extLst>
                <a:ext uri="{FF2B5EF4-FFF2-40B4-BE49-F238E27FC236}">
                  <a16:creationId xmlns:a16="http://schemas.microsoft.com/office/drawing/2014/main" id="{031E9010-A855-4D6A-8593-D0DDB41551C4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Łuk 26">
              <a:extLst>
                <a:ext uri="{FF2B5EF4-FFF2-40B4-BE49-F238E27FC236}">
                  <a16:creationId xmlns:a16="http://schemas.microsoft.com/office/drawing/2014/main" id="{888849BE-6178-4B2A-BFC3-20D90B1746B6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89980953-64CC-4BB3-A113-D1E271904A77}"/>
                </a:ext>
              </a:extLst>
            </p:cNvPr>
            <p:cNvSpPr/>
            <p:nvPr/>
          </p:nvSpPr>
          <p:spPr>
            <a:xfrm>
              <a:off x="8000617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Łuk 28">
              <a:extLst>
                <a:ext uri="{FF2B5EF4-FFF2-40B4-BE49-F238E27FC236}">
                  <a16:creationId xmlns:a16="http://schemas.microsoft.com/office/drawing/2014/main" id="{3949E3AD-9B02-4293-A7A7-C0F778BAB261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Łuk 29">
              <a:extLst>
                <a:ext uri="{FF2B5EF4-FFF2-40B4-BE49-F238E27FC236}">
                  <a16:creationId xmlns:a16="http://schemas.microsoft.com/office/drawing/2014/main" id="{2F8887C3-C71D-49FD-8F75-0CCD21CAF748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078FDED4-6955-4FBE-8A9A-9BF04AFE81E6}"/>
                </a:ext>
              </a:extLst>
            </p:cNvPr>
            <p:cNvSpPr/>
            <p:nvPr/>
          </p:nvSpPr>
          <p:spPr>
            <a:xfrm>
              <a:off x="8616704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27%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Łuk 31">
              <a:extLst>
                <a:ext uri="{FF2B5EF4-FFF2-40B4-BE49-F238E27FC236}">
                  <a16:creationId xmlns:a16="http://schemas.microsoft.com/office/drawing/2014/main" id="{27486606-495E-48E5-9FBB-420DBF2EE3FE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Łuk 33">
              <a:extLst>
                <a:ext uri="{FF2B5EF4-FFF2-40B4-BE49-F238E27FC236}">
                  <a16:creationId xmlns:a16="http://schemas.microsoft.com/office/drawing/2014/main" id="{3B1F1296-2C48-49F3-A9D2-60EF1101E219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78DEF354-0923-496C-9FA6-2CC11A60496C}"/>
                </a:ext>
              </a:extLst>
            </p:cNvPr>
            <p:cNvSpPr/>
            <p:nvPr/>
          </p:nvSpPr>
          <p:spPr>
            <a:xfrm>
              <a:off x="8616704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3%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Łuk 35">
              <a:extLst>
                <a:ext uri="{FF2B5EF4-FFF2-40B4-BE49-F238E27FC236}">
                  <a16:creationId xmlns:a16="http://schemas.microsoft.com/office/drawing/2014/main" id="{176FC5EA-1EBD-4F3C-B8F6-568A5C69CA54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Łuk 36">
              <a:extLst>
                <a:ext uri="{FF2B5EF4-FFF2-40B4-BE49-F238E27FC236}">
                  <a16:creationId xmlns:a16="http://schemas.microsoft.com/office/drawing/2014/main" id="{18428B1A-4836-4D98-976C-1F4392336E32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B3ADE68A-88E1-4C32-A619-96728F4846A9}"/>
                </a:ext>
              </a:extLst>
            </p:cNvPr>
            <p:cNvSpPr/>
            <p:nvPr/>
          </p:nvSpPr>
          <p:spPr>
            <a:xfrm>
              <a:off x="9720920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kiedykolwiek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25%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Łuk 38">
              <a:extLst>
                <a:ext uri="{FF2B5EF4-FFF2-40B4-BE49-F238E27FC236}">
                  <a16:creationId xmlns:a16="http://schemas.microsoft.com/office/drawing/2014/main" id="{063A2E45-8EC2-41A7-9626-BE8431AF0C6B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Łuk 39">
              <a:extLst>
                <a:ext uri="{FF2B5EF4-FFF2-40B4-BE49-F238E27FC236}">
                  <a16:creationId xmlns:a16="http://schemas.microsoft.com/office/drawing/2014/main" id="{B49E7301-D342-491A-8B6E-97F71D455D02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395FAECC-78EC-43A2-8092-2B92E500E0FF}"/>
                </a:ext>
              </a:extLst>
            </p:cNvPr>
            <p:cNvSpPr/>
            <p:nvPr/>
          </p:nvSpPr>
          <p:spPr>
            <a:xfrm>
              <a:off x="9147486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nie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21%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Łuk 41">
              <a:extLst>
                <a:ext uri="{FF2B5EF4-FFF2-40B4-BE49-F238E27FC236}">
                  <a16:creationId xmlns:a16="http://schemas.microsoft.com/office/drawing/2014/main" id="{18EFC539-35F2-43E6-8A32-1CC8EF271AC2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Łuk 42">
              <a:extLst>
                <a:ext uri="{FF2B5EF4-FFF2-40B4-BE49-F238E27FC236}">
                  <a16:creationId xmlns:a16="http://schemas.microsoft.com/office/drawing/2014/main" id="{73D76DF6-E42C-44C5-87DC-38310A6DE31F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4DE7F2CD-D55B-4180-9916-9D53F83DB15C}"/>
                </a:ext>
              </a:extLst>
            </p:cNvPr>
            <p:cNvSpPr/>
            <p:nvPr/>
          </p:nvSpPr>
          <p:spPr>
            <a:xfrm>
              <a:off x="9763572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20%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Łuk 45">
              <a:extLst>
                <a:ext uri="{FF2B5EF4-FFF2-40B4-BE49-F238E27FC236}">
                  <a16:creationId xmlns:a16="http://schemas.microsoft.com/office/drawing/2014/main" id="{D3953E83-018F-4938-97DD-76F23DB3B104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Łuk 46">
              <a:extLst>
                <a:ext uri="{FF2B5EF4-FFF2-40B4-BE49-F238E27FC236}">
                  <a16:creationId xmlns:a16="http://schemas.microsoft.com/office/drawing/2014/main" id="{8ACF22AA-FA83-4325-AD1D-C3B6488700AC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9DAFE8E8-20EE-419F-8789-70322127AAA8}"/>
                </a:ext>
              </a:extLst>
            </p:cNvPr>
            <p:cNvSpPr/>
            <p:nvPr/>
          </p:nvSpPr>
          <p:spPr>
            <a:xfrm>
              <a:off x="9763572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Łuk 48">
              <a:extLst>
                <a:ext uri="{FF2B5EF4-FFF2-40B4-BE49-F238E27FC236}">
                  <a16:creationId xmlns:a16="http://schemas.microsoft.com/office/drawing/2014/main" id="{27FBBDD1-74B2-4550-BF20-61526E8626A9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Łuk 49">
              <a:extLst>
                <a:ext uri="{FF2B5EF4-FFF2-40B4-BE49-F238E27FC236}">
                  <a16:creationId xmlns:a16="http://schemas.microsoft.com/office/drawing/2014/main" id="{B8E1A254-45A2-4F30-A473-B389BA563E90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Dowolny kształt: kształt 50">
              <a:extLst>
                <a:ext uri="{FF2B5EF4-FFF2-40B4-BE49-F238E27FC236}">
                  <a16:creationId xmlns:a16="http://schemas.microsoft.com/office/drawing/2014/main" id="{C0AA6683-940C-4ED4-9A2B-37C05E90883A}"/>
                </a:ext>
              </a:extLst>
            </p:cNvPr>
            <p:cNvSpPr/>
            <p:nvPr/>
          </p:nvSpPr>
          <p:spPr>
            <a:xfrm>
              <a:off x="10294354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4%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Łuk 51">
              <a:extLst>
                <a:ext uri="{FF2B5EF4-FFF2-40B4-BE49-F238E27FC236}">
                  <a16:creationId xmlns:a16="http://schemas.microsoft.com/office/drawing/2014/main" id="{6AC8AA0D-3A4B-47C1-8046-4E4916CFD081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Łuk 52">
              <a:extLst>
                <a:ext uri="{FF2B5EF4-FFF2-40B4-BE49-F238E27FC236}">
                  <a16:creationId xmlns:a16="http://schemas.microsoft.com/office/drawing/2014/main" id="{659EB8B6-F87F-463A-8105-A3DFF091D61F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64E3C0A9-1317-4F21-A536-30550AB70445}"/>
                </a:ext>
              </a:extLst>
            </p:cNvPr>
            <p:cNvSpPr/>
            <p:nvPr/>
          </p:nvSpPr>
          <p:spPr>
            <a:xfrm>
              <a:off x="10910440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4%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Łuk 54">
              <a:extLst>
                <a:ext uri="{FF2B5EF4-FFF2-40B4-BE49-F238E27FC236}">
                  <a16:creationId xmlns:a16="http://schemas.microsoft.com/office/drawing/2014/main" id="{8A9C4033-5D76-4CBE-9684-6D8A3EBCB6C5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Łuk 57">
              <a:extLst>
                <a:ext uri="{FF2B5EF4-FFF2-40B4-BE49-F238E27FC236}">
                  <a16:creationId xmlns:a16="http://schemas.microsoft.com/office/drawing/2014/main" id="{0ADC5B3B-9E8E-474A-9C26-276E3FCC2B9C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3DD7CEB0-0865-40F6-97B0-8BA43F2082B4}"/>
                </a:ext>
              </a:extLst>
            </p:cNvPr>
            <p:cNvSpPr/>
            <p:nvPr/>
          </p:nvSpPr>
          <p:spPr>
            <a:xfrm>
              <a:off x="10910440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-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65" name="Wykres 64"/>
          <p:cNvGraphicFramePr/>
          <p:nvPr>
            <p:extLst>
              <p:ext uri="{D42A27DB-BD31-4B8C-83A1-F6EECF244321}">
                <p14:modId xmlns:p14="http://schemas.microsoft.com/office/powerpoint/2010/main" val="1403356367"/>
              </p:ext>
            </p:extLst>
          </p:nvPr>
        </p:nvGraphicFramePr>
        <p:xfrm>
          <a:off x="1922778" y="1818549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ytuł 4">
            <a:extLst>
              <a:ext uri="{FF2B5EF4-FFF2-40B4-BE49-F238E27FC236}">
                <a16:creationId xmlns:a16="http://schemas.microsoft.com/office/drawing/2014/main" id="{BE7058EB-7FA6-4A71-B9EC-DC108375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300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6F763B63-85CC-4443-9A3E-3B12B3287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KABANOSY </a:t>
            </a:r>
            <a:r>
              <a:rPr lang="pl-PL" dirty="0"/>
              <a:t>| podstawowe wskaźniki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CE145C59-703A-4F4C-91CB-BFB03D54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0" y="6480175"/>
            <a:ext cx="1311906" cy="155701"/>
          </a:xfrm>
        </p:spPr>
        <p:txBody>
          <a:bodyPr/>
          <a:lstStyle/>
          <a:p>
            <a:r>
              <a:rPr lang="pl-PL"/>
              <a:t>162 / 262</a:t>
            </a:r>
            <a:endParaRPr lang="pl-PL" dirty="0"/>
          </a:p>
        </p:txBody>
      </p:sp>
      <p:sp>
        <p:nvSpPr>
          <p:cNvPr id="33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56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64" name="Symbol zastępczy stopki 3">
            <a:extLst>
              <a:ext uri="{FF2B5EF4-FFF2-40B4-BE49-F238E27FC236}">
                <a16:creationId xmlns:a16="http://schemas.microsoft.com/office/drawing/2014/main" id="{5E29DA0B-AB5C-4E68-816F-6EA2C768CD28}"/>
              </a:ext>
            </a:extLst>
          </p:cNvPr>
          <p:cNvSpPr txBox="1">
            <a:spLocks/>
          </p:cNvSpPr>
          <p:nvPr/>
        </p:nvSpPr>
        <p:spPr>
          <a:xfrm>
            <a:off x="7232376" y="662744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az 1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5888" y="404688"/>
            <a:ext cx="1323975" cy="131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5466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Wykres 65"/>
          <p:cNvGraphicFramePr/>
          <p:nvPr>
            <p:extLst>
              <p:ext uri="{D42A27DB-BD31-4B8C-83A1-F6EECF244321}">
                <p14:modId xmlns:p14="http://schemas.microsoft.com/office/powerpoint/2010/main" val="1425316336"/>
              </p:ext>
            </p:extLst>
          </p:nvPr>
        </p:nvGraphicFramePr>
        <p:xfrm>
          <a:off x="4455708" y="1809024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9" name="Tabela 68">
            <a:extLst>
              <a:ext uri="{FF2B5EF4-FFF2-40B4-BE49-F238E27FC236}">
                <a16:creationId xmlns:a16="http://schemas.microsoft.com/office/drawing/2014/main" id="{14303358-D6F6-4723-B661-D073E2C40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5384649"/>
              </p:ext>
            </p:extLst>
          </p:nvPr>
        </p:nvGraphicFramePr>
        <p:xfrm>
          <a:off x="98427" y="1714910"/>
          <a:ext cx="7136385" cy="4399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4">
                  <a:extLst>
                    <a:ext uri="{9D8B030D-6E8A-4147-A177-3AD203B41FA5}">
                      <a16:colId xmlns:a16="http://schemas.microsoft.com/office/drawing/2014/main" val="3356209897"/>
                    </a:ext>
                  </a:extLst>
                </a:gridCol>
                <a:gridCol w="1762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Q4 2022 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Q4 2021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 Of Mind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 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935">
                <a:tc rowSpan="10">
                  <a:txBody>
                    <a:bodyPr/>
                    <a:lstStyle/>
                    <a:p>
                      <a:pPr algn="ctr" fontAlgn="t"/>
                      <a:endParaRPr lang="pl-PL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spontaniczna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6696357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wspomagana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3946852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Trial 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62%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145316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3 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35%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356446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1m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91589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MOP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585182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Substytucja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713847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Chęć polecenia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764005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Rozważanie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104584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Odrzucanie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0623944"/>
                  </a:ext>
                </a:extLst>
              </a:tr>
            </a:tbl>
          </a:graphicData>
        </a:graphic>
      </p:graphicFrame>
      <p:grpSp>
        <p:nvGrpSpPr>
          <p:cNvPr id="2" name="Grupa 1">
            <a:extLst>
              <a:ext uri="{FF2B5EF4-FFF2-40B4-BE49-F238E27FC236}">
                <a16:creationId xmlns:a16="http://schemas.microsoft.com/office/drawing/2014/main" id="{262C6FD6-24E8-4D6D-8EDA-386B08F31A3F}"/>
              </a:ext>
            </a:extLst>
          </p:cNvPr>
          <p:cNvGrpSpPr/>
          <p:nvPr/>
        </p:nvGrpSpPr>
        <p:grpSpPr>
          <a:xfrm>
            <a:off x="8000617" y="2005437"/>
            <a:ext cx="3857648" cy="3165735"/>
            <a:chOff x="8000617" y="2005437"/>
            <a:chExt cx="3857648" cy="3165735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B8FD1440-A2FF-41AD-BAFC-6317889D99A7}"/>
                </a:ext>
              </a:extLst>
            </p:cNvPr>
            <p:cNvSpPr/>
            <p:nvPr/>
          </p:nvSpPr>
          <p:spPr>
            <a:xfrm>
              <a:off x="10768267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3127EC7F-553E-42BA-8AA7-47FF15BF1732}"/>
                </a:ext>
              </a:extLst>
            </p:cNvPr>
            <p:cNvSpPr/>
            <p:nvPr/>
          </p:nvSpPr>
          <p:spPr>
            <a:xfrm>
              <a:off x="10768267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A3AEBD99-ACBB-49F3-9F1E-7080F703AD7F}"/>
                </a:ext>
              </a:extLst>
            </p:cNvPr>
            <p:cNvSpPr/>
            <p:nvPr/>
          </p:nvSpPr>
          <p:spPr>
            <a:xfrm>
              <a:off x="10194833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597715" y="103735"/>
                  </a:lnTo>
                  <a:lnTo>
                    <a:pt x="597715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17429290-A838-4342-8C6C-2F26D21A614B}"/>
                </a:ext>
              </a:extLst>
            </p:cNvPr>
            <p:cNvSpPr/>
            <p:nvPr/>
          </p:nvSpPr>
          <p:spPr>
            <a:xfrm>
              <a:off x="9621398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A2A4C59E-065E-4B0E-8EA8-FC383214A70F}"/>
                </a:ext>
              </a:extLst>
            </p:cNvPr>
            <p:cNvSpPr/>
            <p:nvPr/>
          </p:nvSpPr>
          <p:spPr>
            <a:xfrm>
              <a:off x="9621398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8973AB5E-1D25-4964-9EBE-1ED8C725F10D}"/>
                </a:ext>
              </a:extLst>
            </p:cNvPr>
            <p:cNvSpPr/>
            <p:nvPr/>
          </p:nvSpPr>
          <p:spPr>
            <a:xfrm>
              <a:off x="9621398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97715" y="0"/>
                  </a:moveTo>
                  <a:lnTo>
                    <a:pt x="597715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D0466FF9-2C56-4D5B-B088-ED198ACEEF0E}"/>
                </a:ext>
              </a:extLst>
            </p:cNvPr>
            <p:cNvSpPr/>
            <p:nvPr/>
          </p:nvSpPr>
          <p:spPr>
            <a:xfrm>
              <a:off x="9334681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896573" y="103735"/>
                  </a:lnTo>
                  <a:lnTo>
                    <a:pt x="896573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28BD5C10-DE53-4B17-A4F8-61701B51DBF9}"/>
                </a:ext>
              </a:extLst>
            </p:cNvPr>
            <p:cNvSpPr/>
            <p:nvPr/>
          </p:nvSpPr>
          <p:spPr>
            <a:xfrm>
              <a:off x="8474530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998DCD69-20B9-4846-AB25-13D8B43B3EFC}"/>
                </a:ext>
              </a:extLst>
            </p:cNvPr>
            <p:cNvSpPr/>
            <p:nvPr/>
          </p:nvSpPr>
          <p:spPr>
            <a:xfrm>
              <a:off x="8474530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BB7991DE-8656-4FF2-9A6E-665924F54730}"/>
                </a:ext>
              </a:extLst>
            </p:cNvPr>
            <p:cNvSpPr/>
            <p:nvPr/>
          </p:nvSpPr>
          <p:spPr>
            <a:xfrm>
              <a:off x="8428810" y="3152305"/>
              <a:ext cx="91440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6843FC66-1C78-4A13-ADE0-6AA6AB60A728}"/>
                </a:ext>
              </a:extLst>
            </p:cNvPr>
            <p:cNvSpPr/>
            <p:nvPr/>
          </p:nvSpPr>
          <p:spPr>
            <a:xfrm>
              <a:off x="8474530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96573" y="0"/>
                  </a:moveTo>
                  <a:lnTo>
                    <a:pt x="896573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20" name="Łuk 19">
              <a:extLst>
                <a:ext uri="{FF2B5EF4-FFF2-40B4-BE49-F238E27FC236}">
                  <a16:creationId xmlns:a16="http://schemas.microsoft.com/office/drawing/2014/main" id="{CCDA8311-2D93-4D80-AC1F-1DAD5B2F79DE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Łuk 20">
              <a:extLst>
                <a:ext uri="{FF2B5EF4-FFF2-40B4-BE49-F238E27FC236}">
                  <a16:creationId xmlns:a16="http://schemas.microsoft.com/office/drawing/2014/main" id="{FE322ADB-DE14-4393-88AC-128D198142D9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EF2B661B-8893-431F-B22E-86AC19104999}"/>
                </a:ext>
              </a:extLst>
            </p:cNvPr>
            <p:cNvSpPr/>
            <p:nvPr/>
          </p:nvSpPr>
          <p:spPr>
            <a:xfrm>
              <a:off x="8860769" y="2090741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zna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69%   </a:t>
              </a:r>
              <a:endParaRPr lang="pl-PL" sz="1000" b="0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Łuk 22">
              <a:extLst>
                <a:ext uri="{FF2B5EF4-FFF2-40B4-BE49-F238E27FC236}">
                  <a16:creationId xmlns:a16="http://schemas.microsoft.com/office/drawing/2014/main" id="{05646DFF-8BFF-4AD3-B7AE-5AAD8459D9C9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Łuk 23">
              <a:extLst>
                <a:ext uri="{FF2B5EF4-FFF2-40B4-BE49-F238E27FC236}">
                  <a16:creationId xmlns:a16="http://schemas.microsoft.com/office/drawing/2014/main" id="{9FD97697-A43C-4412-A830-800376B27722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A22C52C2-AB12-4905-8FBA-65DC1B632B61}"/>
                </a:ext>
              </a:extLst>
            </p:cNvPr>
            <p:cNvSpPr/>
            <p:nvPr/>
          </p:nvSpPr>
          <p:spPr>
            <a:xfrm>
              <a:off x="8000617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nie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nigdy 29% 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Łuk 25">
              <a:extLst>
                <a:ext uri="{FF2B5EF4-FFF2-40B4-BE49-F238E27FC236}">
                  <a16:creationId xmlns:a16="http://schemas.microsoft.com/office/drawing/2014/main" id="{031E9010-A855-4D6A-8593-D0DDB41551C4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Łuk 26">
              <a:extLst>
                <a:ext uri="{FF2B5EF4-FFF2-40B4-BE49-F238E27FC236}">
                  <a16:creationId xmlns:a16="http://schemas.microsoft.com/office/drawing/2014/main" id="{888849BE-6178-4B2A-BFC3-20D90B1746B6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89980953-64CC-4BB3-A113-D1E271904A77}"/>
                </a:ext>
              </a:extLst>
            </p:cNvPr>
            <p:cNvSpPr/>
            <p:nvPr/>
          </p:nvSpPr>
          <p:spPr>
            <a:xfrm>
              <a:off x="8000617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Łuk 28">
              <a:extLst>
                <a:ext uri="{FF2B5EF4-FFF2-40B4-BE49-F238E27FC236}">
                  <a16:creationId xmlns:a16="http://schemas.microsoft.com/office/drawing/2014/main" id="{3949E3AD-9B02-4293-A7A7-C0F778BAB261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Łuk 29">
              <a:extLst>
                <a:ext uri="{FF2B5EF4-FFF2-40B4-BE49-F238E27FC236}">
                  <a16:creationId xmlns:a16="http://schemas.microsoft.com/office/drawing/2014/main" id="{2F8887C3-C71D-49FD-8F75-0CCD21CAF748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078FDED4-6955-4FBE-8A9A-9BF04AFE81E6}"/>
                </a:ext>
              </a:extLst>
            </p:cNvPr>
            <p:cNvSpPr/>
            <p:nvPr/>
          </p:nvSpPr>
          <p:spPr>
            <a:xfrm>
              <a:off x="8616704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28%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Łuk 31">
              <a:extLst>
                <a:ext uri="{FF2B5EF4-FFF2-40B4-BE49-F238E27FC236}">
                  <a16:creationId xmlns:a16="http://schemas.microsoft.com/office/drawing/2014/main" id="{27486606-495E-48E5-9FBB-420DBF2EE3FE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Łuk 33">
              <a:extLst>
                <a:ext uri="{FF2B5EF4-FFF2-40B4-BE49-F238E27FC236}">
                  <a16:creationId xmlns:a16="http://schemas.microsoft.com/office/drawing/2014/main" id="{3B1F1296-2C48-49F3-A9D2-60EF1101E219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78DEF354-0923-496C-9FA6-2CC11A60496C}"/>
                </a:ext>
              </a:extLst>
            </p:cNvPr>
            <p:cNvSpPr/>
            <p:nvPr/>
          </p:nvSpPr>
          <p:spPr>
            <a:xfrm>
              <a:off x="8616704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2%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Łuk 35">
              <a:extLst>
                <a:ext uri="{FF2B5EF4-FFF2-40B4-BE49-F238E27FC236}">
                  <a16:creationId xmlns:a16="http://schemas.microsoft.com/office/drawing/2014/main" id="{176FC5EA-1EBD-4F3C-B8F6-568A5C69CA54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Łuk 36">
              <a:extLst>
                <a:ext uri="{FF2B5EF4-FFF2-40B4-BE49-F238E27FC236}">
                  <a16:creationId xmlns:a16="http://schemas.microsoft.com/office/drawing/2014/main" id="{18428B1A-4836-4D98-976C-1F4392336E32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B3ADE68A-88E1-4C32-A619-96728F4846A9}"/>
                </a:ext>
              </a:extLst>
            </p:cNvPr>
            <p:cNvSpPr/>
            <p:nvPr/>
          </p:nvSpPr>
          <p:spPr>
            <a:xfrm>
              <a:off x="9720920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kiedykolwiek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40%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Łuk 38">
              <a:extLst>
                <a:ext uri="{FF2B5EF4-FFF2-40B4-BE49-F238E27FC236}">
                  <a16:creationId xmlns:a16="http://schemas.microsoft.com/office/drawing/2014/main" id="{063A2E45-8EC2-41A7-9626-BE8431AF0C6B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Łuk 39">
              <a:extLst>
                <a:ext uri="{FF2B5EF4-FFF2-40B4-BE49-F238E27FC236}">
                  <a16:creationId xmlns:a16="http://schemas.microsoft.com/office/drawing/2014/main" id="{B49E7301-D342-491A-8B6E-97F71D455D02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395FAECC-78EC-43A2-8092-2B92E500E0FF}"/>
                </a:ext>
              </a:extLst>
            </p:cNvPr>
            <p:cNvSpPr/>
            <p:nvPr/>
          </p:nvSpPr>
          <p:spPr>
            <a:xfrm>
              <a:off x="9147486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nie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27%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Łuk 41">
              <a:extLst>
                <a:ext uri="{FF2B5EF4-FFF2-40B4-BE49-F238E27FC236}">
                  <a16:creationId xmlns:a16="http://schemas.microsoft.com/office/drawing/2014/main" id="{18EFC539-35F2-43E6-8A32-1CC8EF271AC2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Łuk 42">
              <a:extLst>
                <a:ext uri="{FF2B5EF4-FFF2-40B4-BE49-F238E27FC236}">
                  <a16:creationId xmlns:a16="http://schemas.microsoft.com/office/drawing/2014/main" id="{73D76DF6-E42C-44C5-87DC-38310A6DE31F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4DE7F2CD-D55B-4180-9916-9D53F83DB15C}"/>
                </a:ext>
              </a:extLst>
            </p:cNvPr>
            <p:cNvSpPr/>
            <p:nvPr/>
          </p:nvSpPr>
          <p:spPr>
            <a:xfrm>
              <a:off x="9763572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25%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Łuk 45">
              <a:extLst>
                <a:ext uri="{FF2B5EF4-FFF2-40B4-BE49-F238E27FC236}">
                  <a16:creationId xmlns:a16="http://schemas.microsoft.com/office/drawing/2014/main" id="{D3953E83-018F-4938-97DD-76F23DB3B104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Łuk 46">
              <a:extLst>
                <a:ext uri="{FF2B5EF4-FFF2-40B4-BE49-F238E27FC236}">
                  <a16:creationId xmlns:a16="http://schemas.microsoft.com/office/drawing/2014/main" id="{8ACF22AA-FA83-4325-AD1D-C3B6488700AC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9DAFE8E8-20EE-419F-8789-70322127AAA8}"/>
                </a:ext>
              </a:extLst>
            </p:cNvPr>
            <p:cNvSpPr/>
            <p:nvPr/>
          </p:nvSpPr>
          <p:spPr>
            <a:xfrm>
              <a:off x="9763572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2%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Łuk 48">
              <a:extLst>
                <a:ext uri="{FF2B5EF4-FFF2-40B4-BE49-F238E27FC236}">
                  <a16:creationId xmlns:a16="http://schemas.microsoft.com/office/drawing/2014/main" id="{27FBBDD1-74B2-4550-BF20-61526E8626A9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Łuk 49">
              <a:extLst>
                <a:ext uri="{FF2B5EF4-FFF2-40B4-BE49-F238E27FC236}">
                  <a16:creationId xmlns:a16="http://schemas.microsoft.com/office/drawing/2014/main" id="{B8E1A254-45A2-4F30-A473-B389BA563E90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Dowolny kształt: kształt 50">
              <a:extLst>
                <a:ext uri="{FF2B5EF4-FFF2-40B4-BE49-F238E27FC236}">
                  <a16:creationId xmlns:a16="http://schemas.microsoft.com/office/drawing/2014/main" id="{C0AA6683-940C-4ED4-9A2B-37C05E90883A}"/>
                </a:ext>
              </a:extLst>
            </p:cNvPr>
            <p:cNvSpPr/>
            <p:nvPr/>
          </p:nvSpPr>
          <p:spPr>
            <a:xfrm>
              <a:off x="10294354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13%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Łuk 51">
              <a:extLst>
                <a:ext uri="{FF2B5EF4-FFF2-40B4-BE49-F238E27FC236}">
                  <a16:creationId xmlns:a16="http://schemas.microsoft.com/office/drawing/2014/main" id="{6AC8AA0D-3A4B-47C1-8046-4E4916CFD081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Łuk 52">
              <a:extLst>
                <a:ext uri="{FF2B5EF4-FFF2-40B4-BE49-F238E27FC236}">
                  <a16:creationId xmlns:a16="http://schemas.microsoft.com/office/drawing/2014/main" id="{659EB8B6-F87F-463A-8105-A3DFF091D61F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64E3C0A9-1317-4F21-A536-30550AB70445}"/>
                </a:ext>
              </a:extLst>
            </p:cNvPr>
            <p:cNvSpPr/>
            <p:nvPr/>
          </p:nvSpPr>
          <p:spPr>
            <a:xfrm>
              <a:off x="10910440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12%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Łuk 54">
              <a:extLst>
                <a:ext uri="{FF2B5EF4-FFF2-40B4-BE49-F238E27FC236}">
                  <a16:creationId xmlns:a16="http://schemas.microsoft.com/office/drawing/2014/main" id="{8A9C4033-5D76-4CBE-9684-6D8A3EBCB6C5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Łuk 57">
              <a:extLst>
                <a:ext uri="{FF2B5EF4-FFF2-40B4-BE49-F238E27FC236}">
                  <a16:creationId xmlns:a16="http://schemas.microsoft.com/office/drawing/2014/main" id="{0ADC5B3B-9E8E-474A-9C26-276E3FCC2B9C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3DD7CEB0-0865-40F6-97B0-8BA43F2082B4}"/>
                </a:ext>
              </a:extLst>
            </p:cNvPr>
            <p:cNvSpPr/>
            <p:nvPr/>
          </p:nvSpPr>
          <p:spPr>
            <a:xfrm>
              <a:off x="10910440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2%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65" name="Wykres 64"/>
          <p:cNvGraphicFramePr/>
          <p:nvPr>
            <p:extLst>
              <p:ext uri="{D42A27DB-BD31-4B8C-83A1-F6EECF244321}">
                <p14:modId xmlns:p14="http://schemas.microsoft.com/office/powerpoint/2010/main" val="1131717523"/>
              </p:ext>
            </p:extLst>
          </p:nvPr>
        </p:nvGraphicFramePr>
        <p:xfrm>
          <a:off x="1922778" y="1818549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ytuł 4">
            <a:extLst>
              <a:ext uri="{FF2B5EF4-FFF2-40B4-BE49-F238E27FC236}">
                <a16:creationId xmlns:a16="http://schemas.microsoft.com/office/drawing/2014/main" id="{BE7058EB-7FA6-4A71-B9EC-DC108375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300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6F763B63-85CC-4443-9A3E-3B12B3287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KONSERWY MIĘSNE </a:t>
            </a:r>
            <a:r>
              <a:rPr lang="pl-PL" dirty="0"/>
              <a:t>| podstawowe wskaźniki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CE145C59-703A-4F4C-91CB-BFB03D54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0" y="6480175"/>
            <a:ext cx="1311906" cy="155701"/>
          </a:xfrm>
        </p:spPr>
        <p:txBody>
          <a:bodyPr/>
          <a:lstStyle/>
          <a:p>
            <a:r>
              <a:rPr lang="pl-PL"/>
              <a:t>130 / 196</a:t>
            </a:r>
            <a:endParaRPr lang="pl-PL" dirty="0"/>
          </a:p>
        </p:txBody>
      </p:sp>
      <p:sp>
        <p:nvSpPr>
          <p:cNvPr id="33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56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64" name="Symbol zastępczy stopki 3">
            <a:extLst>
              <a:ext uri="{FF2B5EF4-FFF2-40B4-BE49-F238E27FC236}">
                <a16:creationId xmlns:a16="http://schemas.microsoft.com/office/drawing/2014/main" id="{5E29DA0B-AB5C-4E68-816F-6EA2C768CD28}"/>
              </a:ext>
            </a:extLst>
          </p:cNvPr>
          <p:cNvSpPr txBox="1">
            <a:spLocks/>
          </p:cNvSpPr>
          <p:nvPr/>
        </p:nvSpPr>
        <p:spPr>
          <a:xfrm>
            <a:off x="7232376" y="662744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az 1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5888" y="404688"/>
            <a:ext cx="1323975" cy="131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19069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Wykres 65"/>
          <p:cNvGraphicFramePr/>
          <p:nvPr>
            <p:extLst>
              <p:ext uri="{D42A27DB-BD31-4B8C-83A1-F6EECF244321}">
                <p14:modId xmlns:p14="http://schemas.microsoft.com/office/powerpoint/2010/main" val="3225982090"/>
              </p:ext>
            </p:extLst>
          </p:nvPr>
        </p:nvGraphicFramePr>
        <p:xfrm>
          <a:off x="4455708" y="1809024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9" name="Tabela 68">
            <a:extLst>
              <a:ext uri="{FF2B5EF4-FFF2-40B4-BE49-F238E27FC236}">
                <a16:creationId xmlns:a16="http://schemas.microsoft.com/office/drawing/2014/main" id="{14303358-D6F6-4723-B661-D073E2C40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9664788"/>
              </p:ext>
            </p:extLst>
          </p:nvPr>
        </p:nvGraphicFramePr>
        <p:xfrm>
          <a:off x="98427" y="1714910"/>
          <a:ext cx="7136385" cy="4399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4">
                  <a:extLst>
                    <a:ext uri="{9D8B030D-6E8A-4147-A177-3AD203B41FA5}">
                      <a16:colId xmlns:a16="http://schemas.microsoft.com/office/drawing/2014/main" val="3356209897"/>
                    </a:ext>
                  </a:extLst>
                </a:gridCol>
                <a:gridCol w="1762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Q4 2022 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Q4 2021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 Of Mind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 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935">
                <a:tc rowSpan="10">
                  <a:txBody>
                    <a:bodyPr/>
                    <a:lstStyle/>
                    <a:p>
                      <a:pPr algn="ctr" fontAlgn="t"/>
                      <a:endParaRPr lang="pl-PL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spontaniczna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6696357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wspomagana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3946852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Trial 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86%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145316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3 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83%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356446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1m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78%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91589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MOP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79%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585182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Substytucja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713847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Chęć polecenia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764005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Rozważanie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104584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Odrzucanie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0623944"/>
                  </a:ext>
                </a:extLst>
              </a:tr>
            </a:tbl>
          </a:graphicData>
        </a:graphic>
      </p:graphicFrame>
      <p:grpSp>
        <p:nvGrpSpPr>
          <p:cNvPr id="2" name="Grupa 1">
            <a:extLst>
              <a:ext uri="{FF2B5EF4-FFF2-40B4-BE49-F238E27FC236}">
                <a16:creationId xmlns:a16="http://schemas.microsoft.com/office/drawing/2014/main" id="{262C6FD6-24E8-4D6D-8EDA-386B08F31A3F}"/>
              </a:ext>
            </a:extLst>
          </p:cNvPr>
          <p:cNvGrpSpPr/>
          <p:nvPr/>
        </p:nvGrpSpPr>
        <p:grpSpPr>
          <a:xfrm>
            <a:off x="8000617" y="2005437"/>
            <a:ext cx="3857648" cy="3165735"/>
            <a:chOff x="8000617" y="2005437"/>
            <a:chExt cx="3857648" cy="3165735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B8FD1440-A2FF-41AD-BAFC-6317889D99A7}"/>
                </a:ext>
              </a:extLst>
            </p:cNvPr>
            <p:cNvSpPr/>
            <p:nvPr/>
          </p:nvSpPr>
          <p:spPr>
            <a:xfrm>
              <a:off x="10768267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3127EC7F-553E-42BA-8AA7-47FF15BF1732}"/>
                </a:ext>
              </a:extLst>
            </p:cNvPr>
            <p:cNvSpPr/>
            <p:nvPr/>
          </p:nvSpPr>
          <p:spPr>
            <a:xfrm>
              <a:off x="10768267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A3AEBD99-ACBB-49F3-9F1E-7080F703AD7F}"/>
                </a:ext>
              </a:extLst>
            </p:cNvPr>
            <p:cNvSpPr/>
            <p:nvPr/>
          </p:nvSpPr>
          <p:spPr>
            <a:xfrm>
              <a:off x="10194833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597715" y="103735"/>
                  </a:lnTo>
                  <a:lnTo>
                    <a:pt x="597715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17429290-A838-4342-8C6C-2F26D21A614B}"/>
                </a:ext>
              </a:extLst>
            </p:cNvPr>
            <p:cNvSpPr/>
            <p:nvPr/>
          </p:nvSpPr>
          <p:spPr>
            <a:xfrm>
              <a:off x="9621398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A2A4C59E-065E-4B0E-8EA8-FC383214A70F}"/>
                </a:ext>
              </a:extLst>
            </p:cNvPr>
            <p:cNvSpPr/>
            <p:nvPr/>
          </p:nvSpPr>
          <p:spPr>
            <a:xfrm>
              <a:off x="9621398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8973AB5E-1D25-4964-9EBE-1ED8C725F10D}"/>
                </a:ext>
              </a:extLst>
            </p:cNvPr>
            <p:cNvSpPr/>
            <p:nvPr/>
          </p:nvSpPr>
          <p:spPr>
            <a:xfrm>
              <a:off x="9621398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97715" y="0"/>
                  </a:moveTo>
                  <a:lnTo>
                    <a:pt x="597715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D0466FF9-2C56-4D5B-B088-ED198ACEEF0E}"/>
                </a:ext>
              </a:extLst>
            </p:cNvPr>
            <p:cNvSpPr/>
            <p:nvPr/>
          </p:nvSpPr>
          <p:spPr>
            <a:xfrm>
              <a:off x="9334681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896573" y="103735"/>
                  </a:lnTo>
                  <a:lnTo>
                    <a:pt x="896573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28BD5C10-DE53-4B17-A4F8-61701B51DBF9}"/>
                </a:ext>
              </a:extLst>
            </p:cNvPr>
            <p:cNvSpPr/>
            <p:nvPr/>
          </p:nvSpPr>
          <p:spPr>
            <a:xfrm>
              <a:off x="8474530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998DCD69-20B9-4846-AB25-13D8B43B3EFC}"/>
                </a:ext>
              </a:extLst>
            </p:cNvPr>
            <p:cNvSpPr/>
            <p:nvPr/>
          </p:nvSpPr>
          <p:spPr>
            <a:xfrm>
              <a:off x="8474530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BB7991DE-8656-4FF2-9A6E-665924F54730}"/>
                </a:ext>
              </a:extLst>
            </p:cNvPr>
            <p:cNvSpPr/>
            <p:nvPr/>
          </p:nvSpPr>
          <p:spPr>
            <a:xfrm>
              <a:off x="8428810" y="3152305"/>
              <a:ext cx="91440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6843FC66-1C78-4A13-ADE0-6AA6AB60A728}"/>
                </a:ext>
              </a:extLst>
            </p:cNvPr>
            <p:cNvSpPr/>
            <p:nvPr/>
          </p:nvSpPr>
          <p:spPr>
            <a:xfrm>
              <a:off x="8474530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96573" y="0"/>
                  </a:moveTo>
                  <a:lnTo>
                    <a:pt x="896573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20" name="Łuk 19">
              <a:extLst>
                <a:ext uri="{FF2B5EF4-FFF2-40B4-BE49-F238E27FC236}">
                  <a16:creationId xmlns:a16="http://schemas.microsoft.com/office/drawing/2014/main" id="{CCDA8311-2D93-4D80-AC1F-1DAD5B2F79DE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Łuk 20">
              <a:extLst>
                <a:ext uri="{FF2B5EF4-FFF2-40B4-BE49-F238E27FC236}">
                  <a16:creationId xmlns:a16="http://schemas.microsoft.com/office/drawing/2014/main" id="{FE322ADB-DE14-4393-88AC-128D198142D9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EF2B661B-8893-431F-B22E-86AC19104999}"/>
                </a:ext>
              </a:extLst>
            </p:cNvPr>
            <p:cNvSpPr/>
            <p:nvPr/>
          </p:nvSpPr>
          <p:spPr>
            <a:xfrm>
              <a:off x="8860769" y="2090741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zna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-   </a:t>
              </a:r>
              <a:endParaRPr lang="pl-PL" sz="1000" b="0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Łuk 22">
              <a:extLst>
                <a:ext uri="{FF2B5EF4-FFF2-40B4-BE49-F238E27FC236}">
                  <a16:creationId xmlns:a16="http://schemas.microsoft.com/office/drawing/2014/main" id="{05646DFF-8BFF-4AD3-B7AE-5AAD8459D9C9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Łuk 23">
              <a:extLst>
                <a:ext uri="{FF2B5EF4-FFF2-40B4-BE49-F238E27FC236}">
                  <a16:creationId xmlns:a16="http://schemas.microsoft.com/office/drawing/2014/main" id="{9FD97697-A43C-4412-A830-800376B27722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A22C52C2-AB12-4905-8FBA-65DC1B632B61}"/>
                </a:ext>
              </a:extLst>
            </p:cNvPr>
            <p:cNvSpPr/>
            <p:nvPr/>
          </p:nvSpPr>
          <p:spPr>
            <a:xfrm>
              <a:off x="8000617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nie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nigdy - 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Łuk 25">
              <a:extLst>
                <a:ext uri="{FF2B5EF4-FFF2-40B4-BE49-F238E27FC236}">
                  <a16:creationId xmlns:a16="http://schemas.microsoft.com/office/drawing/2014/main" id="{031E9010-A855-4D6A-8593-D0DDB41551C4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Łuk 26">
              <a:extLst>
                <a:ext uri="{FF2B5EF4-FFF2-40B4-BE49-F238E27FC236}">
                  <a16:creationId xmlns:a16="http://schemas.microsoft.com/office/drawing/2014/main" id="{888849BE-6178-4B2A-BFC3-20D90B1746B6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89980953-64CC-4BB3-A113-D1E271904A77}"/>
                </a:ext>
              </a:extLst>
            </p:cNvPr>
            <p:cNvSpPr/>
            <p:nvPr/>
          </p:nvSpPr>
          <p:spPr>
            <a:xfrm>
              <a:off x="8000617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Łuk 28">
              <a:extLst>
                <a:ext uri="{FF2B5EF4-FFF2-40B4-BE49-F238E27FC236}">
                  <a16:creationId xmlns:a16="http://schemas.microsoft.com/office/drawing/2014/main" id="{3949E3AD-9B02-4293-A7A7-C0F778BAB261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Łuk 29">
              <a:extLst>
                <a:ext uri="{FF2B5EF4-FFF2-40B4-BE49-F238E27FC236}">
                  <a16:creationId xmlns:a16="http://schemas.microsoft.com/office/drawing/2014/main" id="{2F8887C3-C71D-49FD-8F75-0CCD21CAF748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078FDED4-6955-4FBE-8A9A-9BF04AFE81E6}"/>
                </a:ext>
              </a:extLst>
            </p:cNvPr>
            <p:cNvSpPr/>
            <p:nvPr/>
          </p:nvSpPr>
          <p:spPr>
            <a:xfrm>
              <a:off x="8616704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-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Łuk 31">
              <a:extLst>
                <a:ext uri="{FF2B5EF4-FFF2-40B4-BE49-F238E27FC236}">
                  <a16:creationId xmlns:a16="http://schemas.microsoft.com/office/drawing/2014/main" id="{27486606-495E-48E5-9FBB-420DBF2EE3FE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Łuk 33">
              <a:extLst>
                <a:ext uri="{FF2B5EF4-FFF2-40B4-BE49-F238E27FC236}">
                  <a16:creationId xmlns:a16="http://schemas.microsoft.com/office/drawing/2014/main" id="{3B1F1296-2C48-49F3-A9D2-60EF1101E219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78DEF354-0923-496C-9FA6-2CC11A60496C}"/>
                </a:ext>
              </a:extLst>
            </p:cNvPr>
            <p:cNvSpPr/>
            <p:nvPr/>
          </p:nvSpPr>
          <p:spPr>
            <a:xfrm>
              <a:off x="8616704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-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Łuk 35">
              <a:extLst>
                <a:ext uri="{FF2B5EF4-FFF2-40B4-BE49-F238E27FC236}">
                  <a16:creationId xmlns:a16="http://schemas.microsoft.com/office/drawing/2014/main" id="{176FC5EA-1EBD-4F3C-B8F6-568A5C69CA54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Łuk 36">
              <a:extLst>
                <a:ext uri="{FF2B5EF4-FFF2-40B4-BE49-F238E27FC236}">
                  <a16:creationId xmlns:a16="http://schemas.microsoft.com/office/drawing/2014/main" id="{18428B1A-4836-4D98-976C-1F4392336E32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B3ADE68A-88E1-4C32-A619-96728F4846A9}"/>
                </a:ext>
              </a:extLst>
            </p:cNvPr>
            <p:cNvSpPr/>
            <p:nvPr/>
          </p:nvSpPr>
          <p:spPr>
            <a:xfrm>
              <a:off x="9720920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kiedykolwiek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-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Łuk 38">
              <a:extLst>
                <a:ext uri="{FF2B5EF4-FFF2-40B4-BE49-F238E27FC236}">
                  <a16:creationId xmlns:a16="http://schemas.microsoft.com/office/drawing/2014/main" id="{063A2E45-8EC2-41A7-9626-BE8431AF0C6B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Łuk 39">
              <a:extLst>
                <a:ext uri="{FF2B5EF4-FFF2-40B4-BE49-F238E27FC236}">
                  <a16:creationId xmlns:a16="http://schemas.microsoft.com/office/drawing/2014/main" id="{B49E7301-D342-491A-8B6E-97F71D455D02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395FAECC-78EC-43A2-8092-2B92E500E0FF}"/>
                </a:ext>
              </a:extLst>
            </p:cNvPr>
            <p:cNvSpPr/>
            <p:nvPr/>
          </p:nvSpPr>
          <p:spPr>
            <a:xfrm>
              <a:off x="9147486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nie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-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Łuk 41">
              <a:extLst>
                <a:ext uri="{FF2B5EF4-FFF2-40B4-BE49-F238E27FC236}">
                  <a16:creationId xmlns:a16="http://schemas.microsoft.com/office/drawing/2014/main" id="{18EFC539-35F2-43E6-8A32-1CC8EF271AC2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Łuk 42">
              <a:extLst>
                <a:ext uri="{FF2B5EF4-FFF2-40B4-BE49-F238E27FC236}">
                  <a16:creationId xmlns:a16="http://schemas.microsoft.com/office/drawing/2014/main" id="{73D76DF6-E42C-44C5-87DC-38310A6DE31F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4DE7F2CD-D55B-4180-9916-9D53F83DB15C}"/>
                </a:ext>
              </a:extLst>
            </p:cNvPr>
            <p:cNvSpPr/>
            <p:nvPr/>
          </p:nvSpPr>
          <p:spPr>
            <a:xfrm>
              <a:off x="9763572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-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Łuk 45">
              <a:extLst>
                <a:ext uri="{FF2B5EF4-FFF2-40B4-BE49-F238E27FC236}">
                  <a16:creationId xmlns:a16="http://schemas.microsoft.com/office/drawing/2014/main" id="{D3953E83-018F-4938-97DD-76F23DB3B104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Łuk 46">
              <a:extLst>
                <a:ext uri="{FF2B5EF4-FFF2-40B4-BE49-F238E27FC236}">
                  <a16:creationId xmlns:a16="http://schemas.microsoft.com/office/drawing/2014/main" id="{8ACF22AA-FA83-4325-AD1D-C3B6488700AC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9DAFE8E8-20EE-419F-8789-70322127AAA8}"/>
                </a:ext>
              </a:extLst>
            </p:cNvPr>
            <p:cNvSpPr/>
            <p:nvPr/>
          </p:nvSpPr>
          <p:spPr>
            <a:xfrm>
              <a:off x="9763572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-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Łuk 48">
              <a:extLst>
                <a:ext uri="{FF2B5EF4-FFF2-40B4-BE49-F238E27FC236}">
                  <a16:creationId xmlns:a16="http://schemas.microsoft.com/office/drawing/2014/main" id="{27FBBDD1-74B2-4550-BF20-61526E8626A9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Łuk 49">
              <a:extLst>
                <a:ext uri="{FF2B5EF4-FFF2-40B4-BE49-F238E27FC236}">
                  <a16:creationId xmlns:a16="http://schemas.microsoft.com/office/drawing/2014/main" id="{B8E1A254-45A2-4F30-A473-B389BA563E90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Dowolny kształt: kształt 50">
              <a:extLst>
                <a:ext uri="{FF2B5EF4-FFF2-40B4-BE49-F238E27FC236}">
                  <a16:creationId xmlns:a16="http://schemas.microsoft.com/office/drawing/2014/main" id="{C0AA6683-940C-4ED4-9A2B-37C05E90883A}"/>
                </a:ext>
              </a:extLst>
            </p:cNvPr>
            <p:cNvSpPr/>
            <p:nvPr/>
          </p:nvSpPr>
          <p:spPr>
            <a:xfrm>
              <a:off x="10294354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-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Łuk 51">
              <a:extLst>
                <a:ext uri="{FF2B5EF4-FFF2-40B4-BE49-F238E27FC236}">
                  <a16:creationId xmlns:a16="http://schemas.microsoft.com/office/drawing/2014/main" id="{6AC8AA0D-3A4B-47C1-8046-4E4916CFD081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Łuk 52">
              <a:extLst>
                <a:ext uri="{FF2B5EF4-FFF2-40B4-BE49-F238E27FC236}">
                  <a16:creationId xmlns:a16="http://schemas.microsoft.com/office/drawing/2014/main" id="{659EB8B6-F87F-463A-8105-A3DFF091D61F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64E3C0A9-1317-4F21-A536-30550AB70445}"/>
                </a:ext>
              </a:extLst>
            </p:cNvPr>
            <p:cNvSpPr/>
            <p:nvPr/>
          </p:nvSpPr>
          <p:spPr>
            <a:xfrm>
              <a:off x="10910440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-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Łuk 54">
              <a:extLst>
                <a:ext uri="{FF2B5EF4-FFF2-40B4-BE49-F238E27FC236}">
                  <a16:creationId xmlns:a16="http://schemas.microsoft.com/office/drawing/2014/main" id="{8A9C4033-5D76-4CBE-9684-6D8A3EBCB6C5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Łuk 57">
              <a:extLst>
                <a:ext uri="{FF2B5EF4-FFF2-40B4-BE49-F238E27FC236}">
                  <a16:creationId xmlns:a16="http://schemas.microsoft.com/office/drawing/2014/main" id="{0ADC5B3B-9E8E-474A-9C26-276E3FCC2B9C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3DD7CEB0-0865-40F6-97B0-8BA43F2082B4}"/>
                </a:ext>
              </a:extLst>
            </p:cNvPr>
            <p:cNvSpPr/>
            <p:nvPr/>
          </p:nvSpPr>
          <p:spPr>
            <a:xfrm>
              <a:off x="10910440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-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65" name="Wykres 64"/>
          <p:cNvGraphicFramePr/>
          <p:nvPr>
            <p:extLst>
              <p:ext uri="{D42A27DB-BD31-4B8C-83A1-F6EECF244321}">
                <p14:modId xmlns:p14="http://schemas.microsoft.com/office/powerpoint/2010/main" val="3191101446"/>
              </p:ext>
            </p:extLst>
          </p:nvPr>
        </p:nvGraphicFramePr>
        <p:xfrm>
          <a:off x="1922778" y="1818549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ytuł 4">
            <a:extLst>
              <a:ext uri="{FF2B5EF4-FFF2-40B4-BE49-F238E27FC236}">
                <a16:creationId xmlns:a16="http://schemas.microsoft.com/office/drawing/2014/main" id="{BE7058EB-7FA6-4A71-B9EC-DC108375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300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6F763B63-85CC-4443-9A3E-3B12B3287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CONVENIENCE </a:t>
            </a:r>
            <a:r>
              <a:rPr lang="pl-PL" dirty="0"/>
              <a:t>| podstawowe wskaźniki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CE145C59-703A-4F4C-91CB-BFB03D54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0" y="6480175"/>
            <a:ext cx="1311906" cy="155701"/>
          </a:xfrm>
        </p:spPr>
        <p:txBody>
          <a:bodyPr/>
          <a:lstStyle/>
          <a:p>
            <a:r>
              <a:rPr lang="pl-PL"/>
              <a:t>- / 197</a:t>
            </a:r>
            <a:endParaRPr lang="pl-PL" dirty="0"/>
          </a:p>
        </p:txBody>
      </p:sp>
      <p:sp>
        <p:nvSpPr>
          <p:cNvPr id="33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56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64" name="Symbol zastępczy stopki 3">
            <a:extLst>
              <a:ext uri="{FF2B5EF4-FFF2-40B4-BE49-F238E27FC236}">
                <a16:creationId xmlns:a16="http://schemas.microsoft.com/office/drawing/2014/main" id="{5E29DA0B-AB5C-4E68-816F-6EA2C768CD28}"/>
              </a:ext>
            </a:extLst>
          </p:cNvPr>
          <p:cNvSpPr txBox="1">
            <a:spLocks/>
          </p:cNvSpPr>
          <p:nvPr/>
        </p:nvSpPr>
        <p:spPr>
          <a:xfrm>
            <a:off x="7232376" y="662744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az 1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5888" y="404688"/>
            <a:ext cx="1323975" cy="131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5278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Wykres 65"/>
          <p:cNvGraphicFramePr/>
          <p:nvPr>
            <p:extLst>
              <p:ext uri="{D42A27DB-BD31-4B8C-83A1-F6EECF244321}">
                <p14:modId xmlns:p14="http://schemas.microsoft.com/office/powerpoint/2010/main" val="2784334173"/>
              </p:ext>
            </p:extLst>
          </p:nvPr>
        </p:nvGraphicFramePr>
        <p:xfrm>
          <a:off x="4455708" y="1809024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9" name="Tabela 68">
            <a:extLst>
              <a:ext uri="{FF2B5EF4-FFF2-40B4-BE49-F238E27FC236}">
                <a16:creationId xmlns:a16="http://schemas.microsoft.com/office/drawing/2014/main" id="{14303358-D6F6-4723-B661-D073E2C40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832716"/>
              </p:ext>
            </p:extLst>
          </p:nvPr>
        </p:nvGraphicFramePr>
        <p:xfrm>
          <a:off x="98427" y="1714910"/>
          <a:ext cx="7136385" cy="4399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4">
                  <a:extLst>
                    <a:ext uri="{9D8B030D-6E8A-4147-A177-3AD203B41FA5}">
                      <a16:colId xmlns:a16="http://schemas.microsoft.com/office/drawing/2014/main" val="3356209897"/>
                    </a:ext>
                  </a:extLst>
                </a:gridCol>
                <a:gridCol w="1762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Q4 2022 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Q4 2021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 Of Mind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 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935">
                <a:tc rowSpan="10">
                  <a:txBody>
                    <a:bodyPr/>
                    <a:lstStyle/>
                    <a:p>
                      <a:pPr algn="ctr" fontAlgn="t"/>
                      <a:endParaRPr lang="pl-PL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spontaniczna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6696357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wspomagana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3946852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Trial 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73%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74%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145316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3 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50%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356446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1m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91589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MOP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585182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Substytucja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713847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Chęć polecenia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764005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Rozważanie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104584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Odrzucanie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0623944"/>
                  </a:ext>
                </a:extLst>
              </a:tr>
            </a:tbl>
          </a:graphicData>
        </a:graphic>
      </p:graphicFrame>
      <p:grpSp>
        <p:nvGrpSpPr>
          <p:cNvPr id="2" name="Grupa 1">
            <a:extLst>
              <a:ext uri="{FF2B5EF4-FFF2-40B4-BE49-F238E27FC236}">
                <a16:creationId xmlns:a16="http://schemas.microsoft.com/office/drawing/2014/main" id="{262C6FD6-24E8-4D6D-8EDA-386B08F31A3F}"/>
              </a:ext>
            </a:extLst>
          </p:cNvPr>
          <p:cNvGrpSpPr/>
          <p:nvPr/>
        </p:nvGrpSpPr>
        <p:grpSpPr>
          <a:xfrm>
            <a:off x="8000617" y="2005437"/>
            <a:ext cx="3857648" cy="3165735"/>
            <a:chOff x="8000617" y="2005437"/>
            <a:chExt cx="3857648" cy="3165735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B8FD1440-A2FF-41AD-BAFC-6317889D99A7}"/>
                </a:ext>
              </a:extLst>
            </p:cNvPr>
            <p:cNvSpPr/>
            <p:nvPr/>
          </p:nvSpPr>
          <p:spPr>
            <a:xfrm>
              <a:off x="10768267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3127EC7F-553E-42BA-8AA7-47FF15BF1732}"/>
                </a:ext>
              </a:extLst>
            </p:cNvPr>
            <p:cNvSpPr/>
            <p:nvPr/>
          </p:nvSpPr>
          <p:spPr>
            <a:xfrm>
              <a:off x="10768267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A3AEBD99-ACBB-49F3-9F1E-7080F703AD7F}"/>
                </a:ext>
              </a:extLst>
            </p:cNvPr>
            <p:cNvSpPr/>
            <p:nvPr/>
          </p:nvSpPr>
          <p:spPr>
            <a:xfrm>
              <a:off x="10194833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597715" y="103735"/>
                  </a:lnTo>
                  <a:lnTo>
                    <a:pt x="597715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17429290-A838-4342-8C6C-2F26D21A614B}"/>
                </a:ext>
              </a:extLst>
            </p:cNvPr>
            <p:cNvSpPr/>
            <p:nvPr/>
          </p:nvSpPr>
          <p:spPr>
            <a:xfrm>
              <a:off x="9621398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A2A4C59E-065E-4B0E-8EA8-FC383214A70F}"/>
                </a:ext>
              </a:extLst>
            </p:cNvPr>
            <p:cNvSpPr/>
            <p:nvPr/>
          </p:nvSpPr>
          <p:spPr>
            <a:xfrm>
              <a:off x="9621398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8973AB5E-1D25-4964-9EBE-1ED8C725F10D}"/>
                </a:ext>
              </a:extLst>
            </p:cNvPr>
            <p:cNvSpPr/>
            <p:nvPr/>
          </p:nvSpPr>
          <p:spPr>
            <a:xfrm>
              <a:off x="9621398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97715" y="0"/>
                  </a:moveTo>
                  <a:lnTo>
                    <a:pt x="597715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D0466FF9-2C56-4D5B-B088-ED198ACEEF0E}"/>
                </a:ext>
              </a:extLst>
            </p:cNvPr>
            <p:cNvSpPr/>
            <p:nvPr/>
          </p:nvSpPr>
          <p:spPr>
            <a:xfrm>
              <a:off x="9334681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896573" y="103735"/>
                  </a:lnTo>
                  <a:lnTo>
                    <a:pt x="896573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28BD5C10-DE53-4B17-A4F8-61701B51DBF9}"/>
                </a:ext>
              </a:extLst>
            </p:cNvPr>
            <p:cNvSpPr/>
            <p:nvPr/>
          </p:nvSpPr>
          <p:spPr>
            <a:xfrm>
              <a:off x="8474530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998DCD69-20B9-4846-AB25-13D8B43B3EFC}"/>
                </a:ext>
              </a:extLst>
            </p:cNvPr>
            <p:cNvSpPr/>
            <p:nvPr/>
          </p:nvSpPr>
          <p:spPr>
            <a:xfrm>
              <a:off x="8474530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BB7991DE-8656-4FF2-9A6E-665924F54730}"/>
                </a:ext>
              </a:extLst>
            </p:cNvPr>
            <p:cNvSpPr/>
            <p:nvPr/>
          </p:nvSpPr>
          <p:spPr>
            <a:xfrm>
              <a:off x="8428810" y="3152305"/>
              <a:ext cx="91440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6843FC66-1C78-4A13-ADE0-6AA6AB60A728}"/>
                </a:ext>
              </a:extLst>
            </p:cNvPr>
            <p:cNvSpPr/>
            <p:nvPr/>
          </p:nvSpPr>
          <p:spPr>
            <a:xfrm>
              <a:off x="8474530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96573" y="0"/>
                  </a:moveTo>
                  <a:lnTo>
                    <a:pt x="896573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20" name="Łuk 19">
              <a:extLst>
                <a:ext uri="{FF2B5EF4-FFF2-40B4-BE49-F238E27FC236}">
                  <a16:creationId xmlns:a16="http://schemas.microsoft.com/office/drawing/2014/main" id="{CCDA8311-2D93-4D80-AC1F-1DAD5B2F79DE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Łuk 20">
              <a:extLst>
                <a:ext uri="{FF2B5EF4-FFF2-40B4-BE49-F238E27FC236}">
                  <a16:creationId xmlns:a16="http://schemas.microsoft.com/office/drawing/2014/main" id="{FE322ADB-DE14-4393-88AC-128D198142D9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EF2B661B-8893-431F-B22E-86AC19104999}"/>
                </a:ext>
              </a:extLst>
            </p:cNvPr>
            <p:cNvSpPr/>
            <p:nvPr/>
          </p:nvSpPr>
          <p:spPr>
            <a:xfrm>
              <a:off x="8860769" y="2090741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zna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82%   </a:t>
              </a:r>
              <a:endParaRPr lang="pl-PL" sz="1000" b="0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Łuk 22">
              <a:extLst>
                <a:ext uri="{FF2B5EF4-FFF2-40B4-BE49-F238E27FC236}">
                  <a16:creationId xmlns:a16="http://schemas.microsoft.com/office/drawing/2014/main" id="{05646DFF-8BFF-4AD3-B7AE-5AAD8459D9C9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Łuk 23">
              <a:extLst>
                <a:ext uri="{FF2B5EF4-FFF2-40B4-BE49-F238E27FC236}">
                  <a16:creationId xmlns:a16="http://schemas.microsoft.com/office/drawing/2014/main" id="{9FD97697-A43C-4412-A830-800376B27722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A22C52C2-AB12-4905-8FBA-65DC1B632B61}"/>
                </a:ext>
              </a:extLst>
            </p:cNvPr>
            <p:cNvSpPr/>
            <p:nvPr/>
          </p:nvSpPr>
          <p:spPr>
            <a:xfrm>
              <a:off x="8000617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nie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nigdy 22% 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Łuk 25">
              <a:extLst>
                <a:ext uri="{FF2B5EF4-FFF2-40B4-BE49-F238E27FC236}">
                  <a16:creationId xmlns:a16="http://schemas.microsoft.com/office/drawing/2014/main" id="{031E9010-A855-4D6A-8593-D0DDB41551C4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Łuk 26">
              <a:extLst>
                <a:ext uri="{FF2B5EF4-FFF2-40B4-BE49-F238E27FC236}">
                  <a16:creationId xmlns:a16="http://schemas.microsoft.com/office/drawing/2014/main" id="{888849BE-6178-4B2A-BFC3-20D90B1746B6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89980953-64CC-4BB3-A113-D1E271904A77}"/>
                </a:ext>
              </a:extLst>
            </p:cNvPr>
            <p:cNvSpPr/>
            <p:nvPr/>
          </p:nvSpPr>
          <p:spPr>
            <a:xfrm>
              <a:off x="8000617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Łuk 28">
              <a:extLst>
                <a:ext uri="{FF2B5EF4-FFF2-40B4-BE49-F238E27FC236}">
                  <a16:creationId xmlns:a16="http://schemas.microsoft.com/office/drawing/2014/main" id="{3949E3AD-9B02-4293-A7A7-C0F778BAB261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Łuk 29">
              <a:extLst>
                <a:ext uri="{FF2B5EF4-FFF2-40B4-BE49-F238E27FC236}">
                  <a16:creationId xmlns:a16="http://schemas.microsoft.com/office/drawing/2014/main" id="{2F8887C3-C71D-49FD-8F75-0CCD21CAF748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078FDED4-6955-4FBE-8A9A-9BF04AFE81E6}"/>
                </a:ext>
              </a:extLst>
            </p:cNvPr>
            <p:cNvSpPr/>
            <p:nvPr/>
          </p:nvSpPr>
          <p:spPr>
            <a:xfrm>
              <a:off x="8616704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19%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Łuk 31">
              <a:extLst>
                <a:ext uri="{FF2B5EF4-FFF2-40B4-BE49-F238E27FC236}">
                  <a16:creationId xmlns:a16="http://schemas.microsoft.com/office/drawing/2014/main" id="{27486606-495E-48E5-9FBB-420DBF2EE3FE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Łuk 33">
              <a:extLst>
                <a:ext uri="{FF2B5EF4-FFF2-40B4-BE49-F238E27FC236}">
                  <a16:creationId xmlns:a16="http://schemas.microsoft.com/office/drawing/2014/main" id="{3B1F1296-2C48-49F3-A9D2-60EF1101E219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78DEF354-0923-496C-9FA6-2CC11A60496C}"/>
                </a:ext>
              </a:extLst>
            </p:cNvPr>
            <p:cNvSpPr/>
            <p:nvPr/>
          </p:nvSpPr>
          <p:spPr>
            <a:xfrm>
              <a:off x="8616704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3%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Łuk 35">
              <a:extLst>
                <a:ext uri="{FF2B5EF4-FFF2-40B4-BE49-F238E27FC236}">
                  <a16:creationId xmlns:a16="http://schemas.microsoft.com/office/drawing/2014/main" id="{176FC5EA-1EBD-4F3C-B8F6-568A5C69CA54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Łuk 36">
              <a:extLst>
                <a:ext uri="{FF2B5EF4-FFF2-40B4-BE49-F238E27FC236}">
                  <a16:creationId xmlns:a16="http://schemas.microsoft.com/office/drawing/2014/main" id="{18428B1A-4836-4D98-976C-1F4392336E32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B3ADE68A-88E1-4C32-A619-96728F4846A9}"/>
                </a:ext>
              </a:extLst>
            </p:cNvPr>
            <p:cNvSpPr/>
            <p:nvPr/>
          </p:nvSpPr>
          <p:spPr>
            <a:xfrm>
              <a:off x="9720920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kiedykolwiek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60%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Łuk 38">
              <a:extLst>
                <a:ext uri="{FF2B5EF4-FFF2-40B4-BE49-F238E27FC236}">
                  <a16:creationId xmlns:a16="http://schemas.microsoft.com/office/drawing/2014/main" id="{063A2E45-8EC2-41A7-9626-BE8431AF0C6B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Łuk 39">
              <a:extLst>
                <a:ext uri="{FF2B5EF4-FFF2-40B4-BE49-F238E27FC236}">
                  <a16:creationId xmlns:a16="http://schemas.microsoft.com/office/drawing/2014/main" id="{B49E7301-D342-491A-8B6E-97F71D455D02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395FAECC-78EC-43A2-8092-2B92E500E0FF}"/>
                </a:ext>
              </a:extLst>
            </p:cNvPr>
            <p:cNvSpPr/>
            <p:nvPr/>
          </p:nvSpPr>
          <p:spPr>
            <a:xfrm>
              <a:off x="9147486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nie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43%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Łuk 41">
              <a:extLst>
                <a:ext uri="{FF2B5EF4-FFF2-40B4-BE49-F238E27FC236}">
                  <a16:creationId xmlns:a16="http://schemas.microsoft.com/office/drawing/2014/main" id="{18EFC539-35F2-43E6-8A32-1CC8EF271AC2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Łuk 42">
              <a:extLst>
                <a:ext uri="{FF2B5EF4-FFF2-40B4-BE49-F238E27FC236}">
                  <a16:creationId xmlns:a16="http://schemas.microsoft.com/office/drawing/2014/main" id="{73D76DF6-E42C-44C5-87DC-38310A6DE31F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4DE7F2CD-D55B-4180-9916-9D53F83DB15C}"/>
                </a:ext>
              </a:extLst>
            </p:cNvPr>
            <p:cNvSpPr/>
            <p:nvPr/>
          </p:nvSpPr>
          <p:spPr>
            <a:xfrm>
              <a:off x="9763572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42%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Łuk 45">
              <a:extLst>
                <a:ext uri="{FF2B5EF4-FFF2-40B4-BE49-F238E27FC236}">
                  <a16:creationId xmlns:a16="http://schemas.microsoft.com/office/drawing/2014/main" id="{D3953E83-018F-4938-97DD-76F23DB3B104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Łuk 46">
              <a:extLst>
                <a:ext uri="{FF2B5EF4-FFF2-40B4-BE49-F238E27FC236}">
                  <a16:creationId xmlns:a16="http://schemas.microsoft.com/office/drawing/2014/main" id="{8ACF22AA-FA83-4325-AD1D-C3B6488700AC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9DAFE8E8-20EE-419F-8789-70322127AAA8}"/>
                </a:ext>
              </a:extLst>
            </p:cNvPr>
            <p:cNvSpPr/>
            <p:nvPr/>
          </p:nvSpPr>
          <p:spPr>
            <a:xfrm>
              <a:off x="9763572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Łuk 48">
              <a:extLst>
                <a:ext uri="{FF2B5EF4-FFF2-40B4-BE49-F238E27FC236}">
                  <a16:creationId xmlns:a16="http://schemas.microsoft.com/office/drawing/2014/main" id="{27FBBDD1-74B2-4550-BF20-61526E8626A9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Łuk 49">
              <a:extLst>
                <a:ext uri="{FF2B5EF4-FFF2-40B4-BE49-F238E27FC236}">
                  <a16:creationId xmlns:a16="http://schemas.microsoft.com/office/drawing/2014/main" id="{B8E1A254-45A2-4F30-A473-B389BA563E90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Dowolny kształt: kształt 50">
              <a:extLst>
                <a:ext uri="{FF2B5EF4-FFF2-40B4-BE49-F238E27FC236}">
                  <a16:creationId xmlns:a16="http://schemas.microsoft.com/office/drawing/2014/main" id="{C0AA6683-940C-4ED4-9A2B-37C05E90883A}"/>
                </a:ext>
              </a:extLst>
            </p:cNvPr>
            <p:cNvSpPr/>
            <p:nvPr/>
          </p:nvSpPr>
          <p:spPr>
            <a:xfrm>
              <a:off x="10294354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17%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Łuk 51">
              <a:extLst>
                <a:ext uri="{FF2B5EF4-FFF2-40B4-BE49-F238E27FC236}">
                  <a16:creationId xmlns:a16="http://schemas.microsoft.com/office/drawing/2014/main" id="{6AC8AA0D-3A4B-47C1-8046-4E4916CFD081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Łuk 52">
              <a:extLst>
                <a:ext uri="{FF2B5EF4-FFF2-40B4-BE49-F238E27FC236}">
                  <a16:creationId xmlns:a16="http://schemas.microsoft.com/office/drawing/2014/main" id="{659EB8B6-F87F-463A-8105-A3DFF091D61F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64E3C0A9-1317-4F21-A536-30550AB70445}"/>
                </a:ext>
              </a:extLst>
            </p:cNvPr>
            <p:cNvSpPr/>
            <p:nvPr/>
          </p:nvSpPr>
          <p:spPr>
            <a:xfrm>
              <a:off x="10910440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16%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Łuk 54">
              <a:extLst>
                <a:ext uri="{FF2B5EF4-FFF2-40B4-BE49-F238E27FC236}">
                  <a16:creationId xmlns:a16="http://schemas.microsoft.com/office/drawing/2014/main" id="{8A9C4033-5D76-4CBE-9684-6D8A3EBCB6C5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Łuk 57">
              <a:extLst>
                <a:ext uri="{FF2B5EF4-FFF2-40B4-BE49-F238E27FC236}">
                  <a16:creationId xmlns:a16="http://schemas.microsoft.com/office/drawing/2014/main" id="{0ADC5B3B-9E8E-474A-9C26-276E3FCC2B9C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3DD7CEB0-0865-40F6-97B0-8BA43F2082B4}"/>
                </a:ext>
              </a:extLst>
            </p:cNvPr>
            <p:cNvSpPr/>
            <p:nvPr/>
          </p:nvSpPr>
          <p:spPr>
            <a:xfrm>
              <a:off x="10910440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65" name="Wykres 64"/>
          <p:cNvGraphicFramePr/>
          <p:nvPr>
            <p:extLst>
              <p:ext uri="{D42A27DB-BD31-4B8C-83A1-F6EECF244321}">
                <p14:modId xmlns:p14="http://schemas.microsoft.com/office/powerpoint/2010/main" val="491871383"/>
              </p:ext>
            </p:extLst>
          </p:nvPr>
        </p:nvGraphicFramePr>
        <p:xfrm>
          <a:off x="1922778" y="1818549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ytuł 4">
            <a:extLst>
              <a:ext uri="{FF2B5EF4-FFF2-40B4-BE49-F238E27FC236}">
                <a16:creationId xmlns:a16="http://schemas.microsoft.com/office/drawing/2014/main" id="{BE7058EB-7FA6-4A71-B9EC-DC108375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300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6F763B63-85CC-4443-9A3E-3B12B3287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MARKI PARASOLOWE </a:t>
            </a:r>
            <a:r>
              <a:rPr lang="pl-PL" dirty="0"/>
              <a:t>| podstawowe wskaźniki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CE145C59-703A-4F4C-91CB-BFB03D54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0" y="6480175"/>
            <a:ext cx="1311906" cy="155701"/>
          </a:xfrm>
        </p:spPr>
        <p:txBody>
          <a:bodyPr/>
          <a:lstStyle/>
          <a:p>
            <a:r>
              <a:rPr lang="pl-PL"/>
              <a:t>196 / 301</a:t>
            </a:r>
            <a:endParaRPr lang="pl-PL" dirty="0"/>
          </a:p>
        </p:txBody>
      </p:sp>
      <p:sp>
        <p:nvSpPr>
          <p:cNvPr id="33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56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64" name="Symbol zastępczy stopki 3">
            <a:extLst>
              <a:ext uri="{FF2B5EF4-FFF2-40B4-BE49-F238E27FC236}">
                <a16:creationId xmlns:a16="http://schemas.microsoft.com/office/drawing/2014/main" id="{5E29DA0B-AB5C-4E68-816F-6EA2C768CD28}"/>
              </a:ext>
            </a:extLst>
          </p:cNvPr>
          <p:cNvSpPr txBox="1">
            <a:spLocks/>
          </p:cNvSpPr>
          <p:nvPr/>
        </p:nvSpPr>
        <p:spPr>
          <a:xfrm>
            <a:off x="7232376" y="662744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az 1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5888" y="404688"/>
            <a:ext cx="1323975" cy="131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332558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id="{995E1340-7E0C-4D25-A601-42F7494227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224C1E3B-96C0-4FA2-9562-E47D992114D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MORLINY </a:t>
            </a:r>
            <a:r>
              <a:rPr lang="pl-PL" dirty="0"/>
              <a:t>| wizerunek marki </a:t>
            </a:r>
          </a:p>
        </p:txBody>
      </p:sp>
      <p:sp>
        <p:nvSpPr>
          <p:cNvPr id="11" name="Prostokąt 10">
            <a:extLst>
              <a:ext uri="{FF2B5EF4-FFF2-40B4-BE49-F238E27FC236}">
                <a16:creationId xmlns:a16="http://schemas.microsoft.com/office/drawing/2014/main" id="{1DB57B27-5C32-41BD-89CA-A4E85E36C3B9}"/>
              </a:ext>
            </a:extLst>
          </p:cNvPr>
          <p:cNvSpPr/>
          <p:nvPr/>
        </p:nvSpPr>
        <p:spPr>
          <a:xfrm>
            <a:off x="1909904" y="1578442"/>
            <a:ext cx="10088306" cy="33122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400" b="0" i="1" u="none" strike="noStrike" kern="1200" cap="none" spc="0" normalizeH="0" baseline="0" noProof="0" dirty="0">
                <a:ln>
                  <a:noFill/>
                </a:ln>
                <a:solidFill>
                  <a:srgbClr val="37A54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Kategorie produktów</a:t>
            </a:r>
            <a:endParaRPr kumimoji="0" lang="en-US" sz="1400" b="0" i="1" u="none" strike="noStrike" kern="1200" cap="none" spc="0" normalizeH="0" baseline="0" noProof="0" dirty="0">
              <a:ln>
                <a:noFill/>
              </a:ln>
              <a:solidFill>
                <a:srgbClr val="37A541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" name="Base Label">
            <a:extLst>
              <a:ext uri="{FF2B5EF4-FFF2-40B4-BE49-F238E27FC236}">
                <a16:creationId xmlns:a16="http://schemas.microsoft.com/office/drawing/2014/main" id="{2F95A6BA-E14E-4D70-8389-BEB0199B326D}"/>
              </a:ext>
            </a:extLst>
          </p:cNvPr>
          <p:cNvSpPr txBox="1"/>
          <p:nvPr/>
        </p:nvSpPr>
        <p:spPr>
          <a:xfrm>
            <a:off x="316054" y="6610815"/>
            <a:ext cx="107593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 Q4 2022</a:t>
            </a:r>
            <a:r>
              <a:rPr lang="da-DK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15" name="Base Label">
            <a:extLst>
              <a:ext uri="{FF2B5EF4-FFF2-40B4-BE49-F238E27FC236}">
                <a16:creationId xmlns:a16="http://schemas.microsoft.com/office/drawing/2014/main" id="{B13E92E7-A328-487C-B17D-135A44AB3597}"/>
              </a:ext>
            </a:extLst>
          </p:cNvPr>
          <p:cNvSpPr txBox="1"/>
          <p:nvPr/>
        </p:nvSpPr>
        <p:spPr>
          <a:xfrm>
            <a:off x="1017404" y="6610815"/>
            <a:ext cx="208903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183/ 155/ 197/ 158/ 162/ 130/ 196</a:t>
            </a:r>
            <a:endParaRPr lang="da-DK" sz="1000" dirty="0">
              <a:solidFill>
                <a:schemeClr val="tx1"/>
              </a:solidFill>
            </a:endParaRPr>
          </a:p>
        </p:txBody>
      </p:sp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9592632"/>
              </p:ext>
            </p:extLst>
          </p:nvPr>
        </p:nvGraphicFramePr>
        <p:xfrm>
          <a:off x="2209801" y="1934733"/>
          <a:ext cx="7609070" cy="4356140"/>
        </p:xfrm>
        <a:graphic>
          <a:graphicData uri="http://schemas.openxmlformats.org/drawingml/2006/table">
            <a:tbl>
              <a:tblPr firstRow="1" firstCol="1" bandRow="1"/>
              <a:tblGrid>
                <a:gridCol w="29104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99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760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19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195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994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1527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9195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2263">
                <a:tc>
                  <a:txBody>
                    <a:bodyPr/>
                    <a:lstStyle/>
                    <a:p>
                      <a:pPr algn="l" rtl="0" fontAlgn="b"/>
                      <a:r>
                        <a:rPr lang="pl-PL" sz="100" b="0" i="0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^TAB^</a:t>
                      </a:r>
                      <a:endParaRPr lang="pl-PL" sz="1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WĘDLINY NA KANAPKĘ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KIEŁBASY TRADYCYJNE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PARÓWKI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KIEŁBASY SUCHE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KABANOSY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KONSERWY MIĘSNE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MARKI PARASOLOWE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1995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idelane na grill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pl-PL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-</a:t>
                      </a:r>
                      <a:endParaRPr lang="pl-PL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8273" marR="8273" marT="8273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47%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5450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idealne na imprezę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pl-PL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-</a:t>
                      </a:r>
                      <a:endParaRPr lang="pl-PL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8273" marR="8273" marT="8273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51%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0268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inne niż {produkty} pozostałych marek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pl-PL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27%</a:t>
                      </a:r>
                      <a:endParaRPr lang="pl-PL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33%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22%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26%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16%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29%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7178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najwyższej jakości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49%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53%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46%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53%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40%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53%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37%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3723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naturalne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43%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37%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32%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35%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27%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44%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24%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1630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przede wszystkim dla dzieci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22%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73723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przede wszystkim dla mężczyzn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20%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29%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73723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oparte o tradycyjne receptury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38%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45%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40%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44%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90268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warte swojej ceny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42%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52%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31%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47%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40%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40%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39%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31630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wszędzie dostępne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69%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60%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49%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56%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47%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53%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64%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81995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wzorem dobrych {produktów}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39%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46%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38%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46%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35%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45%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34%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98540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świetnie smakują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50%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56%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44%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58%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36%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56%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47%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40633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Mięso tej marki pochodzi z Polski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45%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54%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45%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65450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wygodnie się przygotowuje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65450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To fajna marka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50%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46%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41%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50%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40%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53%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37%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65450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To marka z długą historią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29%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41%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50%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40%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44%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31%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34%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90268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To marka, która często wprowadza na rynek nowe produkty, pomysły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43%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35%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37%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29%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65450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To marka, która jest ekspertem w swojej dziedzinie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52%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41%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45%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44%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31%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36%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37%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90268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To marka, która ma szeroką ofertę {produktów}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55%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47%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49%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40%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44%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64%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81995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To marka, której ufam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46%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46%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37%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44%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25%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53%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36%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81995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Mięso tej marki jest wyjątkowo soczyste, delikatne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81995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To marka, która oferuje mięso bez antybiotyków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  <p:pic>
        <p:nvPicPr>
          <p:cNvPr id="2" name="Obraz 1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5888" y="299231"/>
            <a:ext cx="1323975" cy="131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764594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id="{995E1340-7E0C-4D25-A601-42F7494227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mocne i słabe strony marek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224C1E3B-96C0-4FA2-9562-E47D992114D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 dirty="0"/>
              <a:t>MORLINY | mocne i słabe strony marek</a:t>
            </a:r>
          </a:p>
        </p:txBody>
      </p:sp>
      <p:sp>
        <p:nvSpPr>
          <p:cNvPr id="11" name="Prostokąt 10">
            <a:extLst>
              <a:ext uri="{FF2B5EF4-FFF2-40B4-BE49-F238E27FC236}">
                <a16:creationId xmlns:a16="http://schemas.microsoft.com/office/drawing/2014/main" id="{1DB57B27-5C32-41BD-89CA-A4E85E36C3B9}"/>
              </a:ext>
            </a:extLst>
          </p:cNvPr>
          <p:cNvSpPr/>
          <p:nvPr/>
        </p:nvSpPr>
        <p:spPr>
          <a:xfrm>
            <a:off x="144924" y="1029802"/>
            <a:ext cx="11853286" cy="33122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400" b="0" i="1" u="none" strike="noStrike" kern="1200" cap="none" spc="0" normalizeH="0" baseline="0" noProof="0" dirty="0">
                <a:ln>
                  <a:noFill/>
                </a:ln>
                <a:solidFill>
                  <a:srgbClr val="37A54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Kategorie produktów</a:t>
            </a:r>
            <a:endParaRPr kumimoji="0" lang="en-US" sz="1400" b="0" i="1" u="none" strike="noStrike" kern="1200" cap="none" spc="0" normalizeH="0" baseline="0" noProof="0" dirty="0">
              <a:ln>
                <a:noFill/>
              </a:ln>
              <a:solidFill>
                <a:srgbClr val="37A541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15" name="Picture 4" descr="Znalezione obrazy dla zapytania morliny logo">
            <a:extLst>
              <a:ext uri="{FF2B5EF4-FFF2-40B4-BE49-F238E27FC236}">
                <a16:creationId xmlns:a16="http://schemas.microsoft.com/office/drawing/2014/main" id="{EA2E9255-6967-4963-82CB-0B541AEC42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0307" y="737630"/>
            <a:ext cx="1328533" cy="1311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3" name="Tabela 12">
            <a:extLst>
              <a:ext uri="{FF2B5EF4-FFF2-40B4-BE49-F238E27FC236}">
                <a16:creationId xmlns:a16="http://schemas.microsoft.com/office/drawing/2014/main" id="{B8D2D094-4EE6-46E3-BAD0-C65B5D0690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6097828"/>
              </p:ext>
            </p:extLst>
          </p:nvPr>
        </p:nvGraphicFramePr>
        <p:xfrm>
          <a:off x="144924" y="1638000"/>
          <a:ext cx="11732120" cy="226542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66515">
                  <a:extLst>
                    <a:ext uri="{9D8B030D-6E8A-4147-A177-3AD203B41FA5}">
                      <a16:colId xmlns:a16="http://schemas.microsoft.com/office/drawing/2014/main" val="4113418651"/>
                    </a:ext>
                  </a:extLst>
                </a:gridCol>
                <a:gridCol w="1466515">
                  <a:extLst>
                    <a:ext uri="{9D8B030D-6E8A-4147-A177-3AD203B41FA5}">
                      <a16:colId xmlns:a16="http://schemas.microsoft.com/office/drawing/2014/main" val="1153389742"/>
                    </a:ext>
                  </a:extLst>
                </a:gridCol>
                <a:gridCol w="1466515">
                  <a:extLst>
                    <a:ext uri="{9D8B030D-6E8A-4147-A177-3AD203B41FA5}">
                      <a16:colId xmlns:a16="http://schemas.microsoft.com/office/drawing/2014/main" val="2232836368"/>
                    </a:ext>
                  </a:extLst>
                </a:gridCol>
                <a:gridCol w="1466515">
                  <a:extLst>
                    <a:ext uri="{9D8B030D-6E8A-4147-A177-3AD203B41FA5}">
                      <a16:colId xmlns:a16="http://schemas.microsoft.com/office/drawing/2014/main" val="731207903"/>
                    </a:ext>
                  </a:extLst>
                </a:gridCol>
                <a:gridCol w="1466515">
                  <a:extLst>
                    <a:ext uri="{9D8B030D-6E8A-4147-A177-3AD203B41FA5}">
                      <a16:colId xmlns:a16="http://schemas.microsoft.com/office/drawing/2014/main" val="2419463121"/>
                    </a:ext>
                  </a:extLst>
                </a:gridCol>
                <a:gridCol w="1466515">
                  <a:extLst>
                    <a:ext uri="{9D8B030D-6E8A-4147-A177-3AD203B41FA5}">
                      <a16:colId xmlns:a16="http://schemas.microsoft.com/office/drawing/2014/main" val="3396229554"/>
                    </a:ext>
                  </a:extLst>
                </a:gridCol>
                <a:gridCol w="1466515">
                  <a:extLst>
                    <a:ext uri="{9D8B030D-6E8A-4147-A177-3AD203B41FA5}">
                      <a16:colId xmlns:a16="http://schemas.microsoft.com/office/drawing/2014/main" val="603651929"/>
                    </a:ext>
                  </a:extLst>
                </a:gridCol>
                <a:gridCol w="146651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46581">
                <a:tc>
                  <a:txBody>
                    <a:bodyPr/>
                    <a:lstStyle/>
                    <a:p>
                      <a:pPr algn="ctr" fontAlgn="b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WĘDLINY NA KANAPKĘ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KIEŁBASY TRADYCYJNE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KIEŁBASY SUCHE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PARÓWKI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KABANOSY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KONSERWY MIĘSNE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CONVENIENCE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MARKI PARASOLOWE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9875831"/>
                  </a:ext>
                </a:extLst>
              </a:tr>
              <a:tr h="216000">
                <a:tc gridSpan="7">
                  <a:txBody>
                    <a:bodyPr/>
                    <a:lstStyle/>
                    <a:p>
                      <a:pPr marL="0" indent="0" algn="ctr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None/>
                      </a:pPr>
                      <a:endParaRPr lang="pl-PL" sz="10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None/>
                      </a:pPr>
                      <a:endParaRPr lang="pl-PL" sz="10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0231699"/>
                  </a:ext>
                </a:extLst>
              </a:tr>
              <a:tr h="435040"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Wędliny na kanapkę tej marki są wszędzie dostępne</a:t>
                      </a:r>
                    </a:p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Kiełbasy tradycyjne tej marki są wszędzie dostępne</a:t>
                      </a:r>
                    </a:p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ENDPLUS</a:t>
                      </a:r>
                    </a:p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marka z długą historią</a:t>
                      </a:r>
                    </a:p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Kabanosy tej marki są wszędzie dostępne</a:t>
                      </a:r>
                    </a:p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ENDPLUS</a:t>
                      </a:r>
                    </a:p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#NO_DATA#</a:t>
                      </a:r>
                    </a:p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1000" b="0" i="0" u="none" strike="noStrike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None/>
                      </a:pP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Tx/>
                        <a:buFont typeface="Wingdings 2" panose="05020102010507070707" pitchFamily="18" charset="2"/>
                        <a:buChar char="Ì"/>
                        <a:tabLst/>
                        <a:defRPr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marka, która ma szeroką ofertę produktów</a:t>
                      </a:r>
                    </a:p>
                    <a:p>
                      <a:pPr marL="0" indent="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None/>
                      </a:pP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7879200"/>
                  </a:ext>
                </a:extLst>
              </a:tr>
              <a:tr h="216000">
                <a:tc gridSpan="7">
                  <a:txBody>
                    <a:bodyPr/>
                    <a:lstStyle/>
                    <a:p>
                      <a:pPr marL="0" indent="0" algn="ctr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None/>
                      </a:pP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None/>
                      </a:pP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1629331"/>
                  </a:ext>
                </a:extLst>
              </a:tr>
              <a:tr h="367426"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marka z długą historią</a:t>
                      </a:r>
                    </a:p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ENDMINUS</a:t>
                      </a:r>
                    </a:p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r>
                        <a:rPr lang="pl-PL" sz="1000" b="0" i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Kiełbasy suche tej marki są inne niż Kiełbasy suche pozostałych marek</a:t>
                      </a:r>
                    </a:p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endParaRPr lang="pl-PL" sz="1000" b="0" i="1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Parówki tej marki są przede wszystkim dla dzieci</a:t>
                      </a:r>
                    </a:p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r>
                        <a:rPr lang="pl-PL" sz="1000" b="0" i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Kabanosy tej marki są inne niż Kabanosy pozostałych marek</a:t>
                      </a:r>
                    </a:p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endParaRPr lang="pl-PL" sz="1000" b="0" i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ENDMINUS</a:t>
                      </a:r>
                    </a:p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#NO_DATA#</a:t>
                      </a:r>
                    </a:p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endParaRPr lang="pl-PL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ENDMINUS</a:t>
                      </a:r>
                      <a:endParaRPr lang="pl-PL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6629930"/>
                  </a:ext>
                </a:extLst>
              </a:tr>
            </a:tbl>
          </a:graphicData>
        </a:graphic>
      </p:graphicFrame>
      <p:sp>
        <p:nvSpPr>
          <p:cNvPr id="16" name="Base Label">
            <a:extLst>
              <a:ext uri="{FF2B5EF4-FFF2-40B4-BE49-F238E27FC236}">
                <a16:creationId xmlns:a16="http://schemas.microsoft.com/office/drawing/2014/main" id="{4D027B61-6224-42CC-B2B0-D888107241C3}"/>
              </a:ext>
            </a:extLst>
          </p:cNvPr>
          <p:cNvSpPr txBox="1"/>
          <p:nvPr/>
        </p:nvSpPr>
        <p:spPr>
          <a:xfrm>
            <a:off x="695325" y="6485954"/>
            <a:ext cx="76819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 Q4 2022</a:t>
            </a:r>
            <a:r>
              <a:rPr lang="da-DK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 183/ 155/ 158/ 197/ 162/ 130/ 196</a:t>
            </a:r>
            <a:endParaRPr lang="da-DK" sz="1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385287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CB3DEC68-4DB9-4920-B18C-DC6822DD391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MORLINY| </a:t>
            </a:r>
            <a:r>
              <a:rPr lang="pl-PL" dirty="0"/>
              <a:t>profil demograficzny użytkowników marki</a:t>
            </a:r>
          </a:p>
        </p:txBody>
      </p:sp>
      <p:sp>
        <p:nvSpPr>
          <p:cNvPr id="29" name="Prostokąt 28">
            <a:extLst>
              <a:ext uri="{FF2B5EF4-FFF2-40B4-BE49-F238E27FC236}">
                <a16:creationId xmlns:a16="http://schemas.microsoft.com/office/drawing/2014/main" id="{8F9DA798-21F6-4A5F-9FFA-18647B71B63F}"/>
              </a:ext>
            </a:extLst>
          </p:cNvPr>
          <p:cNvSpPr/>
          <p:nvPr/>
        </p:nvSpPr>
        <p:spPr>
          <a:xfrm>
            <a:off x="8194714" y="57601"/>
            <a:ext cx="3865205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10" name="Base Label">
            <a:extLst>
              <a:ext uri="{FF2B5EF4-FFF2-40B4-BE49-F238E27FC236}">
                <a16:creationId xmlns:a16="http://schemas.microsoft.com/office/drawing/2014/main" id="{2F95A6BA-E14E-4D70-8389-BEB0199B326D}"/>
              </a:ext>
            </a:extLst>
          </p:cNvPr>
          <p:cNvSpPr txBox="1"/>
          <p:nvPr/>
        </p:nvSpPr>
        <p:spPr>
          <a:xfrm>
            <a:off x="316054" y="6629865"/>
            <a:ext cx="85802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 Q4 2022</a:t>
            </a:r>
            <a:r>
              <a:rPr lang="da-DK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 183/ 155/ 158/ 197/ 162/ 130/ 196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a-DK" sz="1000" dirty="0">
              <a:solidFill>
                <a:schemeClr val="tx1"/>
              </a:solidFill>
            </a:endParaRPr>
          </a:p>
        </p:txBody>
      </p:sp>
      <p:graphicFrame>
        <p:nvGraphicFramePr>
          <p:cNvPr id="4" name="Tabe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6570628"/>
              </p:ext>
            </p:extLst>
          </p:nvPr>
        </p:nvGraphicFramePr>
        <p:xfrm>
          <a:off x="695323" y="514801"/>
          <a:ext cx="10095892" cy="6262550"/>
        </p:xfrm>
        <a:graphic>
          <a:graphicData uri="http://schemas.openxmlformats.org/drawingml/2006/table">
            <a:tbl>
              <a:tblPr/>
              <a:tblGrid>
                <a:gridCol w="46060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41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04110">
                  <a:extLst>
                    <a:ext uri="{9D8B030D-6E8A-4147-A177-3AD203B41FA5}">
                      <a16:colId xmlns:a16="http://schemas.microsoft.com/office/drawing/2014/main" val="527459332"/>
                    </a:ext>
                  </a:extLst>
                </a:gridCol>
                <a:gridCol w="9131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041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0411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0947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5079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38930">
                <a:tc>
                  <a:txBody>
                    <a:bodyPr/>
                    <a:lstStyle/>
                    <a:p>
                      <a:pPr algn="r" fontAlgn="ctr"/>
                      <a:r>
                        <a:rPr lang="pl-PL" sz="100" b="0" i="0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^TAB2^</a:t>
                      </a:r>
                      <a:endParaRPr lang="pl-PL" sz="1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8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WĘDLINY NA KANAPKĘ</a:t>
                      </a:r>
                      <a:endParaRPr lang="pl-PL" sz="8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8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KIEŁBASY TRADYCYJNE</a:t>
                      </a:r>
                      <a:endParaRPr lang="pl-PL" sz="8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8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KIEŁBASY SUCHE</a:t>
                      </a:r>
                      <a:endParaRPr lang="pl-PL" sz="8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8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PARÓWKI</a:t>
                      </a:r>
                      <a:endParaRPr lang="pl-PL" sz="8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8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KABANOSY</a:t>
                      </a:r>
                      <a:endParaRPr lang="pl-PL" sz="8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8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KONSERWY MIĘSNE</a:t>
                      </a:r>
                      <a:endParaRPr lang="pl-PL" sz="8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8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MARKI PARASOLOWE</a:t>
                      </a:r>
                      <a:endParaRPr lang="pl-PL" sz="8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546"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PŁEĆ </a:t>
                      </a:r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Kobieta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Mężczyzna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31%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WIEK</a:t>
                      </a:r>
                    </a:p>
                  </a:txBody>
                  <a:tcPr marL="3710" marR="3710" marT="371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15-24 lata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11%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16%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25-39 lat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22%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31%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40-59 lat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31%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47%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31%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41%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60 lat lub więcej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16%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WIELKOŚĆ MIEJSCOWOŚCI ZAMIESZKANIA</a:t>
                      </a:r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Wieś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Miasta do 100 tys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95546988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Miasta 100-499 tys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28%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31%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30%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Miasta ponad 500 tys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WYKSZTAŁCENIE</a:t>
                      </a:r>
                    </a:p>
                  </a:txBody>
                  <a:tcPr marL="3710" marR="3710" marT="371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Podstawowe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Zasadnicze zawodowe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11%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Średnie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50%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41%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52%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Wyższe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41%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41%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41%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SYTUACJA ZAWODOWA</a:t>
                      </a:r>
                    </a:p>
                  </a:txBody>
                  <a:tcPr marL="3710" marR="3710" marT="371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Studiuję/ uczę się  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Pracuję na część etatu 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12%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Pracuję na pełen etat 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51%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63%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23%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47%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43%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53%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45%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Prowadzę własną działalność gospodarczą 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31%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Zajmuję się domem  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11%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31%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24%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24%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12%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Bezrobotny(a)/ nie pracuję 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23%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SYTUACJA FINANSOWA</a:t>
                      </a:r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Nie jesteśmy w stanie zaspokoić nawet najpilniejszych potrzeb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6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Wystarcza nam na życie, jeśli zaciskamy pasa i odmawiamy sobie wielu rzeczy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11%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7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Stać nas na bieżące wydatki, ale nie stać nas na większe wydatki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25%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30%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8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Stać nas na pokrycie wszystkich wydatków, ale nie mamy już jak odkładać 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28%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31%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9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Stać nas na pokrycie wszystkich wydatków i mielibyśmy z czego odkładać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28%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21%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0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Trudno powiedzieć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1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DOCHÓD NETTO</a:t>
                      </a:r>
                    </a:p>
                  </a:txBody>
                  <a:tcPr marL="3710" marR="3710" marT="371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2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poniżej 2000 zł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3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2001-3000 zł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4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3001-4000 zł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19%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12%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21%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5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4001-5000 zł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6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5001-6000 zł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7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powyżej 6000 zł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25%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31%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8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Odmowa/ nie wiem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11%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31%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41%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9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STAN CYWILNY</a:t>
                      </a:r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0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Małżeństwo / para bez dzieci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1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Małżeństwo / para z dziećmi do 17 lat na utrzymaniu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20%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25%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31%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41%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2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Małżeństwo / para z dziećmi powyżej  17 lat na utrzymaniu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11%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12%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3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Małżeństwo / para z dziećmi, które są już dorosłe 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16%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4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Dorosła osoba mieszkająca z rodzicami, współlokatorami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11%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22%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5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Dorosła osoba mieszkająca samodzielnie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20%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25%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12%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6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Inna sytuacja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8899239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Wykres 10"/>
          <p:cNvGraphicFramePr/>
          <p:nvPr>
            <p:extLst>
              <p:ext uri="{D42A27DB-BD31-4B8C-83A1-F6EECF244321}">
                <p14:modId xmlns:p14="http://schemas.microsoft.com/office/powerpoint/2010/main" val="3895466632"/>
              </p:ext>
            </p:extLst>
          </p:nvPr>
        </p:nvGraphicFramePr>
        <p:xfrm>
          <a:off x="71855" y="3028357"/>
          <a:ext cx="4978148" cy="31099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ytuł 8">
            <a:extLst>
              <a:ext uri="{FF2B5EF4-FFF2-40B4-BE49-F238E27FC236}">
                <a16:creationId xmlns:a16="http://schemas.microsoft.com/office/drawing/2014/main" id="{D9871B2D-E86C-4434-B165-5C3C402F99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5" y="448733"/>
            <a:ext cx="8744239" cy="408516"/>
          </a:xfrm>
        </p:spPr>
        <p:txBody>
          <a:bodyPr/>
          <a:lstStyle/>
          <a:p>
            <a:r>
              <a:rPr lang="pl-PL" dirty="0"/>
              <a:t>Wnioski</a:t>
            </a:r>
          </a:p>
        </p:txBody>
      </p:sp>
      <p:sp>
        <p:nvSpPr>
          <p:cNvPr id="10" name="Symbol zastępczy tekstu 9">
            <a:extLst>
              <a:ext uri="{FF2B5EF4-FFF2-40B4-BE49-F238E27FC236}">
                <a16:creationId xmlns:a16="http://schemas.microsoft.com/office/drawing/2014/main" id="{1F215327-B9E0-4DDA-BDD6-405350CD170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FRANKI </a:t>
            </a:r>
            <a:r>
              <a:rPr lang="pl-PL" dirty="0"/>
              <a:t>| znajomość przekazów reklamowych</a:t>
            </a:r>
          </a:p>
        </p:txBody>
      </p:sp>
      <p:sp>
        <p:nvSpPr>
          <p:cNvPr id="13" name="Symbol zastępczy tekstu 12">
            <a:extLst>
              <a:ext uri="{FF2B5EF4-FFF2-40B4-BE49-F238E27FC236}">
                <a16:creationId xmlns:a16="http://schemas.microsoft.com/office/drawing/2014/main" id="{B91F166D-BCEF-469B-A85B-67ACB71CEF1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221018" y="6480175"/>
            <a:ext cx="7274308" cy="45719"/>
          </a:xfrm>
        </p:spPr>
        <p:txBody>
          <a:bodyPr/>
          <a:lstStyle/>
          <a:p>
            <a:r>
              <a:rPr lang="pl-PL" b="1" dirty="0"/>
              <a:t>K1. Czy kiedykolwiek widziałeś(aś) tę reklamę w [telewizji/w internecie]? | K2.</a:t>
            </a:r>
            <a:r>
              <a:rPr lang="pl-PL" dirty="0"/>
              <a:t> </a:t>
            </a:r>
            <a:r>
              <a:rPr lang="pl-PL" b="1" dirty="0"/>
              <a:t>Czy pamiętasz, która marka była reklamowana tym spotem?| K3. Po obejrzeniu tej reklamy, na ile byłbyś chętny/byłabyś chętna kupić ten produkt? </a:t>
            </a:r>
            <a:endParaRPr lang="pl-PL" dirty="0"/>
          </a:p>
          <a:p>
            <a:endParaRPr lang="pl-PL" b="1" dirty="0"/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78EF8C59-6B3F-4021-BB0A-8B299DEB8BC0}"/>
              </a:ext>
            </a:extLst>
          </p:cNvPr>
          <p:cNvSpPr txBox="1"/>
          <p:nvPr/>
        </p:nvSpPr>
        <p:spPr>
          <a:xfrm>
            <a:off x="853909" y="2870903"/>
            <a:ext cx="458486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200" b="1" i="1" u="none" strike="noStrike" kern="1200" cap="none" spc="0" normalizeH="0" baseline="0" noProof="0" dirty="0">
                <a:ln>
                  <a:noFill/>
                </a:ln>
                <a:solidFill>
                  <a:srgbClr val="00599A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Czy kiedykolwiek widziałeś(aś) </a:t>
            </a:r>
            <a:r>
              <a:rPr lang="pl-PL" sz="1200" b="1" i="1" dirty="0">
                <a:solidFill>
                  <a:srgbClr val="00599A"/>
                </a:solidFill>
                <a:latin typeface="Arial"/>
              </a:rPr>
              <a:t>t</a:t>
            </a:r>
            <a:r>
              <a:rPr kumimoji="0" lang="pl-PL" sz="1200" b="1" i="1" u="none" strike="noStrike" kern="1200" cap="none" spc="0" normalizeH="0" baseline="0" noProof="0" dirty="0">
                <a:ln>
                  <a:noFill/>
                </a:ln>
                <a:solidFill>
                  <a:srgbClr val="00599A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ę reklamę?</a:t>
            </a:r>
            <a:endParaRPr kumimoji="0" lang="pl-PL" sz="1200" b="0" i="1" u="none" strike="noStrike" kern="1200" cap="none" spc="0" normalizeH="0" baseline="0" noProof="0" dirty="0">
              <a:ln>
                <a:noFill/>
              </a:ln>
              <a:solidFill>
                <a:srgbClr val="00599A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3" name="pole tekstowe 22">
            <a:extLst>
              <a:ext uri="{FF2B5EF4-FFF2-40B4-BE49-F238E27FC236}">
                <a16:creationId xmlns:a16="http://schemas.microsoft.com/office/drawing/2014/main" id="{70161E69-6DDA-4413-B571-80C0218CE94B}"/>
              </a:ext>
            </a:extLst>
          </p:cNvPr>
          <p:cNvSpPr txBox="1"/>
          <p:nvPr/>
        </p:nvSpPr>
        <p:spPr>
          <a:xfrm>
            <a:off x="5926020" y="1497714"/>
            <a:ext cx="30560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200" b="1" i="0" u="none" strike="noStrike" kern="1200" cap="none" spc="0" normalizeH="0" baseline="0" noProof="0" dirty="0">
                <a:ln>
                  <a:noFill/>
                </a:ln>
                <a:solidFill>
                  <a:srgbClr val="4A4A4A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Marka przypisywana reklamie</a:t>
            </a:r>
          </a:p>
        </p:txBody>
      </p:sp>
      <p:graphicFrame>
        <p:nvGraphicFramePr>
          <p:cNvPr id="24" name="Object 18">
            <a:extLst>
              <a:ext uri="{FF2B5EF4-FFF2-40B4-BE49-F238E27FC236}">
                <a16:creationId xmlns:a16="http://schemas.microsoft.com/office/drawing/2014/main" id="{80BEDCFA-FFBE-4170-B9DB-D22EDC208C5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43467081"/>
              </p:ext>
            </p:extLst>
          </p:nvPr>
        </p:nvGraphicFramePr>
        <p:xfrm>
          <a:off x="7029450" y="3577095"/>
          <a:ext cx="4029363" cy="27524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5" name="pole tekstowe 24">
            <a:extLst>
              <a:ext uri="{FF2B5EF4-FFF2-40B4-BE49-F238E27FC236}">
                <a16:creationId xmlns:a16="http://schemas.microsoft.com/office/drawing/2014/main" id="{4B884A5F-9BC9-439E-ACD1-0FF99BF9AB85}"/>
              </a:ext>
            </a:extLst>
          </p:cNvPr>
          <p:cNvSpPr txBox="1"/>
          <p:nvPr/>
        </p:nvSpPr>
        <p:spPr>
          <a:xfrm>
            <a:off x="7723714" y="3617524"/>
            <a:ext cx="30560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200" b="1" i="0" u="none" strike="noStrike" kern="1200" cap="none" spc="0" normalizeH="0" baseline="0" noProof="0" dirty="0">
                <a:ln>
                  <a:noFill/>
                </a:ln>
                <a:solidFill>
                  <a:srgbClr val="4A4A4A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Chęć zakupu</a:t>
            </a:r>
          </a:p>
        </p:txBody>
      </p:sp>
      <p:sp>
        <p:nvSpPr>
          <p:cNvPr id="15" name="Base Label"/>
          <p:cNvSpPr txBox="1"/>
          <p:nvPr/>
        </p:nvSpPr>
        <p:spPr>
          <a:xfrm>
            <a:off x="666750" y="6447854"/>
            <a:ext cx="132397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1000"/>
              <a:t>-/ -/ -/ -</a:t>
            </a:r>
            <a:endParaRPr lang="pl-PL" sz="1000" dirty="0"/>
          </a:p>
        </p:txBody>
      </p:sp>
      <p:graphicFrame>
        <p:nvGraphicFramePr>
          <p:cNvPr id="34" name="Wykres 33"/>
          <p:cNvGraphicFramePr/>
          <p:nvPr>
            <p:extLst>
              <p:ext uri="{D42A27DB-BD31-4B8C-83A1-F6EECF244321}">
                <p14:modId xmlns:p14="http://schemas.microsoft.com/office/powerpoint/2010/main" val="3733456714"/>
              </p:ext>
            </p:extLst>
          </p:nvPr>
        </p:nvGraphicFramePr>
        <p:xfrm>
          <a:off x="5734050" y="1736617"/>
          <a:ext cx="6610350" cy="18358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" name="Tabela 2">
            <a:extLst>
              <a:ext uri="{FF2B5EF4-FFF2-40B4-BE49-F238E27FC236}">
                <a16:creationId xmlns:a16="http://schemas.microsoft.com/office/drawing/2014/main" id="{6D842A90-C02D-40B6-951B-3493CFCFB35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6527905"/>
              </p:ext>
            </p:extLst>
          </p:nvPr>
        </p:nvGraphicFramePr>
        <p:xfrm>
          <a:off x="7024543" y="5423658"/>
          <a:ext cx="3938732" cy="37861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84683">
                  <a:extLst>
                    <a:ext uri="{9D8B030D-6E8A-4147-A177-3AD203B41FA5}">
                      <a16:colId xmlns:a16="http://schemas.microsoft.com/office/drawing/2014/main" val="168404069"/>
                    </a:ext>
                  </a:extLst>
                </a:gridCol>
                <a:gridCol w="984683">
                  <a:extLst>
                    <a:ext uri="{9D8B030D-6E8A-4147-A177-3AD203B41FA5}">
                      <a16:colId xmlns:a16="http://schemas.microsoft.com/office/drawing/2014/main" val="3269296423"/>
                    </a:ext>
                  </a:extLst>
                </a:gridCol>
                <a:gridCol w="984683">
                  <a:extLst>
                    <a:ext uri="{9D8B030D-6E8A-4147-A177-3AD203B41FA5}">
                      <a16:colId xmlns:a16="http://schemas.microsoft.com/office/drawing/2014/main" val="891137864"/>
                    </a:ext>
                  </a:extLst>
                </a:gridCol>
                <a:gridCol w="984683">
                  <a:extLst>
                    <a:ext uri="{9D8B030D-6E8A-4147-A177-3AD203B41FA5}">
                      <a16:colId xmlns:a16="http://schemas.microsoft.com/office/drawing/2014/main" val="1163046411"/>
                    </a:ext>
                  </a:extLst>
                </a:gridCol>
              </a:tblGrid>
              <a:tr h="378611">
                <a:tc>
                  <a:txBody>
                    <a:bodyPr/>
                    <a:lstStyle/>
                    <a:p>
                      <a:pPr algn="ctr"/>
                      <a:r>
                        <a:rPr lang="pl-PL" sz="1100"/>
                        <a:t>Q4 2022</a:t>
                      </a:r>
                      <a:endParaRPr lang="pl-PL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100"/>
                        <a:t>Q3 2022</a:t>
                      </a:r>
                      <a:endParaRPr lang="pl-PL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100"/>
                        <a:t>Q2 2022</a:t>
                      </a:r>
                      <a:endParaRPr lang="pl-PL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100"/>
                        <a:t>Q4 2021</a:t>
                      </a:r>
                      <a:endParaRPr lang="pl-PL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6588154"/>
                  </a:ext>
                </a:extLst>
              </a:tr>
            </a:tbl>
          </a:graphicData>
        </a:graphic>
      </p:graphicFrame>
      <p:sp>
        <p:nvSpPr>
          <p:cNvPr id="20" name="Symbol zastępczy stopki 3">
            <a:extLst>
              <a:ext uri="{FF2B5EF4-FFF2-40B4-BE49-F238E27FC236}">
                <a16:creationId xmlns:a16="http://schemas.microsoft.com/office/drawing/2014/main" id="{9252138F-026F-4F40-B5CE-37A535FE3B35}"/>
              </a:ext>
            </a:extLst>
          </p:cNvPr>
          <p:cNvSpPr txBox="1">
            <a:spLocks/>
          </p:cNvSpPr>
          <p:nvPr/>
        </p:nvSpPr>
        <p:spPr>
          <a:xfrm>
            <a:off x="1612626" y="6636971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95%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Obraz 2"/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2585" y="761613"/>
            <a:ext cx="1323975" cy="1314450"/>
          </a:xfrm>
          <a:prstGeom prst="rect">
            <a:avLst/>
          </a:prstGeom>
        </p:spPr>
      </p:pic>
      <p:pic>
        <p:nvPicPr>
          <p:cNvPr id="4" name="Obraz 3"/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490" y="1178288"/>
            <a:ext cx="2809875" cy="153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250852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Rectangle 72">
            <a:extLst>
              <a:ext uri="{FF2B5EF4-FFF2-40B4-BE49-F238E27FC236}">
                <a16:creationId xmlns:a16="http://schemas.microsoft.com/office/drawing/2014/main" id="{57845966-6EFC-468A-9CC7-BAB4B95854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354372" y="0"/>
            <a:ext cx="9483256" cy="6858000"/>
          </a:xfrm>
          <a:prstGeom prst="rect">
            <a:avLst/>
          </a:prstGeom>
          <a:solidFill>
            <a:srgbClr val="2637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75" name="Picture 74">
            <a:extLst>
              <a:ext uri="{FF2B5EF4-FFF2-40B4-BE49-F238E27FC236}">
                <a16:creationId xmlns:a16="http://schemas.microsoft.com/office/drawing/2014/main" id="{75554383-98AF-4A47-BB65-705FAAA4BE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7" name="Freeform: Shape 76">
            <a:extLst>
              <a:ext uri="{FF2B5EF4-FFF2-40B4-BE49-F238E27FC236}">
                <a16:creationId xmlns:a16="http://schemas.microsoft.com/office/drawing/2014/main" id="{ADAD1991-FFD1-4E94-ABAB-7560D33008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144484" y="0"/>
            <a:ext cx="7837716" cy="6858000"/>
          </a:xfrm>
          <a:custGeom>
            <a:avLst/>
            <a:gdLst>
              <a:gd name="connsiteX0" fmla="*/ 2232159 w 7837716"/>
              <a:gd name="connsiteY0" fmla="*/ 0 h 6858000"/>
              <a:gd name="connsiteX1" fmla="*/ 5605557 w 7837716"/>
              <a:gd name="connsiteY1" fmla="*/ 0 h 6858000"/>
              <a:gd name="connsiteX2" fmla="*/ 5617845 w 7837716"/>
              <a:gd name="connsiteY2" fmla="*/ 5384 h 6858000"/>
              <a:gd name="connsiteX3" fmla="*/ 7837716 w 7837716"/>
              <a:gd name="connsiteY3" fmla="*/ 3429000 h 6858000"/>
              <a:gd name="connsiteX4" fmla="*/ 5617845 w 7837716"/>
              <a:gd name="connsiteY4" fmla="*/ 6852616 h 6858000"/>
              <a:gd name="connsiteX5" fmla="*/ 5605557 w 7837716"/>
              <a:gd name="connsiteY5" fmla="*/ 6858000 h 6858000"/>
              <a:gd name="connsiteX6" fmla="*/ 2232159 w 7837716"/>
              <a:gd name="connsiteY6" fmla="*/ 6858000 h 6858000"/>
              <a:gd name="connsiteX7" fmla="*/ 2219871 w 7837716"/>
              <a:gd name="connsiteY7" fmla="*/ 6852616 h 6858000"/>
              <a:gd name="connsiteX8" fmla="*/ 0 w 7837716"/>
              <a:gd name="connsiteY8" fmla="*/ 3429000 h 6858000"/>
              <a:gd name="connsiteX9" fmla="*/ 2219871 w 7837716"/>
              <a:gd name="connsiteY9" fmla="*/ 538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837716" h="6858000">
                <a:moveTo>
                  <a:pt x="2232159" y="0"/>
                </a:moveTo>
                <a:lnTo>
                  <a:pt x="5605557" y="0"/>
                </a:lnTo>
                <a:lnTo>
                  <a:pt x="5617845" y="5384"/>
                </a:lnTo>
                <a:cubicBezTo>
                  <a:pt x="6931322" y="618789"/>
                  <a:pt x="7837716" y="1921305"/>
                  <a:pt x="7837716" y="3429000"/>
                </a:cubicBezTo>
                <a:cubicBezTo>
                  <a:pt x="7837716" y="4936696"/>
                  <a:pt x="6931322" y="6239212"/>
                  <a:pt x="5617845" y="6852616"/>
                </a:cubicBezTo>
                <a:lnTo>
                  <a:pt x="5605557" y="6858000"/>
                </a:lnTo>
                <a:lnTo>
                  <a:pt x="2232159" y="6858000"/>
                </a:lnTo>
                <a:lnTo>
                  <a:pt x="2219871" y="6852616"/>
                </a:lnTo>
                <a:cubicBezTo>
                  <a:pt x="906394" y="6239212"/>
                  <a:pt x="0" y="4936696"/>
                  <a:pt x="0" y="3429000"/>
                </a:cubicBezTo>
                <a:cubicBezTo>
                  <a:pt x="0" y="1921305"/>
                  <a:pt x="906394" y="618789"/>
                  <a:pt x="2219871" y="5384"/>
                </a:cubicBezTo>
                <a:close/>
              </a:path>
            </a:pathLst>
          </a:custGeom>
          <a:solidFill>
            <a:schemeClr val="bg1"/>
          </a:solidFill>
          <a:ln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23000">
                  <a:schemeClr val="accent1">
                    <a:lumMod val="45000"/>
                    <a:lumOff val="55000"/>
                  </a:schemeClr>
                </a:gs>
                <a:gs pos="83000">
                  <a:schemeClr val="bg2">
                    <a:lumMod val="82000"/>
                  </a:schemeClr>
                </a:gs>
                <a:gs pos="100000">
                  <a:schemeClr val="bg2">
                    <a:lumMod val="87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65540" name="Picture 4" descr="Znalezione obrazy dla zapytania Berlinki logo">
            <a:extLst>
              <a:ext uri="{FF2B5EF4-FFF2-40B4-BE49-F238E27FC236}">
                <a16:creationId xmlns:a16="http://schemas.microsoft.com/office/drawing/2014/main" id="{43911E13-3365-4C02-9ED5-4B68213E09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36181" y="1467318"/>
            <a:ext cx="5462546" cy="3967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03163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74765C5-A5B4-46BB-82A7-811E201611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pl-PL" dirty="0"/>
              <a:t>PROFIL DEMOGRAFICZNY</a:t>
            </a:r>
            <a:br>
              <a:rPr lang="pl-PL" dirty="0"/>
            </a:br>
            <a:endParaRPr lang="pl-PL" dirty="0"/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CB3DEC68-4DB9-4920-B18C-DC6822DD391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 dirty="0"/>
              <a:t>CHARAKTERYSTYKA GRUPY BADANYCH 2/2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DACABFE5-AE80-4AD1-9A8A-909F37B4B83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1" y="6480175"/>
            <a:ext cx="714234" cy="252000"/>
          </a:xfrm>
        </p:spPr>
        <p:txBody>
          <a:bodyPr/>
          <a:lstStyle/>
          <a:p>
            <a:r>
              <a:rPr lang="pl-PL"/>
              <a:t>1337</a:t>
            </a:r>
            <a:endParaRPr lang="pl-PL" dirty="0"/>
          </a:p>
        </p:txBody>
      </p:sp>
      <p:graphicFrame>
        <p:nvGraphicFramePr>
          <p:cNvPr id="6" name="Tabela 5">
            <a:extLst>
              <a:ext uri="{FF2B5EF4-FFF2-40B4-BE49-F238E27FC236}">
                <a16:creationId xmlns:a16="http://schemas.microsoft.com/office/drawing/2014/main" id="{879B613A-A4C9-4880-AB42-C1DB5DDBB35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2948904"/>
              </p:ext>
            </p:extLst>
          </p:nvPr>
        </p:nvGraphicFramePr>
        <p:xfrm>
          <a:off x="392188" y="1562152"/>
          <a:ext cx="3528000" cy="1584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80000">
                  <a:extLst>
                    <a:ext uri="{9D8B030D-6E8A-4147-A177-3AD203B41FA5}">
                      <a16:colId xmlns:a16="http://schemas.microsoft.com/office/drawing/2014/main" val="1525239716"/>
                    </a:ext>
                  </a:extLst>
                </a:gridCol>
                <a:gridCol w="1548000">
                  <a:extLst>
                    <a:ext uri="{9D8B030D-6E8A-4147-A177-3AD203B41FA5}">
                      <a16:colId xmlns:a16="http://schemas.microsoft.com/office/drawing/2014/main" val="4113418651"/>
                    </a:ext>
                  </a:extLst>
                </a:gridCol>
              </a:tblGrid>
              <a:tr h="396000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Podstawowe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28499952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Zasadnicze zawodowe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4528081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Średnie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3548106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Wyższe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5312651"/>
                  </a:ext>
                </a:extLst>
              </a:tr>
            </a:tbl>
          </a:graphicData>
        </a:graphic>
      </p:graphicFrame>
      <p:sp>
        <p:nvSpPr>
          <p:cNvPr id="7" name="Prostokąt 6">
            <a:extLst>
              <a:ext uri="{FF2B5EF4-FFF2-40B4-BE49-F238E27FC236}">
                <a16:creationId xmlns:a16="http://schemas.microsoft.com/office/drawing/2014/main" id="{A7FE2595-9887-43BE-9175-F565E5DEC9D1}"/>
              </a:ext>
            </a:extLst>
          </p:cNvPr>
          <p:cNvSpPr/>
          <p:nvPr/>
        </p:nvSpPr>
        <p:spPr>
          <a:xfrm>
            <a:off x="392188" y="1125953"/>
            <a:ext cx="3557723" cy="396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400" dirty="0">
                <a:solidFill>
                  <a:schemeClr val="bg2"/>
                </a:solidFill>
              </a:rPr>
              <a:t>Wykształcenie</a:t>
            </a:r>
            <a:endParaRPr lang="en-US" sz="1400" dirty="0">
              <a:solidFill>
                <a:schemeClr val="bg2"/>
              </a:solidFill>
            </a:endParaRPr>
          </a:p>
        </p:txBody>
      </p:sp>
      <p:graphicFrame>
        <p:nvGraphicFramePr>
          <p:cNvPr id="8" name="Wykres 7">
            <a:extLst>
              <a:ext uri="{FF2B5EF4-FFF2-40B4-BE49-F238E27FC236}">
                <a16:creationId xmlns:a16="http://schemas.microsoft.com/office/drawing/2014/main" id="{F9C4E8C5-AEBD-4E79-AAC3-F550E03B290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334711"/>
              </p:ext>
            </p:extLst>
          </p:nvPr>
        </p:nvGraphicFramePr>
        <p:xfrm>
          <a:off x="2643208" y="1562152"/>
          <a:ext cx="1545836" cy="15839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Prostokąt 8">
            <a:extLst>
              <a:ext uri="{FF2B5EF4-FFF2-40B4-BE49-F238E27FC236}">
                <a16:creationId xmlns:a16="http://schemas.microsoft.com/office/drawing/2014/main" id="{9397EC1B-0F2E-4EB1-A738-E14B96732247}"/>
              </a:ext>
            </a:extLst>
          </p:cNvPr>
          <p:cNvSpPr/>
          <p:nvPr/>
        </p:nvSpPr>
        <p:spPr>
          <a:xfrm>
            <a:off x="8390200" y="1822033"/>
            <a:ext cx="3557723" cy="396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400" dirty="0">
                <a:solidFill>
                  <a:schemeClr val="bg2"/>
                </a:solidFill>
              </a:rPr>
              <a:t>Status zawodowy</a:t>
            </a:r>
            <a:endParaRPr lang="en-US" sz="1400" dirty="0">
              <a:solidFill>
                <a:schemeClr val="bg2"/>
              </a:solidFill>
            </a:endParaRPr>
          </a:p>
        </p:txBody>
      </p:sp>
      <p:graphicFrame>
        <p:nvGraphicFramePr>
          <p:cNvPr id="10" name="Tabela 9">
            <a:extLst>
              <a:ext uri="{FF2B5EF4-FFF2-40B4-BE49-F238E27FC236}">
                <a16:creationId xmlns:a16="http://schemas.microsoft.com/office/drawing/2014/main" id="{27CBA2A1-22F6-4124-A13D-0E37F873C4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5690886"/>
              </p:ext>
            </p:extLst>
          </p:nvPr>
        </p:nvGraphicFramePr>
        <p:xfrm>
          <a:off x="8390200" y="2295939"/>
          <a:ext cx="3528000" cy="3240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16000">
                  <a:extLst>
                    <a:ext uri="{9D8B030D-6E8A-4147-A177-3AD203B41FA5}">
                      <a16:colId xmlns:a16="http://schemas.microsoft.com/office/drawing/2014/main" val="1525239716"/>
                    </a:ext>
                  </a:extLst>
                </a:gridCol>
                <a:gridCol w="1512000">
                  <a:extLst>
                    <a:ext uri="{9D8B030D-6E8A-4147-A177-3AD203B41FA5}">
                      <a16:colId xmlns:a16="http://schemas.microsoft.com/office/drawing/2014/main" val="4113418651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Praca na pełen etat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28499952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Praca na część etatu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4528081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Własna działalność gospodarcza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5400574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Student/ uczeń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4475145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Zajmowanie się domem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3548106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Bezrobotny(a)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5312651"/>
                  </a:ext>
                </a:extLst>
              </a:tr>
            </a:tbl>
          </a:graphicData>
        </a:graphic>
      </p:graphicFrame>
      <p:graphicFrame>
        <p:nvGraphicFramePr>
          <p:cNvPr id="11" name="Tabela 10">
            <a:extLst>
              <a:ext uri="{FF2B5EF4-FFF2-40B4-BE49-F238E27FC236}">
                <a16:creationId xmlns:a16="http://schemas.microsoft.com/office/drawing/2014/main" id="{C23F9022-2AD1-4CEA-8C4D-0DC28ACF04B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6880327"/>
              </p:ext>
            </p:extLst>
          </p:nvPr>
        </p:nvGraphicFramePr>
        <p:xfrm>
          <a:off x="392188" y="3745231"/>
          <a:ext cx="3528000" cy="2646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80000">
                  <a:extLst>
                    <a:ext uri="{9D8B030D-6E8A-4147-A177-3AD203B41FA5}">
                      <a16:colId xmlns:a16="http://schemas.microsoft.com/office/drawing/2014/main" val="1525239716"/>
                    </a:ext>
                  </a:extLst>
                </a:gridCol>
                <a:gridCol w="1548000">
                  <a:extLst>
                    <a:ext uri="{9D8B030D-6E8A-4147-A177-3AD203B41FA5}">
                      <a16:colId xmlns:a16="http://schemas.microsoft.com/office/drawing/2014/main" val="4113418651"/>
                    </a:ext>
                  </a:extLst>
                </a:gridCol>
              </a:tblGrid>
              <a:tr h="378000">
                <a:tc>
                  <a:txBody>
                    <a:bodyPr/>
                    <a:lstStyle/>
                    <a:p>
                      <a:pPr algn="r" fontAlgn="t"/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poniżej 2000 zł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28499952"/>
                  </a:ext>
                </a:extLst>
              </a:tr>
              <a:tr h="378000">
                <a:tc>
                  <a:txBody>
                    <a:bodyPr/>
                    <a:lstStyle/>
                    <a:p>
                      <a:pPr algn="r" fontAlgn="t"/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2001-3000 zł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4528081"/>
                  </a:ext>
                </a:extLst>
              </a:tr>
              <a:tr h="378000">
                <a:tc>
                  <a:txBody>
                    <a:bodyPr/>
                    <a:lstStyle/>
                    <a:p>
                      <a:pPr algn="r" fontAlgn="t"/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3001-4000 zł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43179028"/>
                  </a:ext>
                </a:extLst>
              </a:tr>
              <a:tr h="378000">
                <a:tc>
                  <a:txBody>
                    <a:bodyPr/>
                    <a:lstStyle/>
                    <a:p>
                      <a:pPr algn="r" fontAlgn="t"/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4001-5000 zł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91553353"/>
                  </a:ext>
                </a:extLst>
              </a:tr>
              <a:tr h="378000">
                <a:tc>
                  <a:txBody>
                    <a:bodyPr/>
                    <a:lstStyle/>
                    <a:p>
                      <a:pPr algn="r" fontAlgn="t"/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5001-6000 zł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8543972"/>
                  </a:ext>
                </a:extLst>
              </a:tr>
              <a:tr h="378000">
                <a:tc>
                  <a:txBody>
                    <a:bodyPr/>
                    <a:lstStyle/>
                    <a:p>
                      <a:pPr algn="r" fontAlgn="t"/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powyżej 6000 zł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3548106"/>
                  </a:ext>
                </a:extLst>
              </a:tr>
              <a:tr h="378000">
                <a:tc>
                  <a:txBody>
                    <a:bodyPr/>
                    <a:lstStyle/>
                    <a:p>
                      <a:pPr algn="r" fontAlgn="t"/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Odmowa/ nie wiem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5312651"/>
                  </a:ext>
                </a:extLst>
              </a:tr>
            </a:tbl>
          </a:graphicData>
        </a:graphic>
      </p:graphicFrame>
      <p:sp>
        <p:nvSpPr>
          <p:cNvPr id="12" name="Prostokąt 11">
            <a:extLst>
              <a:ext uri="{FF2B5EF4-FFF2-40B4-BE49-F238E27FC236}">
                <a16:creationId xmlns:a16="http://schemas.microsoft.com/office/drawing/2014/main" id="{5A38DA52-9DAD-41AF-9B38-CC3401A6176F}"/>
              </a:ext>
            </a:extLst>
          </p:cNvPr>
          <p:cNvSpPr/>
          <p:nvPr/>
        </p:nvSpPr>
        <p:spPr>
          <a:xfrm>
            <a:off x="392188" y="3275209"/>
            <a:ext cx="3557723" cy="396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400" dirty="0">
                <a:solidFill>
                  <a:schemeClr val="bg2"/>
                </a:solidFill>
              </a:rPr>
              <a:t>Miesięczne dochody netto gospodarstwa domowego</a:t>
            </a:r>
            <a:endParaRPr lang="en-US" sz="1400" dirty="0">
              <a:solidFill>
                <a:schemeClr val="bg2"/>
              </a:solidFill>
            </a:endParaRPr>
          </a:p>
        </p:txBody>
      </p:sp>
      <p:graphicFrame>
        <p:nvGraphicFramePr>
          <p:cNvPr id="13" name="Wykres 12">
            <a:extLst>
              <a:ext uri="{FF2B5EF4-FFF2-40B4-BE49-F238E27FC236}">
                <a16:creationId xmlns:a16="http://schemas.microsoft.com/office/drawing/2014/main" id="{FDF19AAA-4DF0-4E5A-AB4F-D451729D73C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02850555"/>
              </p:ext>
            </p:extLst>
          </p:nvPr>
        </p:nvGraphicFramePr>
        <p:xfrm>
          <a:off x="2643208" y="3746559"/>
          <a:ext cx="1545836" cy="264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Prostokąt 13">
            <a:extLst>
              <a:ext uri="{FF2B5EF4-FFF2-40B4-BE49-F238E27FC236}">
                <a16:creationId xmlns:a16="http://schemas.microsoft.com/office/drawing/2014/main" id="{4750D995-0B69-47B0-B043-71C3F3B3095B}"/>
              </a:ext>
            </a:extLst>
          </p:cNvPr>
          <p:cNvSpPr/>
          <p:nvPr/>
        </p:nvSpPr>
        <p:spPr>
          <a:xfrm>
            <a:off x="4316463" y="1822033"/>
            <a:ext cx="3557723" cy="396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400" dirty="0">
                <a:solidFill>
                  <a:schemeClr val="bg2"/>
                </a:solidFill>
              </a:rPr>
              <a:t>Ocena sytuacji gospodarstwa domowego</a:t>
            </a:r>
            <a:endParaRPr lang="en-US" sz="1400" dirty="0">
              <a:solidFill>
                <a:schemeClr val="bg2"/>
              </a:solidFill>
            </a:endParaRPr>
          </a:p>
        </p:txBody>
      </p:sp>
      <p:graphicFrame>
        <p:nvGraphicFramePr>
          <p:cNvPr id="15" name="Tabela 14">
            <a:extLst>
              <a:ext uri="{FF2B5EF4-FFF2-40B4-BE49-F238E27FC236}">
                <a16:creationId xmlns:a16="http://schemas.microsoft.com/office/drawing/2014/main" id="{C159F726-8D55-4621-91C5-0FD7026E9E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5884041"/>
              </p:ext>
            </p:extLst>
          </p:nvPr>
        </p:nvGraphicFramePr>
        <p:xfrm>
          <a:off x="4316463" y="2295939"/>
          <a:ext cx="3672000" cy="3240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92000">
                  <a:extLst>
                    <a:ext uri="{9D8B030D-6E8A-4147-A177-3AD203B41FA5}">
                      <a16:colId xmlns:a16="http://schemas.microsoft.com/office/drawing/2014/main" val="1525239716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4113418651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Nie jesteśmy w stanie zaspokoić nawet najpilniejszych potrzeb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28499952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Wystarcza nam na życie, jeśli zaciskamy pasa i odmawiamy sobie wielu rzeczy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4528081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Stać nas na bieżące wydatki, ale nie stać nas na większe wydatki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5400574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Stać nas na pokrycie wszystkich wydatków, ale nie mamy już jak odkładać pieniędzy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4475145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Stać nas na pokrycie wszystkich wydatków i mielibyśmy z czego odkładać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3548106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050" b="0" kern="1200" dirty="0">
                          <a:solidFill>
                            <a:srgbClr val="4A4A4A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Trudno powiedzieć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5312651"/>
                  </a:ext>
                </a:extLst>
              </a:tr>
            </a:tbl>
          </a:graphicData>
        </a:graphic>
      </p:graphicFrame>
      <p:graphicFrame>
        <p:nvGraphicFramePr>
          <p:cNvPr id="16" name="Wykres 15">
            <a:extLst>
              <a:ext uri="{FF2B5EF4-FFF2-40B4-BE49-F238E27FC236}">
                <a16:creationId xmlns:a16="http://schemas.microsoft.com/office/drawing/2014/main" id="{A42B692C-A649-4EAC-9159-BF7DA573E90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59180688"/>
              </p:ext>
            </p:extLst>
          </p:nvPr>
        </p:nvGraphicFramePr>
        <p:xfrm>
          <a:off x="7050468" y="2309063"/>
          <a:ext cx="1545836" cy="327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7" name="Wykres 16">
            <a:extLst>
              <a:ext uri="{FF2B5EF4-FFF2-40B4-BE49-F238E27FC236}">
                <a16:creationId xmlns:a16="http://schemas.microsoft.com/office/drawing/2014/main" id="{0763DAF3-4BAE-48B0-B1EC-B8C843BB577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687225"/>
              </p:ext>
            </p:extLst>
          </p:nvPr>
        </p:nvGraphicFramePr>
        <p:xfrm>
          <a:off x="10587871" y="2309063"/>
          <a:ext cx="1545836" cy="327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8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625688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Wykres 65"/>
          <p:cNvGraphicFramePr/>
          <p:nvPr>
            <p:extLst>
              <p:ext uri="{D42A27DB-BD31-4B8C-83A1-F6EECF244321}">
                <p14:modId xmlns:p14="http://schemas.microsoft.com/office/powerpoint/2010/main" val="2418300307"/>
              </p:ext>
            </p:extLst>
          </p:nvPr>
        </p:nvGraphicFramePr>
        <p:xfrm>
          <a:off x="4455708" y="1809024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9" name="Tabela 68">
            <a:extLst>
              <a:ext uri="{FF2B5EF4-FFF2-40B4-BE49-F238E27FC236}">
                <a16:creationId xmlns:a16="http://schemas.microsoft.com/office/drawing/2014/main" id="{14303358-D6F6-4723-B661-D073E2C40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8000626"/>
              </p:ext>
            </p:extLst>
          </p:nvPr>
        </p:nvGraphicFramePr>
        <p:xfrm>
          <a:off x="98427" y="1714910"/>
          <a:ext cx="7136385" cy="4399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4">
                  <a:extLst>
                    <a:ext uri="{9D8B030D-6E8A-4147-A177-3AD203B41FA5}">
                      <a16:colId xmlns:a16="http://schemas.microsoft.com/office/drawing/2014/main" val="3356209897"/>
                    </a:ext>
                  </a:extLst>
                </a:gridCol>
                <a:gridCol w="1762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Q4 2022 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Q4 2021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 Of Mind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 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935">
                <a:tc rowSpan="10">
                  <a:txBody>
                    <a:bodyPr/>
                    <a:lstStyle/>
                    <a:p>
                      <a:pPr algn="ctr" fontAlgn="t"/>
                      <a:endParaRPr lang="pl-PL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spontaniczna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6696357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wspomagana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3946852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Trial 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78%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85%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145316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3 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71%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356446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1m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78%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91589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MOP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83%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85%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585182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Substytucja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713847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Chęć polecenia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764005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Rozważanie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104584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Odrzucanie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0623944"/>
                  </a:ext>
                </a:extLst>
              </a:tr>
            </a:tbl>
          </a:graphicData>
        </a:graphic>
      </p:graphicFrame>
      <p:grpSp>
        <p:nvGrpSpPr>
          <p:cNvPr id="2" name="Grupa 1">
            <a:extLst>
              <a:ext uri="{FF2B5EF4-FFF2-40B4-BE49-F238E27FC236}">
                <a16:creationId xmlns:a16="http://schemas.microsoft.com/office/drawing/2014/main" id="{262C6FD6-24E8-4D6D-8EDA-386B08F31A3F}"/>
              </a:ext>
            </a:extLst>
          </p:cNvPr>
          <p:cNvGrpSpPr/>
          <p:nvPr/>
        </p:nvGrpSpPr>
        <p:grpSpPr>
          <a:xfrm>
            <a:off x="8000617" y="2005437"/>
            <a:ext cx="3857648" cy="3165735"/>
            <a:chOff x="8000617" y="2005437"/>
            <a:chExt cx="3857648" cy="3165735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B8FD1440-A2FF-41AD-BAFC-6317889D99A7}"/>
                </a:ext>
              </a:extLst>
            </p:cNvPr>
            <p:cNvSpPr/>
            <p:nvPr/>
          </p:nvSpPr>
          <p:spPr>
            <a:xfrm>
              <a:off x="10768267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3127EC7F-553E-42BA-8AA7-47FF15BF1732}"/>
                </a:ext>
              </a:extLst>
            </p:cNvPr>
            <p:cNvSpPr/>
            <p:nvPr/>
          </p:nvSpPr>
          <p:spPr>
            <a:xfrm>
              <a:off x="10768267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A3AEBD99-ACBB-49F3-9F1E-7080F703AD7F}"/>
                </a:ext>
              </a:extLst>
            </p:cNvPr>
            <p:cNvSpPr/>
            <p:nvPr/>
          </p:nvSpPr>
          <p:spPr>
            <a:xfrm>
              <a:off x="10194833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597715" y="103735"/>
                  </a:lnTo>
                  <a:lnTo>
                    <a:pt x="597715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17429290-A838-4342-8C6C-2F26D21A614B}"/>
                </a:ext>
              </a:extLst>
            </p:cNvPr>
            <p:cNvSpPr/>
            <p:nvPr/>
          </p:nvSpPr>
          <p:spPr>
            <a:xfrm>
              <a:off x="9621398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A2A4C59E-065E-4B0E-8EA8-FC383214A70F}"/>
                </a:ext>
              </a:extLst>
            </p:cNvPr>
            <p:cNvSpPr/>
            <p:nvPr/>
          </p:nvSpPr>
          <p:spPr>
            <a:xfrm>
              <a:off x="9621398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8973AB5E-1D25-4964-9EBE-1ED8C725F10D}"/>
                </a:ext>
              </a:extLst>
            </p:cNvPr>
            <p:cNvSpPr/>
            <p:nvPr/>
          </p:nvSpPr>
          <p:spPr>
            <a:xfrm>
              <a:off x="9621398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97715" y="0"/>
                  </a:moveTo>
                  <a:lnTo>
                    <a:pt x="597715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D0466FF9-2C56-4D5B-B088-ED198ACEEF0E}"/>
                </a:ext>
              </a:extLst>
            </p:cNvPr>
            <p:cNvSpPr/>
            <p:nvPr/>
          </p:nvSpPr>
          <p:spPr>
            <a:xfrm>
              <a:off x="9334681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896573" y="103735"/>
                  </a:lnTo>
                  <a:lnTo>
                    <a:pt x="896573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28BD5C10-DE53-4B17-A4F8-61701B51DBF9}"/>
                </a:ext>
              </a:extLst>
            </p:cNvPr>
            <p:cNvSpPr/>
            <p:nvPr/>
          </p:nvSpPr>
          <p:spPr>
            <a:xfrm>
              <a:off x="8474530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998DCD69-20B9-4846-AB25-13D8B43B3EFC}"/>
                </a:ext>
              </a:extLst>
            </p:cNvPr>
            <p:cNvSpPr/>
            <p:nvPr/>
          </p:nvSpPr>
          <p:spPr>
            <a:xfrm>
              <a:off x="8474530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BB7991DE-8656-4FF2-9A6E-665924F54730}"/>
                </a:ext>
              </a:extLst>
            </p:cNvPr>
            <p:cNvSpPr/>
            <p:nvPr/>
          </p:nvSpPr>
          <p:spPr>
            <a:xfrm>
              <a:off x="8428810" y="3152305"/>
              <a:ext cx="91440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6843FC66-1C78-4A13-ADE0-6AA6AB60A728}"/>
                </a:ext>
              </a:extLst>
            </p:cNvPr>
            <p:cNvSpPr/>
            <p:nvPr/>
          </p:nvSpPr>
          <p:spPr>
            <a:xfrm>
              <a:off x="8474530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96573" y="0"/>
                  </a:moveTo>
                  <a:lnTo>
                    <a:pt x="896573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20" name="Łuk 19">
              <a:extLst>
                <a:ext uri="{FF2B5EF4-FFF2-40B4-BE49-F238E27FC236}">
                  <a16:creationId xmlns:a16="http://schemas.microsoft.com/office/drawing/2014/main" id="{CCDA8311-2D93-4D80-AC1F-1DAD5B2F79DE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Łuk 20">
              <a:extLst>
                <a:ext uri="{FF2B5EF4-FFF2-40B4-BE49-F238E27FC236}">
                  <a16:creationId xmlns:a16="http://schemas.microsoft.com/office/drawing/2014/main" id="{FE322ADB-DE14-4393-88AC-128D198142D9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EF2B661B-8893-431F-B22E-86AC19104999}"/>
                </a:ext>
              </a:extLst>
            </p:cNvPr>
            <p:cNvSpPr/>
            <p:nvPr/>
          </p:nvSpPr>
          <p:spPr>
            <a:xfrm>
              <a:off x="8860769" y="2090741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zna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77%   </a:t>
              </a:r>
              <a:endParaRPr lang="pl-PL" sz="1000" b="0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Łuk 22">
              <a:extLst>
                <a:ext uri="{FF2B5EF4-FFF2-40B4-BE49-F238E27FC236}">
                  <a16:creationId xmlns:a16="http://schemas.microsoft.com/office/drawing/2014/main" id="{05646DFF-8BFF-4AD3-B7AE-5AAD8459D9C9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Łuk 23">
              <a:extLst>
                <a:ext uri="{FF2B5EF4-FFF2-40B4-BE49-F238E27FC236}">
                  <a16:creationId xmlns:a16="http://schemas.microsoft.com/office/drawing/2014/main" id="{9FD97697-A43C-4412-A830-800376B27722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A22C52C2-AB12-4905-8FBA-65DC1B632B61}"/>
                </a:ext>
              </a:extLst>
            </p:cNvPr>
            <p:cNvSpPr/>
            <p:nvPr/>
          </p:nvSpPr>
          <p:spPr>
            <a:xfrm>
              <a:off x="8000617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nie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nigdy 17% 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Łuk 25">
              <a:extLst>
                <a:ext uri="{FF2B5EF4-FFF2-40B4-BE49-F238E27FC236}">
                  <a16:creationId xmlns:a16="http://schemas.microsoft.com/office/drawing/2014/main" id="{031E9010-A855-4D6A-8593-D0DDB41551C4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Łuk 26">
              <a:extLst>
                <a:ext uri="{FF2B5EF4-FFF2-40B4-BE49-F238E27FC236}">
                  <a16:creationId xmlns:a16="http://schemas.microsoft.com/office/drawing/2014/main" id="{888849BE-6178-4B2A-BFC3-20D90B1746B6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89980953-64CC-4BB3-A113-D1E271904A77}"/>
                </a:ext>
              </a:extLst>
            </p:cNvPr>
            <p:cNvSpPr/>
            <p:nvPr/>
          </p:nvSpPr>
          <p:spPr>
            <a:xfrm>
              <a:off x="8000617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Łuk 28">
              <a:extLst>
                <a:ext uri="{FF2B5EF4-FFF2-40B4-BE49-F238E27FC236}">
                  <a16:creationId xmlns:a16="http://schemas.microsoft.com/office/drawing/2014/main" id="{3949E3AD-9B02-4293-A7A7-C0F778BAB261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Łuk 29">
              <a:extLst>
                <a:ext uri="{FF2B5EF4-FFF2-40B4-BE49-F238E27FC236}">
                  <a16:creationId xmlns:a16="http://schemas.microsoft.com/office/drawing/2014/main" id="{2F8887C3-C71D-49FD-8F75-0CCD21CAF748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078FDED4-6955-4FBE-8A9A-9BF04AFE81E6}"/>
                </a:ext>
              </a:extLst>
            </p:cNvPr>
            <p:cNvSpPr/>
            <p:nvPr/>
          </p:nvSpPr>
          <p:spPr>
            <a:xfrm>
              <a:off x="8616704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16%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Łuk 31">
              <a:extLst>
                <a:ext uri="{FF2B5EF4-FFF2-40B4-BE49-F238E27FC236}">
                  <a16:creationId xmlns:a16="http://schemas.microsoft.com/office/drawing/2014/main" id="{27486606-495E-48E5-9FBB-420DBF2EE3FE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Łuk 33">
              <a:extLst>
                <a:ext uri="{FF2B5EF4-FFF2-40B4-BE49-F238E27FC236}">
                  <a16:creationId xmlns:a16="http://schemas.microsoft.com/office/drawing/2014/main" id="{3B1F1296-2C48-49F3-A9D2-60EF1101E219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78DEF354-0923-496C-9FA6-2CC11A60496C}"/>
                </a:ext>
              </a:extLst>
            </p:cNvPr>
            <p:cNvSpPr/>
            <p:nvPr/>
          </p:nvSpPr>
          <p:spPr>
            <a:xfrm>
              <a:off x="8616704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2%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Łuk 35">
              <a:extLst>
                <a:ext uri="{FF2B5EF4-FFF2-40B4-BE49-F238E27FC236}">
                  <a16:creationId xmlns:a16="http://schemas.microsoft.com/office/drawing/2014/main" id="{176FC5EA-1EBD-4F3C-B8F6-568A5C69CA54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Łuk 36">
              <a:extLst>
                <a:ext uri="{FF2B5EF4-FFF2-40B4-BE49-F238E27FC236}">
                  <a16:creationId xmlns:a16="http://schemas.microsoft.com/office/drawing/2014/main" id="{18428B1A-4836-4D98-976C-1F4392336E32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B3ADE68A-88E1-4C32-A619-96728F4846A9}"/>
                </a:ext>
              </a:extLst>
            </p:cNvPr>
            <p:cNvSpPr/>
            <p:nvPr/>
          </p:nvSpPr>
          <p:spPr>
            <a:xfrm>
              <a:off x="9720920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kiedykolwiek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60%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Łuk 38">
              <a:extLst>
                <a:ext uri="{FF2B5EF4-FFF2-40B4-BE49-F238E27FC236}">
                  <a16:creationId xmlns:a16="http://schemas.microsoft.com/office/drawing/2014/main" id="{063A2E45-8EC2-41A7-9626-BE8431AF0C6B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Łuk 39">
              <a:extLst>
                <a:ext uri="{FF2B5EF4-FFF2-40B4-BE49-F238E27FC236}">
                  <a16:creationId xmlns:a16="http://schemas.microsoft.com/office/drawing/2014/main" id="{B49E7301-D342-491A-8B6E-97F71D455D02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395FAECC-78EC-43A2-8092-2B92E500E0FF}"/>
                </a:ext>
              </a:extLst>
            </p:cNvPr>
            <p:cNvSpPr/>
            <p:nvPr/>
          </p:nvSpPr>
          <p:spPr>
            <a:xfrm>
              <a:off x="9147486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nie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31%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Łuk 41">
              <a:extLst>
                <a:ext uri="{FF2B5EF4-FFF2-40B4-BE49-F238E27FC236}">
                  <a16:creationId xmlns:a16="http://schemas.microsoft.com/office/drawing/2014/main" id="{18EFC539-35F2-43E6-8A32-1CC8EF271AC2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Łuk 42">
              <a:extLst>
                <a:ext uri="{FF2B5EF4-FFF2-40B4-BE49-F238E27FC236}">
                  <a16:creationId xmlns:a16="http://schemas.microsoft.com/office/drawing/2014/main" id="{73D76DF6-E42C-44C5-87DC-38310A6DE31F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4DE7F2CD-D55B-4180-9916-9D53F83DB15C}"/>
                </a:ext>
              </a:extLst>
            </p:cNvPr>
            <p:cNvSpPr/>
            <p:nvPr/>
          </p:nvSpPr>
          <p:spPr>
            <a:xfrm>
              <a:off x="9763572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31%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Łuk 45">
              <a:extLst>
                <a:ext uri="{FF2B5EF4-FFF2-40B4-BE49-F238E27FC236}">
                  <a16:creationId xmlns:a16="http://schemas.microsoft.com/office/drawing/2014/main" id="{D3953E83-018F-4938-97DD-76F23DB3B104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Łuk 46">
              <a:extLst>
                <a:ext uri="{FF2B5EF4-FFF2-40B4-BE49-F238E27FC236}">
                  <a16:creationId xmlns:a16="http://schemas.microsoft.com/office/drawing/2014/main" id="{8ACF22AA-FA83-4325-AD1D-C3B6488700AC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9DAFE8E8-20EE-419F-8789-70322127AAA8}"/>
                </a:ext>
              </a:extLst>
            </p:cNvPr>
            <p:cNvSpPr/>
            <p:nvPr/>
          </p:nvSpPr>
          <p:spPr>
            <a:xfrm>
              <a:off x="9763572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Łuk 48">
              <a:extLst>
                <a:ext uri="{FF2B5EF4-FFF2-40B4-BE49-F238E27FC236}">
                  <a16:creationId xmlns:a16="http://schemas.microsoft.com/office/drawing/2014/main" id="{27FBBDD1-74B2-4550-BF20-61526E8626A9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Łuk 49">
              <a:extLst>
                <a:ext uri="{FF2B5EF4-FFF2-40B4-BE49-F238E27FC236}">
                  <a16:creationId xmlns:a16="http://schemas.microsoft.com/office/drawing/2014/main" id="{B8E1A254-45A2-4F30-A473-B389BA563E90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Dowolny kształt: kształt 50">
              <a:extLst>
                <a:ext uri="{FF2B5EF4-FFF2-40B4-BE49-F238E27FC236}">
                  <a16:creationId xmlns:a16="http://schemas.microsoft.com/office/drawing/2014/main" id="{C0AA6683-940C-4ED4-9A2B-37C05E90883A}"/>
                </a:ext>
              </a:extLst>
            </p:cNvPr>
            <p:cNvSpPr/>
            <p:nvPr/>
          </p:nvSpPr>
          <p:spPr>
            <a:xfrm>
              <a:off x="10294354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29%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Łuk 51">
              <a:extLst>
                <a:ext uri="{FF2B5EF4-FFF2-40B4-BE49-F238E27FC236}">
                  <a16:creationId xmlns:a16="http://schemas.microsoft.com/office/drawing/2014/main" id="{6AC8AA0D-3A4B-47C1-8046-4E4916CFD081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Łuk 52">
              <a:extLst>
                <a:ext uri="{FF2B5EF4-FFF2-40B4-BE49-F238E27FC236}">
                  <a16:creationId xmlns:a16="http://schemas.microsoft.com/office/drawing/2014/main" id="{659EB8B6-F87F-463A-8105-A3DFF091D61F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64E3C0A9-1317-4F21-A536-30550AB70445}"/>
                </a:ext>
              </a:extLst>
            </p:cNvPr>
            <p:cNvSpPr/>
            <p:nvPr/>
          </p:nvSpPr>
          <p:spPr>
            <a:xfrm>
              <a:off x="10910440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28%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Łuk 54">
              <a:extLst>
                <a:ext uri="{FF2B5EF4-FFF2-40B4-BE49-F238E27FC236}">
                  <a16:creationId xmlns:a16="http://schemas.microsoft.com/office/drawing/2014/main" id="{8A9C4033-5D76-4CBE-9684-6D8A3EBCB6C5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Łuk 57">
              <a:extLst>
                <a:ext uri="{FF2B5EF4-FFF2-40B4-BE49-F238E27FC236}">
                  <a16:creationId xmlns:a16="http://schemas.microsoft.com/office/drawing/2014/main" id="{0ADC5B3B-9E8E-474A-9C26-276E3FCC2B9C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3DD7CEB0-0865-40F6-97B0-8BA43F2082B4}"/>
                </a:ext>
              </a:extLst>
            </p:cNvPr>
            <p:cNvSpPr/>
            <p:nvPr/>
          </p:nvSpPr>
          <p:spPr>
            <a:xfrm>
              <a:off x="10910440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65" name="Wykres 64"/>
          <p:cNvGraphicFramePr/>
          <p:nvPr>
            <p:extLst>
              <p:ext uri="{D42A27DB-BD31-4B8C-83A1-F6EECF244321}">
                <p14:modId xmlns:p14="http://schemas.microsoft.com/office/powerpoint/2010/main" val="3863452719"/>
              </p:ext>
            </p:extLst>
          </p:nvPr>
        </p:nvGraphicFramePr>
        <p:xfrm>
          <a:off x="1922778" y="1818549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ytuł 4">
            <a:extLst>
              <a:ext uri="{FF2B5EF4-FFF2-40B4-BE49-F238E27FC236}">
                <a16:creationId xmlns:a16="http://schemas.microsoft.com/office/drawing/2014/main" id="{BE7058EB-7FA6-4A71-B9EC-DC108375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300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6F763B63-85CC-4443-9A3E-3B12B3287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PARÓWKI </a:t>
            </a:r>
            <a:r>
              <a:rPr lang="pl-PL" dirty="0"/>
              <a:t>| podstawowe wskaźniki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CE145C59-703A-4F4C-91CB-BFB03D54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0" y="6480175"/>
            <a:ext cx="1311906" cy="155701"/>
          </a:xfrm>
        </p:spPr>
        <p:txBody>
          <a:bodyPr/>
          <a:lstStyle/>
          <a:p>
            <a:r>
              <a:rPr lang="pl-PL"/>
              <a:t>197 / 301</a:t>
            </a:r>
            <a:endParaRPr lang="pl-PL" dirty="0"/>
          </a:p>
        </p:txBody>
      </p:sp>
      <p:sp>
        <p:nvSpPr>
          <p:cNvPr id="33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56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64" name="Symbol zastępczy stopki 3">
            <a:extLst>
              <a:ext uri="{FF2B5EF4-FFF2-40B4-BE49-F238E27FC236}">
                <a16:creationId xmlns:a16="http://schemas.microsoft.com/office/drawing/2014/main" id="{5E29DA0B-AB5C-4E68-816F-6EA2C768CD28}"/>
              </a:ext>
            </a:extLst>
          </p:cNvPr>
          <p:cNvSpPr txBox="1">
            <a:spLocks/>
          </p:cNvSpPr>
          <p:nvPr/>
        </p:nvSpPr>
        <p:spPr>
          <a:xfrm>
            <a:off x="7232376" y="662744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az 1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7313" y="757113"/>
            <a:ext cx="1381125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86194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Wykres 65"/>
          <p:cNvGraphicFramePr/>
          <p:nvPr>
            <p:extLst>
              <p:ext uri="{D42A27DB-BD31-4B8C-83A1-F6EECF244321}">
                <p14:modId xmlns:p14="http://schemas.microsoft.com/office/powerpoint/2010/main" val="2264309979"/>
              </p:ext>
            </p:extLst>
          </p:nvPr>
        </p:nvGraphicFramePr>
        <p:xfrm>
          <a:off x="4455708" y="1809024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9" name="Tabela 68">
            <a:extLst>
              <a:ext uri="{FF2B5EF4-FFF2-40B4-BE49-F238E27FC236}">
                <a16:creationId xmlns:a16="http://schemas.microsoft.com/office/drawing/2014/main" id="{14303358-D6F6-4723-B661-D073E2C40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2513789"/>
              </p:ext>
            </p:extLst>
          </p:nvPr>
        </p:nvGraphicFramePr>
        <p:xfrm>
          <a:off x="98427" y="1714910"/>
          <a:ext cx="7136385" cy="4399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4">
                  <a:extLst>
                    <a:ext uri="{9D8B030D-6E8A-4147-A177-3AD203B41FA5}">
                      <a16:colId xmlns:a16="http://schemas.microsoft.com/office/drawing/2014/main" val="3356209897"/>
                    </a:ext>
                  </a:extLst>
                </a:gridCol>
                <a:gridCol w="1762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Q4 2022 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Q4 2021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 Of Mind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 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935">
                <a:tc rowSpan="10">
                  <a:txBody>
                    <a:bodyPr/>
                    <a:lstStyle/>
                    <a:p>
                      <a:pPr algn="ctr" fontAlgn="t"/>
                      <a:endParaRPr lang="pl-PL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spontaniczna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6696357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wspomagana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3946852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Trial 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68%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78%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145316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3 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57%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356446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1m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68%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81%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91589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MOP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585182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Substytucja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713847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Chęć polecenia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764005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Rozważanie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104584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Odrzucanie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0623944"/>
                  </a:ext>
                </a:extLst>
              </a:tr>
            </a:tbl>
          </a:graphicData>
        </a:graphic>
      </p:graphicFrame>
      <p:grpSp>
        <p:nvGrpSpPr>
          <p:cNvPr id="2" name="Grupa 1">
            <a:extLst>
              <a:ext uri="{FF2B5EF4-FFF2-40B4-BE49-F238E27FC236}">
                <a16:creationId xmlns:a16="http://schemas.microsoft.com/office/drawing/2014/main" id="{262C6FD6-24E8-4D6D-8EDA-386B08F31A3F}"/>
              </a:ext>
            </a:extLst>
          </p:cNvPr>
          <p:cNvGrpSpPr/>
          <p:nvPr/>
        </p:nvGrpSpPr>
        <p:grpSpPr>
          <a:xfrm>
            <a:off x="8000617" y="2005437"/>
            <a:ext cx="3857648" cy="3165735"/>
            <a:chOff x="8000617" y="2005437"/>
            <a:chExt cx="3857648" cy="3165735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B8FD1440-A2FF-41AD-BAFC-6317889D99A7}"/>
                </a:ext>
              </a:extLst>
            </p:cNvPr>
            <p:cNvSpPr/>
            <p:nvPr/>
          </p:nvSpPr>
          <p:spPr>
            <a:xfrm>
              <a:off x="10768267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3127EC7F-553E-42BA-8AA7-47FF15BF1732}"/>
                </a:ext>
              </a:extLst>
            </p:cNvPr>
            <p:cNvSpPr/>
            <p:nvPr/>
          </p:nvSpPr>
          <p:spPr>
            <a:xfrm>
              <a:off x="10768267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A3AEBD99-ACBB-49F3-9F1E-7080F703AD7F}"/>
                </a:ext>
              </a:extLst>
            </p:cNvPr>
            <p:cNvSpPr/>
            <p:nvPr/>
          </p:nvSpPr>
          <p:spPr>
            <a:xfrm>
              <a:off x="10194833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597715" y="103735"/>
                  </a:lnTo>
                  <a:lnTo>
                    <a:pt x="597715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17429290-A838-4342-8C6C-2F26D21A614B}"/>
                </a:ext>
              </a:extLst>
            </p:cNvPr>
            <p:cNvSpPr/>
            <p:nvPr/>
          </p:nvSpPr>
          <p:spPr>
            <a:xfrm>
              <a:off x="9621398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A2A4C59E-065E-4B0E-8EA8-FC383214A70F}"/>
                </a:ext>
              </a:extLst>
            </p:cNvPr>
            <p:cNvSpPr/>
            <p:nvPr/>
          </p:nvSpPr>
          <p:spPr>
            <a:xfrm>
              <a:off x="9621398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8973AB5E-1D25-4964-9EBE-1ED8C725F10D}"/>
                </a:ext>
              </a:extLst>
            </p:cNvPr>
            <p:cNvSpPr/>
            <p:nvPr/>
          </p:nvSpPr>
          <p:spPr>
            <a:xfrm>
              <a:off x="9621398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97715" y="0"/>
                  </a:moveTo>
                  <a:lnTo>
                    <a:pt x="597715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D0466FF9-2C56-4D5B-B088-ED198ACEEF0E}"/>
                </a:ext>
              </a:extLst>
            </p:cNvPr>
            <p:cNvSpPr/>
            <p:nvPr/>
          </p:nvSpPr>
          <p:spPr>
            <a:xfrm>
              <a:off x="9334681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896573" y="103735"/>
                  </a:lnTo>
                  <a:lnTo>
                    <a:pt x="896573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28BD5C10-DE53-4B17-A4F8-61701B51DBF9}"/>
                </a:ext>
              </a:extLst>
            </p:cNvPr>
            <p:cNvSpPr/>
            <p:nvPr/>
          </p:nvSpPr>
          <p:spPr>
            <a:xfrm>
              <a:off x="8474530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998DCD69-20B9-4846-AB25-13D8B43B3EFC}"/>
                </a:ext>
              </a:extLst>
            </p:cNvPr>
            <p:cNvSpPr/>
            <p:nvPr/>
          </p:nvSpPr>
          <p:spPr>
            <a:xfrm>
              <a:off x="8474530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BB7991DE-8656-4FF2-9A6E-665924F54730}"/>
                </a:ext>
              </a:extLst>
            </p:cNvPr>
            <p:cNvSpPr/>
            <p:nvPr/>
          </p:nvSpPr>
          <p:spPr>
            <a:xfrm>
              <a:off x="8428810" y="3152305"/>
              <a:ext cx="91440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6843FC66-1C78-4A13-ADE0-6AA6AB60A728}"/>
                </a:ext>
              </a:extLst>
            </p:cNvPr>
            <p:cNvSpPr/>
            <p:nvPr/>
          </p:nvSpPr>
          <p:spPr>
            <a:xfrm>
              <a:off x="8474530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96573" y="0"/>
                  </a:moveTo>
                  <a:lnTo>
                    <a:pt x="896573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20" name="Łuk 19">
              <a:extLst>
                <a:ext uri="{FF2B5EF4-FFF2-40B4-BE49-F238E27FC236}">
                  <a16:creationId xmlns:a16="http://schemas.microsoft.com/office/drawing/2014/main" id="{CCDA8311-2D93-4D80-AC1F-1DAD5B2F79DE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Łuk 20">
              <a:extLst>
                <a:ext uri="{FF2B5EF4-FFF2-40B4-BE49-F238E27FC236}">
                  <a16:creationId xmlns:a16="http://schemas.microsoft.com/office/drawing/2014/main" id="{FE322ADB-DE14-4393-88AC-128D198142D9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EF2B661B-8893-431F-B22E-86AC19104999}"/>
                </a:ext>
              </a:extLst>
            </p:cNvPr>
            <p:cNvSpPr/>
            <p:nvPr/>
          </p:nvSpPr>
          <p:spPr>
            <a:xfrm>
              <a:off x="8860769" y="2090741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zna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71%   </a:t>
              </a:r>
              <a:endParaRPr lang="pl-PL" sz="1000" b="0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Łuk 22">
              <a:extLst>
                <a:ext uri="{FF2B5EF4-FFF2-40B4-BE49-F238E27FC236}">
                  <a16:creationId xmlns:a16="http://schemas.microsoft.com/office/drawing/2014/main" id="{05646DFF-8BFF-4AD3-B7AE-5AAD8459D9C9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Łuk 23">
              <a:extLst>
                <a:ext uri="{FF2B5EF4-FFF2-40B4-BE49-F238E27FC236}">
                  <a16:creationId xmlns:a16="http://schemas.microsoft.com/office/drawing/2014/main" id="{9FD97697-A43C-4412-A830-800376B27722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A22C52C2-AB12-4905-8FBA-65DC1B632B61}"/>
                </a:ext>
              </a:extLst>
            </p:cNvPr>
            <p:cNvSpPr/>
            <p:nvPr/>
          </p:nvSpPr>
          <p:spPr>
            <a:xfrm>
              <a:off x="8000617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nie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nigdy 22% 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Łuk 25">
              <a:extLst>
                <a:ext uri="{FF2B5EF4-FFF2-40B4-BE49-F238E27FC236}">
                  <a16:creationId xmlns:a16="http://schemas.microsoft.com/office/drawing/2014/main" id="{031E9010-A855-4D6A-8593-D0DDB41551C4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Łuk 26">
              <a:extLst>
                <a:ext uri="{FF2B5EF4-FFF2-40B4-BE49-F238E27FC236}">
                  <a16:creationId xmlns:a16="http://schemas.microsoft.com/office/drawing/2014/main" id="{888849BE-6178-4B2A-BFC3-20D90B1746B6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89980953-64CC-4BB3-A113-D1E271904A77}"/>
                </a:ext>
              </a:extLst>
            </p:cNvPr>
            <p:cNvSpPr/>
            <p:nvPr/>
          </p:nvSpPr>
          <p:spPr>
            <a:xfrm>
              <a:off x="8000617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Łuk 28">
              <a:extLst>
                <a:ext uri="{FF2B5EF4-FFF2-40B4-BE49-F238E27FC236}">
                  <a16:creationId xmlns:a16="http://schemas.microsoft.com/office/drawing/2014/main" id="{3949E3AD-9B02-4293-A7A7-C0F778BAB261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Łuk 29">
              <a:extLst>
                <a:ext uri="{FF2B5EF4-FFF2-40B4-BE49-F238E27FC236}">
                  <a16:creationId xmlns:a16="http://schemas.microsoft.com/office/drawing/2014/main" id="{2F8887C3-C71D-49FD-8F75-0CCD21CAF748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078FDED4-6955-4FBE-8A9A-9BF04AFE81E6}"/>
                </a:ext>
              </a:extLst>
            </p:cNvPr>
            <p:cNvSpPr/>
            <p:nvPr/>
          </p:nvSpPr>
          <p:spPr>
            <a:xfrm>
              <a:off x="8616704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19%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Łuk 31">
              <a:extLst>
                <a:ext uri="{FF2B5EF4-FFF2-40B4-BE49-F238E27FC236}">
                  <a16:creationId xmlns:a16="http://schemas.microsoft.com/office/drawing/2014/main" id="{27486606-495E-48E5-9FBB-420DBF2EE3FE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Łuk 33">
              <a:extLst>
                <a:ext uri="{FF2B5EF4-FFF2-40B4-BE49-F238E27FC236}">
                  <a16:creationId xmlns:a16="http://schemas.microsoft.com/office/drawing/2014/main" id="{3B1F1296-2C48-49F3-A9D2-60EF1101E219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78DEF354-0923-496C-9FA6-2CC11A60496C}"/>
                </a:ext>
              </a:extLst>
            </p:cNvPr>
            <p:cNvSpPr/>
            <p:nvPr/>
          </p:nvSpPr>
          <p:spPr>
            <a:xfrm>
              <a:off x="8616704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3%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Łuk 35">
              <a:extLst>
                <a:ext uri="{FF2B5EF4-FFF2-40B4-BE49-F238E27FC236}">
                  <a16:creationId xmlns:a16="http://schemas.microsoft.com/office/drawing/2014/main" id="{176FC5EA-1EBD-4F3C-B8F6-568A5C69CA54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Łuk 36">
              <a:extLst>
                <a:ext uri="{FF2B5EF4-FFF2-40B4-BE49-F238E27FC236}">
                  <a16:creationId xmlns:a16="http://schemas.microsoft.com/office/drawing/2014/main" id="{18428B1A-4836-4D98-976C-1F4392336E32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B3ADE68A-88E1-4C32-A619-96728F4846A9}"/>
                </a:ext>
              </a:extLst>
            </p:cNvPr>
            <p:cNvSpPr/>
            <p:nvPr/>
          </p:nvSpPr>
          <p:spPr>
            <a:xfrm>
              <a:off x="9720920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kiedykolwiek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49%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Łuk 38">
              <a:extLst>
                <a:ext uri="{FF2B5EF4-FFF2-40B4-BE49-F238E27FC236}">
                  <a16:creationId xmlns:a16="http://schemas.microsoft.com/office/drawing/2014/main" id="{063A2E45-8EC2-41A7-9626-BE8431AF0C6B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Łuk 39">
              <a:extLst>
                <a:ext uri="{FF2B5EF4-FFF2-40B4-BE49-F238E27FC236}">
                  <a16:creationId xmlns:a16="http://schemas.microsoft.com/office/drawing/2014/main" id="{B49E7301-D342-491A-8B6E-97F71D455D02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395FAECC-78EC-43A2-8092-2B92E500E0FF}"/>
                </a:ext>
              </a:extLst>
            </p:cNvPr>
            <p:cNvSpPr/>
            <p:nvPr/>
          </p:nvSpPr>
          <p:spPr>
            <a:xfrm>
              <a:off x="9147486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nie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33%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Łuk 41">
              <a:extLst>
                <a:ext uri="{FF2B5EF4-FFF2-40B4-BE49-F238E27FC236}">
                  <a16:creationId xmlns:a16="http://schemas.microsoft.com/office/drawing/2014/main" id="{18EFC539-35F2-43E6-8A32-1CC8EF271AC2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Łuk 42">
              <a:extLst>
                <a:ext uri="{FF2B5EF4-FFF2-40B4-BE49-F238E27FC236}">
                  <a16:creationId xmlns:a16="http://schemas.microsoft.com/office/drawing/2014/main" id="{73D76DF6-E42C-44C5-87DC-38310A6DE31F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4DE7F2CD-D55B-4180-9916-9D53F83DB15C}"/>
                </a:ext>
              </a:extLst>
            </p:cNvPr>
            <p:cNvSpPr/>
            <p:nvPr/>
          </p:nvSpPr>
          <p:spPr>
            <a:xfrm>
              <a:off x="9763572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32%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Łuk 45">
              <a:extLst>
                <a:ext uri="{FF2B5EF4-FFF2-40B4-BE49-F238E27FC236}">
                  <a16:creationId xmlns:a16="http://schemas.microsoft.com/office/drawing/2014/main" id="{D3953E83-018F-4938-97DD-76F23DB3B104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Łuk 46">
              <a:extLst>
                <a:ext uri="{FF2B5EF4-FFF2-40B4-BE49-F238E27FC236}">
                  <a16:creationId xmlns:a16="http://schemas.microsoft.com/office/drawing/2014/main" id="{8ACF22AA-FA83-4325-AD1D-C3B6488700AC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9DAFE8E8-20EE-419F-8789-70322127AAA8}"/>
                </a:ext>
              </a:extLst>
            </p:cNvPr>
            <p:cNvSpPr/>
            <p:nvPr/>
          </p:nvSpPr>
          <p:spPr>
            <a:xfrm>
              <a:off x="9763572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2%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Łuk 48">
              <a:extLst>
                <a:ext uri="{FF2B5EF4-FFF2-40B4-BE49-F238E27FC236}">
                  <a16:creationId xmlns:a16="http://schemas.microsoft.com/office/drawing/2014/main" id="{27FBBDD1-74B2-4550-BF20-61526E8626A9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Łuk 49">
              <a:extLst>
                <a:ext uri="{FF2B5EF4-FFF2-40B4-BE49-F238E27FC236}">
                  <a16:creationId xmlns:a16="http://schemas.microsoft.com/office/drawing/2014/main" id="{B8E1A254-45A2-4F30-A473-B389BA563E90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Dowolny kształt: kształt 50">
              <a:extLst>
                <a:ext uri="{FF2B5EF4-FFF2-40B4-BE49-F238E27FC236}">
                  <a16:creationId xmlns:a16="http://schemas.microsoft.com/office/drawing/2014/main" id="{C0AA6683-940C-4ED4-9A2B-37C05E90883A}"/>
                </a:ext>
              </a:extLst>
            </p:cNvPr>
            <p:cNvSpPr/>
            <p:nvPr/>
          </p:nvSpPr>
          <p:spPr>
            <a:xfrm>
              <a:off x="10294354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15%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Łuk 51">
              <a:extLst>
                <a:ext uri="{FF2B5EF4-FFF2-40B4-BE49-F238E27FC236}">
                  <a16:creationId xmlns:a16="http://schemas.microsoft.com/office/drawing/2014/main" id="{6AC8AA0D-3A4B-47C1-8046-4E4916CFD081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Łuk 52">
              <a:extLst>
                <a:ext uri="{FF2B5EF4-FFF2-40B4-BE49-F238E27FC236}">
                  <a16:creationId xmlns:a16="http://schemas.microsoft.com/office/drawing/2014/main" id="{659EB8B6-F87F-463A-8105-A3DFF091D61F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64E3C0A9-1317-4F21-A536-30550AB70445}"/>
                </a:ext>
              </a:extLst>
            </p:cNvPr>
            <p:cNvSpPr/>
            <p:nvPr/>
          </p:nvSpPr>
          <p:spPr>
            <a:xfrm>
              <a:off x="10910440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15%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Łuk 54">
              <a:extLst>
                <a:ext uri="{FF2B5EF4-FFF2-40B4-BE49-F238E27FC236}">
                  <a16:creationId xmlns:a16="http://schemas.microsoft.com/office/drawing/2014/main" id="{8A9C4033-5D76-4CBE-9684-6D8A3EBCB6C5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Łuk 57">
              <a:extLst>
                <a:ext uri="{FF2B5EF4-FFF2-40B4-BE49-F238E27FC236}">
                  <a16:creationId xmlns:a16="http://schemas.microsoft.com/office/drawing/2014/main" id="{0ADC5B3B-9E8E-474A-9C26-276E3FCC2B9C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3DD7CEB0-0865-40F6-97B0-8BA43F2082B4}"/>
                </a:ext>
              </a:extLst>
            </p:cNvPr>
            <p:cNvSpPr/>
            <p:nvPr/>
          </p:nvSpPr>
          <p:spPr>
            <a:xfrm>
              <a:off x="10910440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--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65" name="Wykres 64"/>
          <p:cNvGraphicFramePr/>
          <p:nvPr>
            <p:extLst>
              <p:ext uri="{D42A27DB-BD31-4B8C-83A1-F6EECF244321}">
                <p14:modId xmlns:p14="http://schemas.microsoft.com/office/powerpoint/2010/main" val="810218457"/>
              </p:ext>
            </p:extLst>
          </p:nvPr>
        </p:nvGraphicFramePr>
        <p:xfrm>
          <a:off x="1922778" y="1818549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ytuł 4">
            <a:extLst>
              <a:ext uri="{FF2B5EF4-FFF2-40B4-BE49-F238E27FC236}">
                <a16:creationId xmlns:a16="http://schemas.microsoft.com/office/drawing/2014/main" id="{BE7058EB-7FA6-4A71-B9EC-DC108375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300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6F763B63-85CC-4443-9A3E-3B12B3287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MARKI PARASOLOWE </a:t>
            </a:r>
            <a:r>
              <a:rPr lang="pl-PL" dirty="0"/>
              <a:t>| podstawowe wskaźniki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CE145C59-703A-4F4C-91CB-BFB03D54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0" y="6480175"/>
            <a:ext cx="1311906" cy="155701"/>
          </a:xfrm>
        </p:spPr>
        <p:txBody>
          <a:bodyPr/>
          <a:lstStyle/>
          <a:p>
            <a:r>
              <a:rPr lang="pl-PL"/>
              <a:t>196 / 301</a:t>
            </a:r>
            <a:endParaRPr lang="pl-PL" dirty="0"/>
          </a:p>
        </p:txBody>
      </p:sp>
      <p:sp>
        <p:nvSpPr>
          <p:cNvPr id="33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56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64" name="Symbol zastępczy stopki 3">
            <a:extLst>
              <a:ext uri="{FF2B5EF4-FFF2-40B4-BE49-F238E27FC236}">
                <a16:creationId xmlns:a16="http://schemas.microsoft.com/office/drawing/2014/main" id="{5E29DA0B-AB5C-4E68-816F-6EA2C768CD28}"/>
              </a:ext>
            </a:extLst>
          </p:cNvPr>
          <p:cNvSpPr txBox="1">
            <a:spLocks/>
          </p:cNvSpPr>
          <p:nvPr/>
        </p:nvSpPr>
        <p:spPr>
          <a:xfrm>
            <a:off x="7232376" y="662744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az 1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7313" y="757113"/>
            <a:ext cx="1381125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15939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id="{995E1340-7E0C-4D25-A601-42F7494227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mocne i słabe strony marek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224C1E3B-96C0-4FA2-9562-E47D992114D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95325" y="142833"/>
            <a:ext cx="10800000" cy="287336"/>
          </a:xfrm>
        </p:spPr>
        <p:txBody>
          <a:bodyPr/>
          <a:lstStyle/>
          <a:p>
            <a:r>
              <a:rPr lang="pl-PL" dirty="0"/>
              <a:t>BERLINKI | mocne i słabe strony marek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FF896EAD-EDE5-4CD9-9735-ECC5C826585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1" y="6480175"/>
            <a:ext cx="1933434" cy="252000"/>
          </a:xfrm>
        </p:spPr>
        <p:txBody>
          <a:bodyPr/>
          <a:lstStyle/>
          <a:p>
            <a:r>
              <a:rPr lang="pl-PL"/>
              <a:t>1337/ 1343/ 1662/ 2121</a:t>
            </a:r>
            <a:endParaRPr lang="pl-PL" dirty="0"/>
          </a:p>
        </p:txBody>
      </p:sp>
      <p:sp>
        <p:nvSpPr>
          <p:cNvPr id="10" name="Base Label">
            <a:extLst>
              <a:ext uri="{FF2B5EF4-FFF2-40B4-BE49-F238E27FC236}">
                <a16:creationId xmlns:a16="http://schemas.microsoft.com/office/drawing/2014/main" id="{34179F8A-1C5D-44DC-A85F-B55096D42819}"/>
              </a:ext>
            </a:extLst>
          </p:cNvPr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pic>
        <p:nvPicPr>
          <p:cNvPr id="11" name="Picture 6" descr="Znalezione obrazy dla zapytania berlinki logo">
            <a:extLst>
              <a:ext uri="{FF2B5EF4-FFF2-40B4-BE49-F238E27FC236}">
                <a16:creationId xmlns:a16="http://schemas.microsoft.com/office/drawing/2014/main" id="{7940A0A0-B3FB-41BE-B5F8-7636D38595D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469"/>
          <a:stretch/>
        </p:blipFill>
        <p:spPr bwMode="auto">
          <a:xfrm>
            <a:off x="9866009" y="970903"/>
            <a:ext cx="1382962" cy="607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Tabe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0740732"/>
              </p:ext>
            </p:extLst>
          </p:nvPr>
        </p:nvGraphicFramePr>
        <p:xfrm>
          <a:off x="802416" y="1168678"/>
          <a:ext cx="4121686" cy="4797899"/>
        </p:xfrm>
        <a:graphic>
          <a:graphicData uri="http://schemas.openxmlformats.org/drawingml/2006/table">
            <a:tbl>
              <a:tblPr/>
              <a:tblGrid>
                <a:gridCol w="16563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163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1632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16327">
                  <a:extLst>
                    <a:ext uri="{9D8B030D-6E8A-4147-A177-3AD203B41FA5}">
                      <a16:colId xmlns:a16="http://schemas.microsoft.com/office/drawing/2014/main" val="111165526"/>
                    </a:ext>
                  </a:extLst>
                </a:gridCol>
                <a:gridCol w="61632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44481">
                <a:tc>
                  <a:txBody>
                    <a:bodyPr/>
                    <a:lstStyle/>
                    <a:p>
                      <a:pPr algn="l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^TAB^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1" i="0" u="none" strike="noStrike" kern="120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Q4 2022</a:t>
                      </a:r>
                      <a:endParaRPr lang="pl-PL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1" i="0" u="none" strike="noStrike" kern="120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Q3 2022</a:t>
                      </a:r>
                      <a:endParaRPr lang="pl-PL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1" i="0" u="none" strike="noStrike" kern="120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Q2 2022</a:t>
                      </a:r>
                      <a:endParaRPr lang="pl-PL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1" i="0" u="none" strike="noStrike" kern="120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Q4 2021</a:t>
                      </a:r>
                      <a:endParaRPr lang="pl-PL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4481">
                <a:tc>
                  <a:txBody>
                    <a:bodyPr/>
                    <a:lstStyle/>
                    <a:p>
                      <a:pPr algn="l" fontAlgn="ctr"/>
                      <a:r>
                        <a:rPr lang="pl-PL" sz="9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{Produkty} tej marki są przede wszystkim dla dzieci</a:t>
                      </a:r>
                      <a:endParaRPr lang="pl-PL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31%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32%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37%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39%</a:t>
                      </a:r>
                    </a:p>
                  </a:txBody>
                  <a:tcPr marL="9065" marR="9065" marT="90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pPr algn="l" fontAlgn="ctr"/>
                      <a:r>
                        <a:rPr lang="pl-PL" sz="9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To marka z długą historią</a:t>
                      </a:r>
                      <a:endParaRPr lang="pl-PL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43%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51%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49%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41%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4481">
                <a:tc>
                  <a:txBody>
                    <a:bodyPr/>
                    <a:lstStyle/>
                    <a:p>
                      <a:pPr algn="l" fontAlgn="ctr"/>
                      <a:r>
                        <a:rPr lang="pl-PL" sz="9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To marka, która ma szeroką ofertę {produktów}</a:t>
                      </a:r>
                      <a:endParaRPr lang="pl-PL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86%</a:t>
                      </a: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88%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83%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87%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4D79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4481">
                <a:tc>
                  <a:txBody>
                    <a:bodyPr/>
                    <a:lstStyle/>
                    <a:p>
                      <a:pPr algn="l" fontAlgn="ctr"/>
                      <a:r>
                        <a:rPr lang="pl-PL" sz="9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{Produkty} tej marki są inne niż {produkty} pozostałych marek</a:t>
                      </a:r>
                      <a:endParaRPr lang="pl-PL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53%</a:t>
                      </a: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54%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56%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54%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4481">
                <a:tc>
                  <a:txBody>
                    <a:bodyPr/>
                    <a:lstStyle/>
                    <a:p>
                      <a:pPr algn="l" fontAlgn="ctr"/>
                      <a:r>
                        <a:rPr lang="pl-PL" sz="9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{Produkty} tej marki są wszędzie dostępne</a:t>
                      </a:r>
                      <a:endParaRPr lang="pl-PL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78%</a:t>
                      </a: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83%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76%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79%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4D79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pPr algn="l" fontAlgn="ctr"/>
                      <a:r>
                        <a:rPr lang="pl-PL" sz="9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{Produkty} tej marki są naturalne</a:t>
                      </a:r>
                      <a:endParaRPr lang="pl-PL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43%</a:t>
                      </a: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45%</a:t>
                      </a: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41%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46%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16721">
                <a:tc>
                  <a:txBody>
                    <a:bodyPr/>
                    <a:lstStyle/>
                    <a:p>
                      <a:pPr algn="l" fontAlgn="ctr"/>
                      <a:r>
                        <a:rPr lang="pl-PL" sz="9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To marka, która często wprowadza na rynek nowe produkty, pomysły</a:t>
                      </a:r>
                      <a:endParaRPr lang="pl-PL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71%</a:t>
                      </a: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68%</a:t>
                      </a: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68%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65%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4481">
                <a:tc>
                  <a:txBody>
                    <a:bodyPr/>
                    <a:lstStyle/>
                    <a:p>
                      <a:pPr algn="l" fontAlgn="ctr"/>
                      <a:r>
                        <a:rPr lang="pl-PL" sz="9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To marka, która jest ekspertem w swojej dziedzinie</a:t>
                      </a:r>
                      <a:endParaRPr lang="pl-PL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61%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65%</a:t>
                      </a: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61%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60%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4481">
                <a:tc>
                  <a:txBody>
                    <a:bodyPr/>
                    <a:lstStyle/>
                    <a:p>
                      <a:pPr algn="l" fontAlgn="ctr"/>
                      <a:r>
                        <a:rPr lang="pl-PL" sz="9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{Produkty} tej marki są warte swojej ceny</a:t>
                      </a:r>
                      <a:endParaRPr lang="pl-PL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57%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67%</a:t>
                      </a: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62%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61%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44481">
                <a:tc>
                  <a:txBody>
                    <a:bodyPr/>
                    <a:lstStyle/>
                    <a:p>
                      <a:pPr algn="l" fontAlgn="ctr"/>
                      <a:r>
                        <a:rPr lang="pl-PL" sz="9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{Produkty} tej marki są wzorem dobrych {produktów}</a:t>
                      </a:r>
                      <a:endParaRPr lang="pl-PL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55%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62%</a:t>
                      </a: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61%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57%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pPr algn="l" fontAlgn="ctr"/>
                      <a:r>
                        <a:rPr lang="pl-PL" sz="9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To marka, której ufam</a:t>
                      </a:r>
                      <a:endParaRPr lang="pl-PL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55%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63%</a:t>
                      </a: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60%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58%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44481">
                <a:tc>
                  <a:txBody>
                    <a:bodyPr/>
                    <a:lstStyle/>
                    <a:p>
                      <a:pPr algn="l" fontAlgn="ctr"/>
                      <a:r>
                        <a:rPr lang="pl-PL" sz="9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{Produkty} tej marki są najwyższej jakości</a:t>
                      </a:r>
                      <a:endParaRPr lang="pl-PL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63%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68%</a:t>
                      </a: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66%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67%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44481">
                <a:tc>
                  <a:txBody>
                    <a:bodyPr/>
                    <a:lstStyle/>
                    <a:p>
                      <a:pPr algn="l" fontAlgn="ctr"/>
                      <a:r>
                        <a:rPr lang="pl-PL" sz="9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{Produkty} tej marki świetnie smakują</a:t>
                      </a:r>
                      <a:endParaRPr lang="pl-PL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70%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72%</a:t>
                      </a: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75%</a:t>
                      </a: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71%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4D79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90371">
                <a:tc>
                  <a:txBody>
                    <a:bodyPr/>
                    <a:lstStyle/>
                    <a:p>
                      <a:pPr algn="l" fontAlgn="ctr"/>
                      <a:r>
                        <a:rPr lang="pl-PL" sz="9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To fajna marka</a:t>
                      </a:r>
                      <a:endParaRPr lang="pl-PL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66%</a:t>
                      </a: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73%</a:t>
                      </a: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70%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73%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4D79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graphicFrame>
        <p:nvGraphicFramePr>
          <p:cNvPr id="16" name="Tabela 15">
            <a:extLst>
              <a:ext uri="{FF2B5EF4-FFF2-40B4-BE49-F238E27FC236}">
                <a16:creationId xmlns:a16="http://schemas.microsoft.com/office/drawing/2014/main" id="{F725523A-6E5D-4B18-A9DB-1F5FBA4CA4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3753217"/>
              </p:ext>
            </p:extLst>
          </p:nvPr>
        </p:nvGraphicFramePr>
        <p:xfrm>
          <a:off x="6331102" y="1168678"/>
          <a:ext cx="2969652" cy="196062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84826">
                  <a:extLst>
                    <a:ext uri="{9D8B030D-6E8A-4147-A177-3AD203B41FA5}">
                      <a16:colId xmlns:a16="http://schemas.microsoft.com/office/drawing/2014/main" val="731207903"/>
                    </a:ext>
                  </a:extLst>
                </a:gridCol>
                <a:gridCol w="14848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46581">
                <a:tc>
                  <a:txBody>
                    <a:bodyPr/>
                    <a:lstStyle/>
                    <a:p>
                      <a:pPr algn="ctr" fontAlgn="b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PARÓWKI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MARKI PARASOLOWE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9875831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0231699"/>
                  </a:ext>
                </a:extLst>
              </a:tr>
              <a:tr h="435040"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To marka, która ma szeroką ofertę parówki</a:t>
                      </a:r>
                    </a:p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Tx/>
                        <a:buFont typeface="Wingdings 2" panose="05020102010507070707" pitchFamily="18" charset="2"/>
                        <a:buChar char="Ì"/>
                        <a:tabLst/>
                        <a:defRPr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Produkty tej marki są wszędzie dostępne</a:t>
                      </a:r>
                    </a:p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7879200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1629331"/>
                  </a:ext>
                </a:extLst>
              </a:tr>
              <a:tr h="367426"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Parówki tej marki są przede wszystkim dla dzieci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Wingdings 2" panose="05020102010507070707" pitchFamily="18" charset="2"/>
                        <a:buChar char="Ó"/>
                        <a:tabLst/>
                        <a:defRPr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marka, która ma szeroką ofertę produktów</a:t>
                      </a:r>
                    </a:p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6629930"/>
                  </a:ext>
                </a:extLst>
              </a:tr>
            </a:tbl>
          </a:graphicData>
        </a:graphic>
      </p:graphicFrame>
      <p:sp>
        <p:nvSpPr>
          <p:cNvPr id="14" name="Symbol zastępczy stopki 3">
            <a:extLst>
              <a:ext uri="{FF2B5EF4-FFF2-40B4-BE49-F238E27FC236}">
                <a16:creationId xmlns:a16="http://schemas.microsoft.com/office/drawing/2014/main" id="{31031A84-D79B-44C2-9A46-AFCB0DF3275A}"/>
              </a:ext>
            </a:extLst>
          </p:cNvPr>
          <p:cNvSpPr txBox="1">
            <a:spLocks/>
          </p:cNvSpPr>
          <p:nvPr/>
        </p:nvSpPr>
        <p:spPr>
          <a:xfrm>
            <a:off x="7194276" y="6636971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95%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537656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Wykres 10"/>
          <p:cNvGraphicFramePr/>
          <p:nvPr>
            <p:extLst>
              <p:ext uri="{D42A27DB-BD31-4B8C-83A1-F6EECF244321}">
                <p14:modId xmlns:p14="http://schemas.microsoft.com/office/powerpoint/2010/main" val="3138090616"/>
              </p:ext>
            </p:extLst>
          </p:nvPr>
        </p:nvGraphicFramePr>
        <p:xfrm>
          <a:off x="71855" y="3028357"/>
          <a:ext cx="4978148" cy="31099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ytuł 8">
            <a:extLst>
              <a:ext uri="{FF2B5EF4-FFF2-40B4-BE49-F238E27FC236}">
                <a16:creationId xmlns:a16="http://schemas.microsoft.com/office/drawing/2014/main" id="{D9871B2D-E86C-4434-B165-5C3C402F99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5" y="448733"/>
            <a:ext cx="8744239" cy="408516"/>
          </a:xfrm>
        </p:spPr>
        <p:txBody>
          <a:bodyPr/>
          <a:lstStyle/>
          <a:p>
            <a:r>
              <a:rPr lang="pl-PL" dirty="0"/>
              <a:t>Wnioski</a:t>
            </a:r>
          </a:p>
        </p:txBody>
      </p:sp>
      <p:sp>
        <p:nvSpPr>
          <p:cNvPr id="10" name="Symbol zastępczy tekstu 9">
            <a:extLst>
              <a:ext uri="{FF2B5EF4-FFF2-40B4-BE49-F238E27FC236}">
                <a16:creationId xmlns:a16="http://schemas.microsoft.com/office/drawing/2014/main" id="{1F215327-B9E0-4DDA-BDD6-405350CD170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BERLINKI </a:t>
            </a:r>
            <a:r>
              <a:rPr lang="pl-PL" dirty="0"/>
              <a:t>| znajomość przekazów reklamowych</a:t>
            </a:r>
          </a:p>
        </p:txBody>
      </p:sp>
      <p:sp>
        <p:nvSpPr>
          <p:cNvPr id="13" name="Symbol zastępczy tekstu 12">
            <a:extLst>
              <a:ext uri="{FF2B5EF4-FFF2-40B4-BE49-F238E27FC236}">
                <a16:creationId xmlns:a16="http://schemas.microsoft.com/office/drawing/2014/main" id="{B91F166D-BCEF-469B-A85B-67ACB71CEF1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221018" y="6480175"/>
            <a:ext cx="7274308" cy="45719"/>
          </a:xfrm>
        </p:spPr>
        <p:txBody>
          <a:bodyPr/>
          <a:lstStyle/>
          <a:p>
            <a:r>
              <a:rPr lang="pl-PL" b="1" dirty="0"/>
              <a:t>K1. Czy kiedykolwiek widziałeś(aś) tę reklamę w [telewizji/w internecie]? | K2.</a:t>
            </a:r>
            <a:r>
              <a:rPr lang="pl-PL" dirty="0"/>
              <a:t> </a:t>
            </a:r>
            <a:r>
              <a:rPr lang="pl-PL" b="1" dirty="0"/>
              <a:t>Czy pamiętasz, która marka była reklamowana tym spotem?| K3. Po obejrzeniu tej reklamy, na ile byłbyś chętny/byłabyś chętna kupić ten produkt? </a:t>
            </a:r>
            <a:endParaRPr lang="pl-PL" dirty="0"/>
          </a:p>
          <a:p>
            <a:endParaRPr lang="pl-PL" b="1" dirty="0"/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78EF8C59-6B3F-4021-BB0A-8B299DEB8BC0}"/>
              </a:ext>
            </a:extLst>
          </p:cNvPr>
          <p:cNvSpPr txBox="1"/>
          <p:nvPr/>
        </p:nvSpPr>
        <p:spPr>
          <a:xfrm>
            <a:off x="853909" y="2870903"/>
            <a:ext cx="458486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200" b="1" i="1" u="none" strike="noStrike" kern="1200" cap="none" spc="0" normalizeH="0" baseline="0" noProof="0" dirty="0">
                <a:ln>
                  <a:noFill/>
                </a:ln>
                <a:solidFill>
                  <a:srgbClr val="00599A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Czy kiedykolwiek widziałeś(aś) </a:t>
            </a:r>
            <a:r>
              <a:rPr lang="pl-PL" sz="1200" b="1" i="1" dirty="0">
                <a:solidFill>
                  <a:srgbClr val="00599A"/>
                </a:solidFill>
                <a:latin typeface="Arial"/>
              </a:rPr>
              <a:t>t</a:t>
            </a:r>
            <a:r>
              <a:rPr kumimoji="0" lang="pl-PL" sz="1200" b="1" i="1" u="none" strike="noStrike" kern="1200" cap="none" spc="0" normalizeH="0" baseline="0" noProof="0" dirty="0">
                <a:ln>
                  <a:noFill/>
                </a:ln>
                <a:solidFill>
                  <a:srgbClr val="00599A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ę reklamę?</a:t>
            </a:r>
            <a:endParaRPr kumimoji="0" lang="pl-PL" sz="1200" b="0" i="1" u="none" strike="noStrike" kern="1200" cap="none" spc="0" normalizeH="0" baseline="0" noProof="0" dirty="0">
              <a:ln>
                <a:noFill/>
              </a:ln>
              <a:solidFill>
                <a:srgbClr val="00599A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3" name="pole tekstowe 22">
            <a:extLst>
              <a:ext uri="{FF2B5EF4-FFF2-40B4-BE49-F238E27FC236}">
                <a16:creationId xmlns:a16="http://schemas.microsoft.com/office/drawing/2014/main" id="{70161E69-6DDA-4413-B571-80C0218CE94B}"/>
              </a:ext>
            </a:extLst>
          </p:cNvPr>
          <p:cNvSpPr txBox="1"/>
          <p:nvPr/>
        </p:nvSpPr>
        <p:spPr>
          <a:xfrm>
            <a:off x="5926020" y="1497714"/>
            <a:ext cx="30560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200" b="1" i="0" u="none" strike="noStrike" kern="1200" cap="none" spc="0" normalizeH="0" baseline="0" noProof="0" dirty="0">
                <a:ln>
                  <a:noFill/>
                </a:ln>
                <a:solidFill>
                  <a:srgbClr val="4A4A4A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Marka przypisywana reklamie</a:t>
            </a:r>
          </a:p>
        </p:txBody>
      </p:sp>
      <p:graphicFrame>
        <p:nvGraphicFramePr>
          <p:cNvPr id="24" name="Object 18">
            <a:extLst>
              <a:ext uri="{FF2B5EF4-FFF2-40B4-BE49-F238E27FC236}">
                <a16:creationId xmlns:a16="http://schemas.microsoft.com/office/drawing/2014/main" id="{80BEDCFA-FFBE-4170-B9DB-D22EDC208C5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79291327"/>
              </p:ext>
            </p:extLst>
          </p:nvPr>
        </p:nvGraphicFramePr>
        <p:xfrm>
          <a:off x="7029450" y="3577095"/>
          <a:ext cx="4029363" cy="27524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5" name="pole tekstowe 24">
            <a:extLst>
              <a:ext uri="{FF2B5EF4-FFF2-40B4-BE49-F238E27FC236}">
                <a16:creationId xmlns:a16="http://schemas.microsoft.com/office/drawing/2014/main" id="{4B884A5F-9BC9-439E-ACD1-0FF99BF9AB85}"/>
              </a:ext>
            </a:extLst>
          </p:cNvPr>
          <p:cNvSpPr txBox="1"/>
          <p:nvPr/>
        </p:nvSpPr>
        <p:spPr>
          <a:xfrm>
            <a:off x="7723714" y="3617524"/>
            <a:ext cx="30560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200" b="1" i="0" u="none" strike="noStrike" kern="1200" cap="none" spc="0" normalizeH="0" baseline="0" noProof="0" dirty="0">
                <a:ln>
                  <a:noFill/>
                </a:ln>
                <a:solidFill>
                  <a:srgbClr val="4A4A4A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Chęć zakupu</a:t>
            </a:r>
          </a:p>
        </p:txBody>
      </p:sp>
      <p:sp>
        <p:nvSpPr>
          <p:cNvPr id="15" name="Base Label"/>
          <p:cNvSpPr txBox="1"/>
          <p:nvPr/>
        </p:nvSpPr>
        <p:spPr>
          <a:xfrm>
            <a:off x="666750" y="6447854"/>
            <a:ext cx="13239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1000"/>
              <a:t>197/ 188/ 195/ 301</a:t>
            </a:r>
            <a:endParaRPr lang="pl-PL" sz="1000" dirty="0"/>
          </a:p>
        </p:txBody>
      </p:sp>
      <p:graphicFrame>
        <p:nvGraphicFramePr>
          <p:cNvPr id="34" name="Wykres 33"/>
          <p:cNvGraphicFramePr/>
          <p:nvPr>
            <p:extLst>
              <p:ext uri="{D42A27DB-BD31-4B8C-83A1-F6EECF244321}">
                <p14:modId xmlns:p14="http://schemas.microsoft.com/office/powerpoint/2010/main" val="3826219601"/>
              </p:ext>
            </p:extLst>
          </p:nvPr>
        </p:nvGraphicFramePr>
        <p:xfrm>
          <a:off x="5734050" y="1736617"/>
          <a:ext cx="6610350" cy="18358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" name="Tabela 2">
            <a:extLst>
              <a:ext uri="{FF2B5EF4-FFF2-40B4-BE49-F238E27FC236}">
                <a16:creationId xmlns:a16="http://schemas.microsoft.com/office/drawing/2014/main" id="{6D842A90-C02D-40B6-951B-3493CFCFB35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0828286"/>
              </p:ext>
            </p:extLst>
          </p:nvPr>
        </p:nvGraphicFramePr>
        <p:xfrm>
          <a:off x="7024543" y="5423658"/>
          <a:ext cx="3938732" cy="37861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84683">
                  <a:extLst>
                    <a:ext uri="{9D8B030D-6E8A-4147-A177-3AD203B41FA5}">
                      <a16:colId xmlns:a16="http://schemas.microsoft.com/office/drawing/2014/main" val="168404069"/>
                    </a:ext>
                  </a:extLst>
                </a:gridCol>
                <a:gridCol w="984683">
                  <a:extLst>
                    <a:ext uri="{9D8B030D-6E8A-4147-A177-3AD203B41FA5}">
                      <a16:colId xmlns:a16="http://schemas.microsoft.com/office/drawing/2014/main" val="3269296423"/>
                    </a:ext>
                  </a:extLst>
                </a:gridCol>
                <a:gridCol w="984683">
                  <a:extLst>
                    <a:ext uri="{9D8B030D-6E8A-4147-A177-3AD203B41FA5}">
                      <a16:colId xmlns:a16="http://schemas.microsoft.com/office/drawing/2014/main" val="891137864"/>
                    </a:ext>
                  </a:extLst>
                </a:gridCol>
                <a:gridCol w="984683">
                  <a:extLst>
                    <a:ext uri="{9D8B030D-6E8A-4147-A177-3AD203B41FA5}">
                      <a16:colId xmlns:a16="http://schemas.microsoft.com/office/drawing/2014/main" val="1163046411"/>
                    </a:ext>
                  </a:extLst>
                </a:gridCol>
              </a:tblGrid>
              <a:tr h="378611">
                <a:tc>
                  <a:txBody>
                    <a:bodyPr/>
                    <a:lstStyle/>
                    <a:p>
                      <a:pPr algn="ctr"/>
                      <a:r>
                        <a:rPr lang="pl-PL" sz="1100"/>
                        <a:t>Q4 2022</a:t>
                      </a:r>
                      <a:endParaRPr lang="pl-PL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100"/>
                        <a:t>Q3 2022</a:t>
                      </a:r>
                      <a:endParaRPr lang="pl-PL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100"/>
                        <a:t>Q2 2022</a:t>
                      </a:r>
                      <a:endParaRPr lang="pl-PL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100"/>
                        <a:t>Q4 2021</a:t>
                      </a:r>
                      <a:endParaRPr lang="pl-PL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6588154"/>
                  </a:ext>
                </a:extLst>
              </a:tr>
            </a:tbl>
          </a:graphicData>
        </a:graphic>
      </p:graphicFrame>
      <p:sp>
        <p:nvSpPr>
          <p:cNvPr id="20" name="Symbol zastępczy stopki 3">
            <a:extLst>
              <a:ext uri="{FF2B5EF4-FFF2-40B4-BE49-F238E27FC236}">
                <a16:creationId xmlns:a16="http://schemas.microsoft.com/office/drawing/2014/main" id="{9252138F-026F-4F40-B5CE-37A535FE3B35}"/>
              </a:ext>
            </a:extLst>
          </p:cNvPr>
          <p:cNvSpPr txBox="1">
            <a:spLocks/>
          </p:cNvSpPr>
          <p:nvPr/>
        </p:nvSpPr>
        <p:spPr>
          <a:xfrm>
            <a:off x="1612626" y="6636971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95%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Obraz 2"/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4010" y="1114038"/>
            <a:ext cx="1381125" cy="609600"/>
          </a:xfrm>
          <a:prstGeom prst="rect">
            <a:avLst/>
          </a:prstGeom>
        </p:spPr>
      </p:pic>
      <p:pic>
        <p:nvPicPr>
          <p:cNvPr id="4" name="Obraz 3"/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590" y="1135425"/>
            <a:ext cx="2733675" cy="161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780052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id="{57845966-6EFC-468A-9CC7-BAB4B95854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354372" y="0"/>
            <a:ext cx="9483256" cy="6858000"/>
          </a:xfrm>
          <a:prstGeom prst="rect">
            <a:avLst/>
          </a:prstGeom>
          <a:solidFill>
            <a:srgbClr val="2E16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73" name="Picture 72">
            <a:extLst>
              <a:ext uri="{FF2B5EF4-FFF2-40B4-BE49-F238E27FC236}">
                <a16:creationId xmlns:a16="http://schemas.microsoft.com/office/drawing/2014/main" id="{75554383-98AF-4A47-BB65-705FAAA4BE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5" name="Freeform: Shape 74">
            <a:extLst>
              <a:ext uri="{FF2B5EF4-FFF2-40B4-BE49-F238E27FC236}">
                <a16:creationId xmlns:a16="http://schemas.microsoft.com/office/drawing/2014/main" id="{ADAD1991-FFD1-4E94-ABAB-7560D33008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144484" y="0"/>
            <a:ext cx="7837716" cy="6858000"/>
          </a:xfrm>
          <a:custGeom>
            <a:avLst/>
            <a:gdLst>
              <a:gd name="connsiteX0" fmla="*/ 2232159 w 7837716"/>
              <a:gd name="connsiteY0" fmla="*/ 0 h 6858000"/>
              <a:gd name="connsiteX1" fmla="*/ 5605557 w 7837716"/>
              <a:gd name="connsiteY1" fmla="*/ 0 h 6858000"/>
              <a:gd name="connsiteX2" fmla="*/ 5617845 w 7837716"/>
              <a:gd name="connsiteY2" fmla="*/ 5384 h 6858000"/>
              <a:gd name="connsiteX3" fmla="*/ 7837716 w 7837716"/>
              <a:gd name="connsiteY3" fmla="*/ 3429000 h 6858000"/>
              <a:gd name="connsiteX4" fmla="*/ 5617845 w 7837716"/>
              <a:gd name="connsiteY4" fmla="*/ 6852616 h 6858000"/>
              <a:gd name="connsiteX5" fmla="*/ 5605557 w 7837716"/>
              <a:gd name="connsiteY5" fmla="*/ 6858000 h 6858000"/>
              <a:gd name="connsiteX6" fmla="*/ 2232159 w 7837716"/>
              <a:gd name="connsiteY6" fmla="*/ 6858000 h 6858000"/>
              <a:gd name="connsiteX7" fmla="*/ 2219871 w 7837716"/>
              <a:gd name="connsiteY7" fmla="*/ 6852616 h 6858000"/>
              <a:gd name="connsiteX8" fmla="*/ 0 w 7837716"/>
              <a:gd name="connsiteY8" fmla="*/ 3429000 h 6858000"/>
              <a:gd name="connsiteX9" fmla="*/ 2219871 w 7837716"/>
              <a:gd name="connsiteY9" fmla="*/ 538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837716" h="6858000">
                <a:moveTo>
                  <a:pt x="2232159" y="0"/>
                </a:moveTo>
                <a:lnTo>
                  <a:pt x="5605557" y="0"/>
                </a:lnTo>
                <a:lnTo>
                  <a:pt x="5617845" y="5384"/>
                </a:lnTo>
                <a:cubicBezTo>
                  <a:pt x="6931322" y="618789"/>
                  <a:pt x="7837716" y="1921305"/>
                  <a:pt x="7837716" y="3429000"/>
                </a:cubicBezTo>
                <a:cubicBezTo>
                  <a:pt x="7837716" y="4936696"/>
                  <a:pt x="6931322" y="6239212"/>
                  <a:pt x="5617845" y="6852616"/>
                </a:cubicBezTo>
                <a:lnTo>
                  <a:pt x="5605557" y="6858000"/>
                </a:lnTo>
                <a:lnTo>
                  <a:pt x="2232159" y="6858000"/>
                </a:lnTo>
                <a:lnTo>
                  <a:pt x="2219871" y="6852616"/>
                </a:lnTo>
                <a:cubicBezTo>
                  <a:pt x="906394" y="6239212"/>
                  <a:pt x="0" y="4936696"/>
                  <a:pt x="0" y="3429000"/>
                </a:cubicBezTo>
                <a:cubicBezTo>
                  <a:pt x="0" y="1921305"/>
                  <a:pt x="906394" y="618789"/>
                  <a:pt x="2219871" y="5384"/>
                </a:cubicBezTo>
                <a:close/>
              </a:path>
            </a:pathLst>
          </a:custGeom>
          <a:solidFill>
            <a:schemeClr val="bg1"/>
          </a:solidFill>
          <a:ln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23000">
                  <a:schemeClr val="accent1">
                    <a:lumMod val="45000"/>
                    <a:lumOff val="55000"/>
                  </a:schemeClr>
                </a:gs>
                <a:gs pos="83000">
                  <a:schemeClr val="bg2">
                    <a:lumMod val="82000"/>
                  </a:schemeClr>
                </a:gs>
                <a:gs pos="100000">
                  <a:schemeClr val="bg2">
                    <a:lumMod val="87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72706" name="Picture 2" descr="Znalezione obrazy dla zapytania sokoÅÃ³w logo">
            <a:extLst>
              <a:ext uri="{FF2B5EF4-FFF2-40B4-BE49-F238E27FC236}">
                <a16:creationId xmlns:a16="http://schemas.microsoft.com/office/drawing/2014/main" id="{2B67C308-66B4-4809-8C81-B83BA733BE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7025" y="-156017"/>
            <a:ext cx="6781441" cy="7014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842199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Wykres 65"/>
          <p:cNvGraphicFramePr/>
          <p:nvPr>
            <p:extLst>
              <p:ext uri="{D42A27DB-BD31-4B8C-83A1-F6EECF244321}">
                <p14:modId xmlns:p14="http://schemas.microsoft.com/office/powerpoint/2010/main" val="1951124744"/>
              </p:ext>
            </p:extLst>
          </p:nvPr>
        </p:nvGraphicFramePr>
        <p:xfrm>
          <a:off x="4455708" y="1809024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9" name="Tabela 68">
            <a:extLst>
              <a:ext uri="{FF2B5EF4-FFF2-40B4-BE49-F238E27FC236}">
                <a16:creationId xmlns:a16="http://schemas.microsoft.com/office/drawing/2014/main" id="{14303358-D6F6-4723-B661-D073E2C40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0378156"/>
              </p:ext>
            </p:extLst>
          </p:nvPr>
        </p:nvGraphicFramePr>
        <p:xfrm>
          <a:off x="98427" y="1714910"/>
          <a:ext cx="7136385" cy="4399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4">
                  <a:extLst>
                    <a:ext uri="{9D8B030D-6E8A-4147-A177-3AD203B41FA5}">
                      <a16:colId xmlns:a16="http://schemas.microsoft.com/office/drawing/2014/main" val="3356209897"/>
                    </a:ext>
                  </a:extLst>
                </a:gridCol>
                <a:gridCol w="1762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Q4 2022 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Q4 2021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 Of Mind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 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935">
                <a:tc rowSpan="10">
                  <a:txBody>
                    <a:bodyPr/>
                    <a:lstStyle/>
                    <a:p>
                      <a:pPr algn="ctr" fontAlgn="t"/>
                      <a:endParaRPr lang="pl-PL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spontaniczna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6696357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wspomagana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3946852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Trial 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82%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74%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145316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3 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47%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356446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1m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91589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MOP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585182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Substytucja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713847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Chęć polecenia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764005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Rozważanie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104584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Odrzucanie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0623944"/>
                  </a:ext>
                </a:extLst>
              </a:tr>
            </a:tbl>
          </a:graphicData>
        </a:graphic>
      </p:graphicFrame>
      <p:grpSp>
        <p:nvGrpSpPr>
          <p:cNvPr id="2" name="Grupa 1">
            <a:extLst>
              <a:ext uri="{FF2B5EF4-FFF2-40B4-BE49-F238E27FC236}">
                <a16:creationId xmlns:a16="http://schemas.microsoft.com/office/drawing/2014/main" id="{262C6FD6-24E8-4D6D-8EDA-386B08F31A3F}"/>
              </a:ext>
            </a:extLst>
          </p:cNvPr>
          <p:cNvGrpSpPr/>
          <p:nvPr/>
        </p:nvGrpSpPr>
        <p:grpSpPr>
          <a:xfrm>
            <a:off x="8000617" y="2005437"/>
            <a:ext cx="3857648" cy="3165735"/>
            <a:chOff x="8000617" y="2005437"/>
            <a:chExt cx="3857648" cy="3165735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B8FD1440-A2FF-41AD-BAFC-6317889D99A7}"/>
                </a:ext>
              </a:extLst>
            </p:cNvPr>
            <p:cNvSpPr/>
            <p:nvPr/>
          </p:nvSpPr>
          <p:spPr>
            <a:xfrm>
              <a:off x="10768267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3127EC7F-553E-42BA-8AA7-47FF15BF1732}"/>
                </a:ext>
              </a:extLst>
            </p:cNvPr>
            <p:cNvSpPr/>
            <p:nvPr/>
          </p:nvSpPr>
          <p:spPr>
            <a:xfrm>
              <a:off x="10768267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A3AEBD99-ACBB-49F3-9F1E-7080F703AD7F}"/>
                </a:ext>
              </a:extLst>
            </p:cNvPr>
            <p:cNvSpPr/>
            <p:nvPr/>
          </p:nvSpPr>
          <p:spPr>
            <a:xfrm>
              <a:off x="10194833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597715" y="103735"/>
                  </a:lnTo>
                  <a:lnTo>
                    <a:pt x="597715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17429290-A838-4342-8C6C-2F26D21A614B}"/>
                </a:ext>
              </a:extLst>
            </p:cNvPr>
            <p:cNvSpPr/>
            <p:nvPr/>
          </p:nvSpPr>
          <p:spPr>
            <a:xfrm>
              <a:off x="9621398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A2A4C59E-065E-4B0E-8EA8-FC383214A70F}"/>
                </a:ext>
              </a:extLst>
            </p:cNvPr>
            <p:cNvSpPr/>
            <p:nvPr/>
          </p:nvSpPr>
          <p:spPr>
            <a:xfrm>
              <a:off x="9621398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8973AB5E-1D25-4964-9EBE-1ED8C725F10D}"/>
                </a:ext>
              </a:extLst>
            </p:cNvPr>
            <p:cNvSpPr/>
            <p:nvPr/>
          </p:nvSpPr>
          <p:spPr>
            <a:xfrm>
              <a:off x="9621398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97715" y="0"/>
                  </a:moveTo>
                  <a:lnTo>
                    <a:pt x="597715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D0466FF9-2C56-4D5B-B088-ED198ACEEF0E}"/>
                </a:ext>
              </a:extLst>
            </p:cNvPr>
            <p:cNvSpPr/>
            <p:nvPr/>
          </p:nvSpPr>
          <p:spPr>
            <a:xfrm>
              <a:off x="9334681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896573" y="103735"/>
                  </a:lnTo>
                  <a:lnTo>
                    <a:pt x="896573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28BD5C10-DE53-4B17-A4F8-61701B51DBF9}"/>
                </a:ext>
              </a:extLst>
            </p:cNvPr>
            <p:cNvSpPr/>
            <p:nvPr/>
          </p:nvSpPr>
          <p:spPr>
            <a:xfrm>
              <a:off x="8474530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998DCD69-20B9-4846-AB25-13D8B43B3EFC}"/>
                </a:ext>
              </a:extLst>
            </p:cNvPr>
            <p:cNvSpPr/>
            <p:nvPr/>
          </p:nvSpPr>
          <p:spPr>
            <a:xfrm>
              <a:off x="8474530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BB7991DE-8656-4FF2-9A6E-665924F54730}"/>
                </a:ext>
              </a:extLst>
            </p:cNvPr>
            <p:cNvSpPr/>
            <p:nvPr/>
          </p:nvSpPr>
          <p:spPr>
            <a:xfrm>
              <a:off x="8428810" y="3152305"/>
              <a:ext cx="91440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6843FC66-1C78-4A13-ADE0-6AA6AB60A728}"/>
                </a:ext>
              </a:extLst>
            </p:cNvPr>
            <p:cNvSpPr/>
            <p:nvPr/>
          </p:nvSpPr>
          <p:spPr>
            <a:xfrm>
              <a:off x="8474530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96573" y="0"/>
                  </a:moveTo>
                  <a:lnTo>
                    <a:pt x="896573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20" name="Łuk 19">
              <a:extLst>
                <a:ext uri="{FF2B5EF4-FFF2-40B4-BE49-F238E27FC236}">
                  <a16:creationId xmlns:a16="http://schemas.microsoft.com/office/drawing/2014/main" id="{CCDA8311-2D93-4D80-AC1F-1DAD5B2F79DE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Łuk 20">
              <a:extLst>
                <a:ext uri="{FF2B5EF4-FFF2-40B4-BE49-F238E27FC236}">
                  <a16:creationId xmlns:a16="http://schemas.microsoft.com/office/drawing/2014/main" id="{FE322ADB-DE14-4393-88AC-128D198142D9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EF2B661B-8893-431F-B22E-86AC19104999}"/>
                </a:ext>
              </a:extLst>
            </p:cNvPr>
            <p:cNvSpPr/>
            <p:nvPr/>
          </p:nvSpPr>
          <p:spPr>
            <a:xfrm>
              <a:off x="8860769" y="2090741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zna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74%   </a:t>
              </a:r>
              <a:endParaRPr lang="pl-PL" sz="1000" b="0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Łuk 22">
              <a:extLst>
                <a:ext uri="{FF2B5EF4-FFF2-40B4-BE49-F238E27FC236}">
                  <a16:creationId xmlns:a16="http://schemas.microsoft.com/office/drawing/2014/main" id="{05646DFF-8BFF-4AD3-B7AE-5AAD8459D9C9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Łuk 23">
              <a:extLst>
                <a:ext uri="{FF2B5EF4-FFF2-40B4-BE49-F238E27FC236}">
                  <a16:creationId xmlns:a16="http://schemas.microsoft.com/office/drawing/2014/main" id="{9FD97697-A43C-4412-A830-800376B27722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A22C52C2-AB12-4905-8FBA-65DC1B632B61}"/>
                </a:ext>
              </a:extLst>
            </p:cNvPr>
            <p:cNvSpPr/>
            <p:nvPr/>
          </p:nvSpPr>
          <p:spPr>
            <a:xfrm>
              <a:off x="8000617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nie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nigdy 13% 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Łuk 25">
              <a:extLst>
                <a:ext uri="{FF2B5EF4-FFF2-40B4-BE49-F238E27FC236}">
                  <a16:creationId xmlns:a16="http://schemas.microsoft.com/office/drawing/2014/main" id="{031E9010-A855-4D6A-8593-D0DDB41551C4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Łuk 26">
              <a:extLst>
                <a:ext uri="{FF2B5EF4-FFF2-40B4-BE49-F238E27FC236}">
                  <a16:creationId xmlns:a16="http://schemas.microsoft.com/office/drawing/2014/main" id="{888849BE-6178-4B2A-BFC3-20D90B1746B6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89980953-64CC-4BB3-A113-D1E271904A77}"/>
                </a:ext>
              </a:extLst>
            </p:cNvPr>
            <p:cNvSpPr/>
            <p:nvPr/>
          </p:nvSpPr>
          <p:spPr>
            <a:xfrm>
              <a:off x="8000617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Łuk 28">
              <a:extLst>
                <a:ext uri="{FF2B5EF4-FFF2-40B4-BE49-F238E27FC236}">
                  <a16:creationId xmlns:a16="http://schemas.microsoft.com/office/drawing/2014/main" id="{3949E3AD-9B02-4293-A7A7-C0F778BAB261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Łuk 29">
              <a:extLst>
                <a:ext uri="{FF2B5EF4-FFF2-40B4-BE49-F238E27FC236}">
                  <a16:creationId xmlns:a16="http://schemas.microsoft.com/office/drawing/2014/main" id="{2F8887C3-C71D-49FD-8F75-0CCD21CAF748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078FDED4-6955-4FBE-8A9A-9BF04AFE81E6}"/>
                </a:ext>
              </a:extLst>
            </p:cNvPr>
            <p:cNvSpPr/>
            <p:nvPr/>
          </p:nvSpPr>
          <p:spPr>
            <a:xfrm>
              <a:off x="8616704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13%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Łuk 31">
              <a:extLst>
                <a:ext uri="{FF2B5EF4-FFF2-40B4-BE49-F238E27FC236}">
                  <a16:creationId xmlns:a16="http://schemas.microsoft.com/office/drawing/2014/main" id="{27486606-495E-48E5-9FBB-420DBF2EE3FE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Łuk 33">
              <a:extLst>
                <a:ext uri="{FF2B5EF4-FFF2-40B4-BE49-F238E27FC236}">
                  <a16:creationId xmlns:a16="http://schemas.microsoft.com/office/drawing/2014/main" id="{3B1F1296-2C48-49F3-A9D2-60EF1101E219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78DEF354-0923-496C-9FA6-2CC11A60496C}"/>
                </a:ext>
              </a:extLst>
            </p:cNvPr>
            <p:cNvSpPr/>
            <p:nvPr/>
          </p:nvSpPr>
          <p:spPr>
            <a:xfrm>
              <a:off x="8616704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Łuk 35">
              <a:extLst>
                <a:ext uri="{FF2B5EF4-FFF2-40B4-BE49-F238E27FC236}">
                  <a16:creationId xmlns:a16="http://schemas.microsoft.com/office/drawing/2014/main" id="{176FC5EA-1EBD-4F3C-B8F6-568A5C69CA54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Łuk 36">
              <a:extLst>
                <a:ext uri="{FF2B5EF4-FFF2-40B4-BE49-F238E27FC236}">
                  <a16:creationId xmlns:a16="http://schemas.microsoft.com/office/drawing/2014/main" id="{18428B1A-4836-4D98-976C-1F4392336E32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B3ADE68A-88E1-4C32-A619-96728F4846A9}"/>
                </a:ext>
              </a:extLst>
            </p:cNvPr>
            <p:cNvSpPr/>
            <p:nvPr/>
          </p:nvSpPr>
          <p:spPr>
            <a:xfrm>
              <a:off x="9720920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kiedykolwiek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61%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Łuk 38">
              <a:extLst>
                <a:ext uri="{FF2B5EF4-FFF2-40B4-BE49-F238E27FC236}">
                  <a16:creationId xmlns:a16="http://schemas.microsoft.com/office/drawing/2014/main" id="{063A2E45-8EC2-41A7-9626-BE8431AF0C6B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Łuk 39">
              <a:extLst>
                <a:ext uri="{FF2B5EF4-FFF2-40B4-BE49-F238E27FC236}">
                  <a16:creationId xmlns:a16="http://schemas.microsoft.com/office/drawing/2014/main" id="{B49E7301-D342-491A-8B6E-97F71D455D02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395FAECC-78EC-43A2-8092-2B92E500E0FF}"/>
                </a:ext>
              </a:extLst>
            </p:cNvPr>
            <p:cNvSpPr/>
            <p:nvPr/>
          </p:nvSpPr>
          <p:spPr>
            <a:xfrm>
              <a:off x="9147486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nie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38%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Łuk 41">
              <a:extLst>
                <a:ext uri="{FF2B5EF4-FFF2-40B4-BE49-F238E27FC236}">
                  <a16:creationId xmlns:a16="http://schemas.microsoft.com/office/drawing/2014/main" id="{18EFC539-35F2-43E6-8A32-1CC8EF271AC2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Łuk 42">
              <a:extLst>
                <a:ext uri="{FF2B5EF4-FFF2-40B4-BE49-F238E27FC236}">
                  <a16:creationId xmlns:a16="http://schemas.microsoft.com/office/drawing/2014/main" id="{73D76DF6-E42C-44C5-87DC-38310A6DE31F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4DE7F2CD-D55B-4180-9916-9D53F83DB15C}"/>
                </a:ext>
              </a:extLst>
            </p:cNvPr>
            <p:cNvSpPr/>
            <p:nvPr/>
          </p:nvSpPr>
          <p:spPr>
            <a:xfrm>
              <a:off x="9763572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37%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Łuk 45">
              <a:extLst>
                <a:ext uri="{FF2B5EF4-FFF2-40B4-BE49-F238E27FC236}">
                  <a16:creationId xmlns:a16="http://schemas.microsoft.com/office/drawing/2014/main" id="{D3953E83-018F-4938-97DD-76F23DB3B104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Łuk 46">
              <a:extLst>
                <a:ext uri="{FF2B5EF4-FFF2-40B4-BE49-F238E27FC236}">
                  <a16:creationId xmlns:a16="http://schemas.microsoft.com/office/drawing/2014/main" id="{8ACF22AA-FA83-4325-AD1D-C3B6488700AC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9DAFE8E8-20EE-419F-8789-70322127AAA8}"/>
                </a:ext>
              </a:extLst>
            </p:cNvPr>
            <p:cNvSpPr/>
            <p:nvPr/>
          </p:nvSpPr>
          <p:spPr>
            <a:xfrm>
              <a:off x="9763572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Łuk 48">
              <a:extLst>
                <a:ext uri="{FF2B5EF4-FFF2-40B4-BE49-F238E27FC236}">
                  <a16:creationId xmlns:a16="http://schemas.microsoft.com/office/drawing/2014/main" id="{27FBBDD1-74B2-4550-BF20-61526E8626A9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Łuk 49">
              <a:extLst>
                <a:ext uri="{FF2B5EF4-FFF2-40B4-BE49-F238E27FC236}">
                  <a16:creationId xmlns:a16="http://schemas.microsoft.com/office/drawing/2014/main" id="{B8E1A254-45A2-4F30-A473-B389BA563E90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Dowolny kształt: kształt 50">
              <a:extLst>
                <a:ext uri="{FF2B5EF4-FFF2-40B4-BE49-F238E27FC236}">
                  <a16:creationId xmlns:a16="http://schemas.microsoft.com/office/drawing/2014/main" id="{C0AA6683-940C-4ED4-9A2B-37C05E90883A}"/>
                </a:ext>
              </a:extLst>
            </p:cNvPr>
            <p:cNvSpPr/>
            <p:nvPr/>
          </p:nvSpPr>
          <p:spPr>
            <a:xfrm>
              <a:off x="10294354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23%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Łuk 51">
              <a:extLst>
                <a:ext uri="{FF2B5EF4-FFF2-40B4-BE49-F238E27FC236}">
                  <a16:creationId xmlns:a16="http://schemas.microsoft.com/office/drawing/2014/main" id="{6AC8AA0D-3A4B-47C1-8046-4E4916CFD081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Łuk 52">
              <a:extLst>
                <a:ext uri="{FF2B5EF4-FFF2-40B4-BE49-F238E27FC236}">
                  <a16:creationId xmlns:a16="http://schemas.microsoft.com/office/drawing/2014/main" id="{659EB8B6-F87F-463A-8105-A3DFF091D61F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64E3C0A9-1317-4F21-A536-30550AB70445}"/>
                </a:ext>
              </a:extLst>
            </p:cNvPr>
            <p:cNvSpPr/>
            <p:nvPr/>
          </p:nvSpPr>
          <p:spPr>
            <a:xfrm>
              <a:off x="10910440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23%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Łuk 54">
              <a:extLst>
                <a:ext uri="{FF2B5EF4-FFF2-40B4-BE49-F238E27FC236}">
                  <a16:creationId xmlns:a16="http://schemas.microsoft.com/office/drawing/2014/main" id="{8A9C4033-5D76-4CBE-9684-6D8A3EBCB6C5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Łuk 57">
              <a:extLst>
                <a:ext uri="{FF2B5EF4-FFF2-40B4-BE49-F238E27FC236}">
                  <a16:creationId xmlns:a16="http://schemas.microsoft.com/office/drawing/2014/main" id="{0ADC5B3B-9E8E-474A-9C26-276E3FCC2B9C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3DD7CEB0-0865-40F6-97B0-8BA43F2082B4}"/>
                </a:ext>
              </a:extLst>
            </p:cNvPr>
            <p:cNvSpPr/>
            <p:nvPr/>
          </p:nvSpPr>
          <p:spPr>
            <a:xfrm>
              <a:off x="10910440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-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65" name="Wykres 64"/>
          <p:cNvGraphicFramePr/>
          <p:nvPr>
            <p:extLst>
              <p:ext uri="{D42A27DB-BD31-4B8C-83A1-F6EECF244321}">
                <p14:modId xmlns:p14="http://schemas.microsoft.com/office/powerpoint/2010/main" val="3260194544"/>
              </p:ext>
            </p:extLst>
          </p:nvPr>
        </p:nvGraphicFramePr>
        <p:xfrm>
          <a:off x="1922778" y="1818549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ytuł 4">
            <a:extLst>
              <a:ext uri="{FF2B5EF4-FFF2-40B4-BE49-F238E27FC236}">
                <a16:creationId xmlns:a16="http://schemas.microsoft.com/office/drawing/2014/main" id="{BE7058EB-7FA6-4A71-B9EC-DC108375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300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6F763B63-85CC-4443-9A3E-3B12B3287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WĘDLINY NA KANAPKĘ </a:t>
            </a:r>
            <a:r>
              <a:rPr lang="pl-PL" dirty="0"/>
              <a:t>| podstawowe wskaźniki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CE145C59-703A-4F4C-91CB-BFB03D54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0" y="6480175"/>
            <a:ext cx="1311906" cy="155701"/>
          </a:xfrm>
        </p:spPr>
        <p:txBody>
          <a:bodyPr/>
          <a:lstStyle/>
          <a:p>
            <a:r>
              <a:rPr lang="pl-PL"/>
              <a:t>183 / 299</a:t>
            </a:r>
            <a:endParaRPr lang="pl-PL" dirty="0"/>
          </a:p>
        </p:txBody>
      </p:sp>
      <p:sp>
        <p:nvSpPr>
          <p:cNvPr id="33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56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64" name="Symbol zastępczy stopki 3">
            <a:extLst>
              <a:ext uri="{FF2B5EF4-FFF2-40B4-BE49-F238E27FC236}">
                <a16:creationId xmlns:a16="http://schemas.microsoft.com/office/drawing/2014/main" id="{5E29DA0B-AB5C-4E68-816F-6EA2C768CD28}"/>
              </a:ext>
            </a:extLst>
          </p:cNvPr>
          <p:cNvSpPr txBox="1">
            <a:spLocks/>
          </p:cNvSpPr>
          <p:nvPr/>
        </p:nvSpPr>
        <p:spPr>
          <a:xfrm>
            <a:off x="7232376" y="662744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az 1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3013" y="557088"/>
            <a:ext cx="1609725" cy="100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877303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Wykres 65"/>
          <p:cNvGraphicFramePr/>
          <p:nvPr>
            <p:extLst>
              <p:ext uri="{D42A27DB-BD31-4B8C-83A1-F6EECF244321}">
                <p14:modId xmlns:p14="http://schemas.microsoft.com/office/powerpoint/2010/main" val="3759714702"/>
              </p:ext>
            </p:extLst>
          </p:nvPr>
        </p:nvGraphicFramePr>
        <p:xfrm>
          <a:off x="4455708" y="1809024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9" name="Tabela 68">
            <a:extLst>
              <a:ext uri="{FF2B5EF4-FFF2-40B4-BE49-F238E27FC236}">
                <a16:creationId xmlns:a16="http://schemas.microsoft.com/office/drawing/2014/main" id="{14303358-D6F6-4723-B661-D073E2C40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8168132"/>
              </p:ext>
            </p:extLst>
          </p:nvPr>
        </p:nvGraphicFramePr>
        <p:xfrm>
          <a:off x="98427" y="1714910"/>
          <a:ext cx="7136385" cy="4399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4">
                  <a:extLst>
                    <a:ext uri="{9D8B030D-6E8A-4147-A177-3AD203B41FA5}">
                      <a16:colId xmlns:a16="http://schemas.microsoft.com/office/drawing/2014/main" val="3356209897"/>
                    </a:ext>
                  </a:extLst>
                </a:gridCol>
                <a:gridCol w="1762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Q4 2022 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Q4 2021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 Of Mind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 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935">
                <a:tc rowSpan="10">
                  <a:txBody>
                    <a:bodyPr/>
                    <a:lstStyle/>
                    <a:p>
                      <a:pPr algn="ctr" fontAlgn="t"/>
                      <a:endParaRPr lang="pl-PL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spontaniczna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6696357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wspomagana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3946852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Trial 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80%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145316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3 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55%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356446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1m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69%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91589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MOP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585182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Substytucja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713847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Chęć polecenia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764005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Rozważanie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104584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Odrzucanie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0623944"/>
                  </a:ext>
                </a:extLst>
              </a:tr>
            </a:tbl>
          </a:graphicData>
        </a:graphic>
      </p:graphicFrame>
      <p:grpSp>
        <p:nvGrpSpPr>
          <p:cNvPr id="2" name="Grupa 1">
            <a:extLst>
              <a:ext uri="{FF2B5EF4-FFF2-40B4-BE49-F238E27FC236}">
                <a16:creationId xmlns:a16="http://schemas.microsoft.com/office/drawing/2014/main" id="{262C6FD6-24E8-4D6D-8EDA-386B08F31A3F}"/>
              </a:ext>
            </a:extLst>
          </p:cNvPr>
          <p:cNvGrpSpPr/>
          <p:nvPr/>
        </p:nvGrpSpPr>
        <p:grpSpPr>
          <a:xfrm>
            <a:off x="8000617" y="2005437"/>
            <a:ext cx="3857648" cy="3165735"/>
            <a:chOff x="8000617" y="2005437"/>
            <a:chExt cx="3857648" cy="3165735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B8FD1440-A2FF-41AD-BAFC-6317889D99A7}"/>
                </a:ext>
              </a:extLst>
            </p:cNvPr>
            <p:cNvSpPr/>
            <p:nvPr/>
          </p:nvSpPr>
          <p:spPr>
            <a:xfrm>
              <a:off x="10768267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3127EC7F-553E-42BA-8AA7-47FF15BF1732}"/>
                </a:ext>
              </a:extLst>
            </p:cNvPr>
            <p:cNvSpPr/>
            <p:nvPr/>
          </p:nvSpPr>
          <p:spPr>
            <a:xfrm>
              <a:off x="10768267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A3AEBD99-ACBB-49F3-9F1E-7080F703AD7F}"/>
                </a:ext>
              </a:extLst>
            </p:cNvPr>
            <p:cNvSpPr/>
            <p:nvPr/>
          </p:nvSpPr>
          <p:spPr>
            <a:xfrm>
              <a:off x="10194833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597715" y="103735"/>
                  </a:lnTo>
                  <a:lnTo>
                    <a:pt x="597715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17429290-A838-4342-8C6C-2F26D21A614B}"/>
                </a:ext>
              </a:extLst>
            </p:cNvPr>
            <p:cNvSpPr/>
            <p:nvPr/>
          </p:nvSpPr>
          <p:spPr>
            <a:xfrm>
              <a:off x="9621398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A2A4C59E-065E-4B0E-8EA8-FC383214A70F}"/>
                </a:ext>
              </a:extLst>
            </p:cNvPr>
            <p:cNvSpPr/>
            <p:nvPr/>
          </p:nvSpPr>
          <p:spPr>
            <a:xfrm>
              <a:off x="9621398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8973AB5E-1D25-4964-9EBE-1ED8C725F10D}"/>
                </a:ext>
              </a:extLst>
            </p:cNvPr>
            <p:cNvSpPr/>
            <p:nvPr/>
          </p:nvSpPr>
          <p:spPr>
            <a:xfrm>
              <a:off x="9621398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97715" y="0"/>
                  </a:moveTo>
                  <a:lnTo>
                    <a:pt x="597715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D0466FF9-2C56-4D5B-B088-ED198ACEEF0E}"/>
                </a:ext>
              </a:extLst>
            </p:cNvPr>
            <p:cNvSpPr/>
            <p:nvPr/>
          </p:nvSpPr>
          <p:spPr>
            <a:xfrm>
              <a:off x="9334681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896573" y="103735"/>
                  </a:lnTo>
                  <a:lnTo>
                    <a:pt x="896573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28BD5C10-DE53-4B17-A4F8-61701B51DBF9}"/>
                </a:ext>
              </a:extLst>
            </p:cNvPr>
            <p:cNvSpPr/>
            <p:nvPr/>
          </p:nvSpPr>
          <p:spPr>
            <a:xfrm>
              <a:off x="8474530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998DCD69-20B9-4846-AB25-13D8B43B3EFC}"/>
                </a:ext>
              </a:extLst>
            </p:cNvPr>
            <p:cNvSpPr/>
            <p:nvPr/>
          </p:nvSpPr>
          <p:spPr>
            <a:xfrm>
              <a:off x="8474530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BB7991DE-8656-4FF2-9A6E-665924F54730}"/>
                </a:ext>
              </a:extLst>
            </p:cNvPr>
            <p:cNvSpPr/>
            <p:nvPr/>
          </p:nvSpPr>
          <p:spPr>
            <a:xfrm>
              <a:off x="8428810" y="3152305"/>
              <a:ext cx="91440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6843FC66-1C78-4A13-ADE0-6AA6AB60A728}"/>
                </a:ext>
              </a:extLst>
            </p:cNvPr>
            <p:cNvSpPr/>
            <p:nvPr/>
          </p:nvSpPr>
          <p:spPr>
            <a:xfrm>
              <a:off x="8474530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96573" y="0"/>
                  </a:moveTo>
                  <a:lnTo>
                    <a:pt x="896573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20" name="Łuk 19">
              <a:extLst>
                <a:ext uri="{FF2B5EF4-FFF2-40B4-BE49-F238E27FC236}">
                  <a16:creationId xmlns:a16="http://schemas.microsoft.com/office/drawing/2014/main" id="{CCDA8311-2D93-4D80-AC1F-1DAD5B2F79DE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Łuk 20">
              <a:extLst>
                <a:ext uri="{FF2B5EF4-FFF2-40B4-BE49-F238E27FC236}">
                  <a16:creationId xmlns:a16="http://schemas.microsoft.com/office/drawing/2014/main" id="{FE322ADB-DE14-4393-88AC-128D198142D9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EF2B661B-8893-431F-B22E-86AC19104999}"/>
                </a:ext>
              </a:extLst>
            </p:cNvPr>
            <p:cNvSpPr/>
            <p:nvPr/>
          </p:nvSpPr>
          <p:spPr>
            <a:xfrm>
              <a:off x="8860769" y="2090741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zna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72%   </a:t>
              </a:r>
              <a:endParaRPr lang="pl-PL" sz="1000" b="0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Łuk 22">
              <a:extLst>
                <a:ext uri="{FF2B5EF4-FFF2-40B4-BE49-F238E27FC236}">
                  <a16:creationId xmlns:a16="http://schemas.microsoft.com/office/drawing/2014/main" id="{05646DFF-8BFF-4AD3-B7AE-5AAD8459D9C9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Łuk 23">
              <a:extLst>
                <a:ext uri="{FF2B5EF4-FFF2-40B4-BE49-F238E27FC236}">
                  <a16:creationId xmlns:a16="http://schemas.microsoft.com/office/drawing/2014/main" id="{9FD97697-A43C-4412-A830-800376B27722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A22C52C2-AB12-4905-8FBA-65DC1B632B61}"/>
                </a:ext>
              </a:extLst>
            </p:cNvPr>
            <p:cNvSpPr/>
            <p:nvPr/>
          </p:nvSpPr>
          <p:spPr>
            <a:xfrm>
              <a:off x="8000617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nie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nigdy 21% 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Łuk 25">
              <a:extLst>
                <a:ext uri="{FF2B5EF4-FFF2-40B4-BE49-F238E27FC236}">
                  <a16:creationId xmlns:a16="http://schemas.microsoft.com/office/drawing/2014/main" id="{031E9010-A855-4D6A-8593-D0DDB41551C4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Łuk 26">
              <a:extLst>
                <a:ext uri="{FF2B5EF4-FFF2-40B4-BE49-F238E27FC236}">
                  <a16:creationId xmlns:a16="http://schemas.microsoft.com/office/drawing/2014/main" id="{888849BE-6178-4B2A-BFC3-20D90B1746B6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89980953-64CC-4BB3-A113-D1E271904A77}"/>
                </a:ext>
              </a:extLst>
            </p:cNvPr>
            <p:cNvSpPr/>
            <p:nvPr/>
          </p:nvSpPr>
          <p:spPr>
            <a:xfrm>
              <a:off x="8000617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Łuk 28">
              <a:extLst>
                <a:ext uri="{FF2B5EF4-FFF2-40B4-BE49-F238E27FC236}">
                  <a16:creationId xmlns:a16="http://schemas.microsoft.com/office/drawing/2014/main" id="{3949E3AD-9B02-4293-A7A7-C0F778BAB261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Łuk 29">
              <a:extLst>
                <a:ext uri="{FF2B5EF4-FFF2-40B4-BE49-F238E27FC236}">
                  <a16:creationId xmlns:a16="http://schemas.microsoft.com/office/drawing/2014/main" id="{2F8887C3-C71D-49FD-8F75-0CCD21CAF748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078FDED4-6955-4FBE-8A9A-9BF04AFE81E6}"/>
                </a:ext>
              </a:extLst>
            </p:cNvPr>
            <p:cNvSpPr/>
            <p:nvPr/>
          </p:nvSpPr>
          <p:spPr>
            <a:xfrm>
              <a:off x="8616704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19%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Łuk 31">
              <a:extLst>
                <a:ext uri="{FF2B5EF4-FFF2-40B4-BE49-F238E27FC236}">
                  <a16:creationId xmlns:a16="http://schemas.microsoft.com/office/drawing/2014/main" id="{27486606-495E-48E5-9FBB-420DBF2EE3FE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Łuk 33">
              <a:extLst>
                <a:ext uri="{FF2B5EF4-FFF2-40B4-BE49-F238E27FC236}">
                  <a16:creationId xmlns:a16="http://schemas.microsoft.com/office/drawing/2014/main" id="{3B1F1296-2C48-49F3-A9D2-60EF1101E219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78DEF354-0923-496C-9FA6-2CC11A60496C}"/>
                </a:ext>
              </a:extLst>
            </p:cNvPr>
            <p:cNvSpPr/>
            <p:nvPr/>
          </p:nvSpPr>
          <p:spPr>
            <a:xfrm>
              <a:off x="8616704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Łuk 35">
              <a:extLst>
                <a:ext uri="{FF2B5EF4-FFF2-40B4-BE49-F238E27FC236}">
                  <a16:creationId xmlns:a16="http://schemas.microsoft.com/office/drawing/2014/main" id="{176FC5EA-1EBD-4F3C-B8F6-568A5C69CA54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Łuk 36">
              <a:extLst>
                <a:ext uri="{FF2B5EF4-FFF2-40B4-BE49-F238E27FC236}">
                  <a16:creationId xmlns:a16="http://schemas.microsoft.com/office/drawing/2014/main" id="{18428B1A-4836-4D98-976C-1F4392336E32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B3ADE68A-88E1-4C32-A619-96728F4846A9}"/>
                </a:ext>
              </a:extLst>
            </p:cNvPr>
            <p:cNvSpPr/>
            <p:nvPr/>
          </p:nvSpPr>
          <p:spPr>
            <a:xfrm>
              <a:off x="9720920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kiedykolwiek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52%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Łuk 38">
              <a:extLst>
                <a:ext uri="{FF2B5EF4-FFF2-40B4-BE49-F238E27FC236}">
                  <a16:creationId xmlns:a16="http://schemas.microsoft.com/office/drawing/2014/main" id="{063A2E45-8EC2-41A7-9626-BE8431AF0C6B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Łuk 39">
              <a:extLst>
                <a:ext uri="{FF2B5EF4-FFF2-40B4-BE49-F238E27FC236}">
                  <a16:creationId xmlns:a16="http://schemas.microsoft.com/office/drawing/2014/main" id="{B49E7301-D342-491A-8B6E-97F71D455D02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395FAECC-78EC-43A2-8092-2B92E500E0FF}"/>
                </a:ext>
              </a:extLst>
            </p:cNvPr>
            <p:cNvSpPr/>
            <p:nvPr/>
          </p:nvSpPr>
          <p:spPr>
            <a:xfrm>
              <a:off x="9147486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nie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30%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Łuk 41">
              <a:extLst>
                <a:ext uri="{FF2B5EF4-FFF2-40B4-BE49-F238E27FC236}">
                  <a16:creationId xmlns:a16="http://schemas.microsoft.com/office/drawing/2014/main" id="{18EFC539-35F2-43E6-8A32-1CC8EF271AC2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Łuk 42">
              <a:extLst>
                <a:ext uri="{FF2B5EF4-FFF2-40B4-BE49-F238E27FC236}">
                  <a16:creationId xmlns:a16="http://schemas.microsoft.com/office/drawing/2014/main" id="{73D76DF6-E42C-44C5-87DC-38310A6DE31F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4DE7F2CD-D55B-4180-9916-9D53F83DB15C}"/>
                </a:ext>
              </a:extLst>
            </p:cNvPr>
            <p:cNvSpPr/>
            <p:nvPr/>
          </p:nvSpPr>
          <p:spPr>
            <a:xfrm>
              <a:off x="9763572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29%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Łuk 45">
              <a:extLst>
                <a:ext uri="{FF2B5EF4-FFF2-40B4-BE49-F238E27FC236}">
                  <a16:creationId xmlns:a16="http://schemas.microsoft.com/office/drawing/2014/main" id="{D3953E83-018F-4938-97DD-76F23DB3B104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Łuk 46">
              <a:extLst>
                <a:ext uri="{FF2B5EF4-FFF2-40B4-BE49-F238E27FC236}">
                  <a16:creationId xmlns:a16="http://schemas.microsoft.com/office/drawing/2014/main" id="{8ACF22AA-FA83-4325-AD1D-C3B6488700AC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9DAFE8E8-20EE-419F-8789-70322127AAA8}"/>
                </a:ext>
              </a:extLst>
            </p:cNvPr>
            <p:cNvSpPr/>
            <p:nvPr/>
          </p:nvSpPr>
          <p:spPr>
            <a:xfrm>
              <a:off x="9763572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Łuk 48">
              <a:extLst>
                <a:ext uri="{FF2B5EF4-FFF2-40B4-BE49-F238E27FC236}">
                  <a16:creationId xmlns:a16="http://schemas.microsoft.com/office/drawing/2014/main" id="{27FBBDD1-74B2-4550-BF20-61526E8626A9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Łuk 49">
              <a:extLst>
                <a:ext uri="{FF2B5EF4-FFF2-40B4-BE49-F238E27FC236}">
                  <a16:creationId xmlns:a16="http://schemas.microsoft.com/office/drawing/2014/main" id="{B8E1A254-45A2-4F30-A473-B389BA563E90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Dowolny kształt: kształt 50">
              <a:extLst>
                <a:ext uri="{FF2B5EF4-FFF2-40B4-BE49-F238E27FC236}">
                  <a16:creationId xmlns:a16="http://schemas.microsoft.com/office/drawing/2014/main" id="{C0AA6683-940C-4ED4-9A2B-37C05E90883A}"/>
                </a:ext>
              </a:extLst>
            </p:cNvPr>
            <p:cNvSpPr/>
            <p:nvPr/>
          </p:nvSpPr>
          <p:spPr>
            <a:xfrm>
              <a:off x="10294354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22%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Łuk 51">
              <a:extLst>
                <a:ext uri="{FF2B5EF4-FFF2-40B4-BE49-F238E27FC236}">
                  <a16:creationId xmlns:a16="http://schemas.microsoft.com/office/drawing/2014/main" id="{6AC8AA0D-3A4B-47C1-8046-4E4916CFD081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Łuk 52">
              <a:extLst>
                <a:ext uri="{FF2B5EF4-FFF2-40B4-BE49-F238E27FC236}">
                  <a16:creationId xmlns:a16="http://schemas.microsoft.com/office/drawing/2014/main" id="{659EB8B6-F87F-463A-8105-A3DFF091D61F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64E3C0A9-1317-4F21-A536-30550AB70445}"/>
                </a:ext>
              </a:extLst>
            </p:cNvPr>
            <p:cNvSpPr/>
            <p:nvPr/>
          </p:nvSpPr>
          <p:spPr>
            <a:xfrm>
              <a:off x="10910440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21%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Łuk 54">
              <a:extLst>
                <a:ext uri="{FF2B5EF4-FFF2-40B4-BE49-F238E27FC236}">
                  <a16:creationId xmlns:a16="http://schemas.microsoft.com/office/drawing/2014/main" id="{8A9C4033-5D76-4CBE-9684-6D8A3EBCB6C5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Łuk 57">
              <a:extLst>
                <a:ext uri="{FF2B5EF4-FFF2-40B4-BE49-F238E27FC236}">
                  <a16:creationId xmlns:a16="http://schemas.microsoft.com/office/drawing/2014/main" id="{0ADC5B3B-9E8E-474A-9C26-276E3FCC2B9C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3DD7CEB0-0865-40F6-97B0-8BA43F2082B4}"/>
                </a:ext>
              </a:extLst>
            </p:cNvPr>
            <p:cNvSpPr/>
            <p:nvPr/>
          </p:nvSpPr>
          <p:spPr>
            <a:xfrm>
              <a:off x="10910440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65" name="Wykres 64"/>
          <p:cNvGraphicFramePr/>
          <p:nvPr>
            <p:extLst>
              <p:ext uri="{D42A27DB-BD31-4B8C-83A1-F6EECF244321}">
                <p14:modId xmlns:p14="http://schemas.microsoft.com/office/powerpoint/2010/main" val="973546559"/>
              </p:ext>
            </p:extLst>
          </p:nvPr>
        </p:nvGraphicFramePr>
        <p:xfrm>
          <a:off x="1922778" y="1818549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ytuł 4">
            <a:extLst>
              <a:ext uri="{FF2B5EF4-FFF2-40B4-BE49-F238E27FC236}">
                <a16:creationId xmlns:a16="http://schemas.microsoft.com/office/drawing/2014/main" id="{BE7058EB-7FA6-4A71-B9EC-DC108375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300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6F763B63-85CC-4443-9A3E-3B12B3287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KIEŁBASY TRADYCYJNE </a:t>
            </a:r>
            <a:r>
              <a:rPr lang="pl-PL" dirty="0"/>
              <a:t>| podstawowe wskaźniki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CE145C59-703A-4F4C-91CB-BFB03D54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0" y="6480175"/>
            <a:ext cx="1311906" cy="155701"/>
          </a:xfrm>
        </p:spPr>
        <p:txBody>
          <a:bodyPr/>
          <a:lstStyle/>
          <a:p>
            <a:r>
              <a:rPr lang="pl-PL"/>
              <a:t>155 / 265</a:t>
            </a:r>
            <a:endParaRPr lang="pl-PL" dirty="0"/>
          </a:p>
        </p:txBody>
      </p:sp>
      <p:sp>
        <p:nvSpPr>
          <p:cNvPr id="33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56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64" name="Symbol zastępczy stopki 3">
            <a:extLst>
              <a:ext uri="{FF2B5EF4-FFF2-40B4-BE49-F238E27FC236}">
                <a16:creationId xmlns:a16="http://schemas.microsoft.com/office/drawing/2014/main" id="{5E29DA0B-AB5C-4E68-816F-6EA2C768CD28}"/>
              </a:ext>
            </a:extLst>
          </p:cNvPr>
          <p:cNvSpPr txBox="1">
            <a:spLocks/>
          </p:cNvSpPr>
          <p:nvPr/>
        </p:nvSpPr>
        <p:spPr>
          <a:xfrm>
            <a:off x="7232376" y="662744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az 1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3013" y="557088"/>
            <a:ext cx="1609725" cy="100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704204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Wykres 65"/>
          <p:cNvGraphicFramePr/>
          <p:nvPr>
            <p:extLst>
              <p:ext uri="{D42A27DB-BD31-4B8C-83A1-F6EECF244321}">
                <p14:modId xmlns:p14="http://schemas.microsoft.com/office/powerpoint/2010/main" val="1088011954"/>
              </p:ext>
            </p:extLst>
          </p:nvPr>
        </p:nvGraphicFramePr>
        <p:xfrm>
          <a:off x="4455708" y="1809024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9" name="Tabela 68">
            <a:extLst>
              <a:ext uri="{FF2B5EF4-FFF2-40B4-BE49-F238E27FC236}">
                <a16:creationId xmlns:a16="http://schemas.microsoft.com/office/drawing/2014/main" id="{14303358-D6F6-4723-B661-D073E2C40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229690"/>
              </p:ext>
            </p:extLst>
          </p:nvPr>
        </p:nvGraphicFramePr>
        <p:xfrm>
          <a:off x="98427" y="1714910"/>
          <a:ext cx="7136385" cy="4399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4">
                  <a:extLst>
                    <a:ext uri="{9D8B030D-6E8A-4147-A177-3AD203B41FA5}">
                      <a16:colId xmlns:a16="http://schemas.microsoft.com/office/drawing/2014/main" val="3356209897"/>
                    </a:ext>
                  </a:extLst>
                </a:gridCol>
                <a:gridCol w="1762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Q4 2022 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Q4 2021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 Of Mind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 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935">
                <a:tc rowSpan="10">
                  <a:txBody>
                    <a:bodyPr/>
                    <a:lstStyle/>
                    <a:p>
                      <a:pPr algn="ctr" fontAlgn="t"/>
                      <a:endParaRPr lang="pl-PL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spontaniczna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6696357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wspomagana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3946852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Trial 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71%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145316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3 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38%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356446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1m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71%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91589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MOP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585182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Substytucja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713847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Chęć polecenia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764005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Rozważanie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104584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Odrzucanie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0623944"/>
                  </a:ext>
                </a:extLst>
              </a:tr>
            </a:tbl>
          </a:graphicData>
        </a:graphic>
      </p:graphicFrame>
      <p:grpSp>
        <p:nvGrpSpPr>
          <p:cNvPr id="2" name="Grupa 1">
            <a:extLst>
              <a:ext uri="{FF2B5EF4-FFF2-40B4-BE49-F238E27FC236}">
                <a16:creationId xmlns:a16="http://schemas.microsoft.com/office/drawing/2014/main" id="{262C6FD6-24E8-4D6D-8EDA-386B08F31A3F}"/>
              </a:ext>
            </a:extLst>
          </p:cNvPr>
          <p:cNvGrpSpPr/>
          <p:nvPr/>
        </p:nvGrpSpPr>
        <p:grpSpPr>
          <a:xfrm>
            <a:off x="8000617" y="2005437"/>
            <a:ext cx="3857648" cy="3165735"/>
            <a:chOff x="8000617" y="2005437"/>
            <a:chExt cx="3857648" cy="3165735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B8FD1440-A2FF-41AD-BAFC-6317889D99A7}"/>
                </a:ext>
              </a:extLst>
            </p:cNvPr>
            <p:cNvSpPr/>
            <p:nvPr/>
          </p:nvSpPr>
          <p:spPr>
            <a:xfrm>
              <a:off x="10768267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3127EC7F-553E-42BA-8AA7-47FF15BF1732}"/>
                </a:ext>
              </a:extLst>
            </p:cNvPr>
            <p:cNvSpPr/>
            <p:nvPr/>
          </p:nvSpPr>
          <p:spPr>
            <a:xfrm>
              <a:off x="10768267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A3AEBD99-ACBB-49F3-9F1E-7080F703AD7F}"/>
                </a:ext>
              </a:extLst>
            </p:cNvPr>
            <p:cNvSpPr/>
            <p:nvPr/>
          </p:nvSpPr>
          <p:spPr>
            <a:xfrm>
              <a:off x="10194833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597715" y="103735"/>
                  </a:lnTo>
                  <a:lnTo>
                    <a:pt x="597715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17429290-A838-4342-8C6C-2F26D21A614B}"/>
                </a:ext>
              </a:extLst>
            </p:cNvPr>
            <p:cNvSpPr/>
            <p:nvPr/>
          </p:nvSpPr>
          <p:spPr>
            <a:xfrm>
              <a:off x="9621398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A2A4C59E-065E-4B0E-8EA8-FC383214A70F}"/>
                </a:ext>
              </a:extLst>
            </p:cNvPr>
            <p:cNvSpPr/>
            <p:nvPr/>
          </p:nvSpPr>
          <p:spPr>
            <a:xfrm>
              <a:off x="9621398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8973AB5E-1D25-4964-9EBE-1ED8C725F10D}"/>
                </a:ext>
              </a:extLst>
            </p:cNvPr>
            <p:cNvSpPr/>
            <p:nvPr/>
          </p:nvSpPr>
          <p:spPr>
            <a:xfrm>
              <a:off x="9621398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97715" y="0"/>
                  </a:moveTo>
                  <a:lnTo>
                    <a:pt x="597715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D0466FF9-2C56-4D5B-B088-ED198ACEEF0E}"/>
                </a:ext>
              </a:extLst>
            </p:cNvPr>
            <p:cNvSpPr/>
            <p:nvPr/>
          </p:nvSpPr>
          <p:spPr>
            <a:xfrm>
              <a:off x="9334681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896573" y="103735"/>
                  </a:lnTo>
                  <a:lnTo>
                    <a:pt x="896573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28BD5C10-DE53-4B17-A4F8-61701B51DBF9}"/>
                </a:ext>
              </a:extLst>
            </p:cNvPr>
            <p:cNvSpPr/>
            <p:nvPr/>
          </p:nvSpPr>
          <p:spPr>
            <a:xfrm>
              <a:off x="8474530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998DCD69-20B9-4846-AB25-13D8B43B3EFC}"/>
                </a:ext>
              </a:extLst>
            </p:cNvPr>
            <p:cNvSpPr/>
            <p:nvPr/>
          </p:nvSpPr>
          <p:spPr>
            <a:xfrm>
              <a:off x="8474530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BB7991DE-8656-4FF2-9A6E-665924F54730}"/>
                </a:ext>
              </a:extLst>
            </p:cNvPr>
            <p:cNvSpPr/>
            <p:nvPr/>
          </p:nvSpPr>
          <p:spPr>
            <a:xfrm>
              <a:off x="8428810" y="3152305"/>
              <a:ext cx="91440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6843FC66-1C78-4A13-ADE0-6AA6AB60A728}"/>
                </a:ext>
              </a:extLst>
            </p:cNvPr>
            <p:cNvSpPr/>
            <p:nvPr/>
          </p:nvSpPr>
          <p:spPr>
            <a:xfrm>
              <a:off x="8474530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96573" y="0"/>
                  </a:moveTo>
                  <a:lnTo>
                    <a:pt x="896573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20" name="Łuk 19">
              <a:extLst>
                <a:ext uri="{FF2B5EF4-FFF2-40B4-BE49-F238E27FC236}">
                  <a16:creationId xmlns:a16="http://schemas.microsoft.com/office/drawing/2014/main" id="{CCDA8311-2D93-4D80-AC1F-1DAD5B2F79DE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Łuk 20">
              <a:extLst>
                <a:ext uri="{FF2B5EF4-FFF2-40B4-BE49-F238E27FC236}">
                  <a16:creationId xmlns:a16="http://schemas.microsoft.com/office/drawing/2014/main" id="{FE322ADB-DE14-4393-88AC-128D198142D9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EF2B661B-8893-431F-B22E-86AC19104999}"/>
                </a:ext>
              </a:extLst>
            </p:cNvPr>
            <p:cNvSpPr/>
            <p:nvPr/>
          </p:nvSpPr>
          <p:spPr>
            <a:xfrm>
              <a:off x="8860769" y="2090741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zna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64%   </a:t>
              </a:r>
              <a:endParaRPr lang="pl-PL" sz="1000" b="0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Łuk 22">
              <a:extLst>
                <a:ext uri="{FF2B5EF4-FFF2-40B4-BE49-F238E27FC236}">
                  <a16:creationId xmlns:a16="http://schemas.microsoft.com/office/drawing/2014/main" id="{05646DFF-8BFF-4AD3-B7AE-5AAD8459D9C9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Łuk 23">
              <a:extLst>
                <a:ext uri="{FF2B5EF4-FFF2-40B4-BE49-F238E27FC236}">
                  <a16:creationId xmlns:a16="http://schemas.microsoft.com/office/drawing/2014/main" id="{9FD97697-A43C-4412-A830-800376B27722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A22C52C2-AB12-4905-8FBA-65DC1B632B61}"/>
                </a:ext>
              </a:extLst>
            </p:cNvPr>
            <p:cNvSpPr/>
            <p:nvPr/>
          </p:nvSpPr>
          <p:spPr>
            <a:xfrm>
              <a:off x="8000617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nie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nigdy 28% 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Łuk 25">
              <a:extLst>
                <a:ext uri="{FF2B5EF4-FFF2-40B4-BE49-F238E27FC236}">
                  <a16:creationId xmlns:a16="http://schemas.microsoft.com/office/drawing/2014/main" id="{031E9010-A855-4D6A-8593-D0DDB41551C4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Łuk 26">
              <a:extLst>
                <a:ext uri="{FF2B5EF4-FFF2-40B4-BE49-F238E27FC236}">
                  <a16:creationId xmlns:a16="http://schemas.microsoft.com/office/drawing/2014/main" id="{888849BE-6178-4B2A-BFC3-20D90B1746B6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89980953-64CC-4BB3-A113-D1E271904A77}"/>
                </a:ext>
              </a:extLst>
            </p:cNvPr>
            <p:cNvSpPr/>
            <p:nvPr/>
          </p:nvSpPr>
          <p:spPr>
            <a:xfrm>
              <a:off x="8000617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Łuk 28">
              <a:extLst>
                <a:ext uri="{FF2B5EF4-FFF2-40B4-BE49-F238E27FC236}">
                  <a16:creationId xmlns:a16="http://schemas.microsoft.com/office/drawing/2014/main" id="{3949E3AD-9B02-4293-A7A7-C0F778BAB261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Łuk 29">
              <a:extLst>
                <a:ext uri="{FF2B5EF4-FFF2-40B4-BE49-F238E27FC236}">
                  <a16:creationId xmlns:a16="http://schemas.microsoft.com/office/drawing/2014/main" id="{2F8887C3-C71D-49FD-8F75-0CCD21CAF748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078FDED4-6955-4FBE-8A9A-9BF04AFE81E6}"/>
                </a:ext>
              </a:extLst>
            </p:cNvPr>
            <p:cNvSpPr/>
            <p:nvPr/>
          </p:nvSpPr>
          <p:spPr>
            <a:xfrm>
              <a:off x="8616704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28%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Łuk 31">
              <a:extLst>
                <a:ext uri="{FF2B5EF4-FFF2-40B4-BE49-F238E27FC236}">
                  <a16:creationId xmlns:a16="http://schemas.microsoft.com/office/drawing/2014/main" id="{27486606-495E-48E5-9FBB-420DBF2EE3FE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Łuk 33">
              <a:extLst>
                <a:ext uri="{FF2B5EF4-FFF2-40B4-BE49-F238E27FC236}">
                  <a16:creationId xmlns:a16="http://schemas.microsoft.com/office/drawing/2014/main" id="{3B1F1296-2C48-49F3-A9D2-60EF1101E219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78DEF354-0923-496C-9FA6-2CC11A60496C}"/>
                </a:ext>
              </a:extLst>
            </p:cNvPr>
            <p:cNvSpPr/>
            <p:nvPr/>
          </p:nvSpPr>
          <p:spPr>
            <a:xfrm>
              <a:off x="8616704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Łuk 35">
              <a:extLst>
                <a:ext uri="{FF2B5EF4-FFF2-40B4-BE49-F238E27FC236}">
                  <a16:creationId xmlns:a16="http://schemas.microsoft.com/office/drawing/2014/main" id="{176FC5EA-1EBD-4F3C-B8F6-568A5C69CA54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Łuk 36">
              <a:extLst>
                <a:ext uri="{FF2B5EF4-FFF2-40B4-BE49-F238E27FC236}">
                  <a16:creationId xmlns:a16="http://schemas.microsoft.com/office/drawing/2014/main" id="{18428B1A-4836-4D98-976C-1F4392336E32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B3ADE68A-88E1-4C32-A619-96728F4846A9}"/>
                </a:ext>
              </a:extLst>
            </p:cNvPr>
            <p:cNvSpPr/>
            <p:nvPr/>
          </p:nvSpPr>
          <p:spPr>
            <a:xfrm>
              <a:off x="9720920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kiedykolwiek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35%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Łuk 38">
              <a:extLst>
                <a:ext uri="{FF2B5EF4-FFF2-40B4-BE49-F238E27FC236}">
                  <a16:creationId xmlns:a16="http://schemas.microsoft.com/office/drawing/2014/main" id="{063A2E45-8EC2-41A7-9626-BE8431AF0C6B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Łuk 39">
              <a:extLst>
                <a:ext uri="{FF2B5EF4-FFF2-40B4-BE49-F238E27FC236}">
                  <a16:creationId xmlns:a16="http://schemas.microsoft.com/office/drawing/2014/main" id="{B49E7301-D342-491A-8B6E-97F71D455D02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395FAECC-78EC-43A2-8092-2B92E500E0FF}"/>
                </a:ext>
              </a:extLst>
            </p:cNvPr>
            <p:cNvSpPr/>
            <p:nvPr/>
          </p:nvSpPr>
          <p:spPr>
            <a:xfrm>
              <a:off x="9147486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nie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25%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Łuk 41">
              <a:extLst>
                <a:ext uri="{FF2B5EF4-FFF2-40B4-BE49-F238E27FC236}">
                  <a16:creationId xmlns:a16="http://schemas.microsoft.com/office/drawing/2014/main" id="{18EFC539-35F2-43E6-8A32-1CC8EF271AC2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Łuk 42">
              <a:extLst>
                <a:ext uri="{FF2B5EF4-FFF2-40B4-BE49-F238E27FC236}">
                  <a16:creationId xmlns:a16="http://schemas.microsoft.com/office/drawing/2014/main" id="{73D76DF6-E42C-44C5-87DC-38310A6DE31F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4DE7F2CD-D55B-4180-9916-9D53F83DB15C}"/>
                </a:ext>
              </a:extLst>
            </p:cNvPr>
            <p:cNvSpPr/>
            <p:nvPr/>
          </p:nvSpPr>
          <p:spPr>
            <a:xfrm>
              <a:off x="9763572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24%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Łuk 45">
              <a:extLst>
                <a:ext uri="{FF2B5EF4-FFF2-40B4-BE49-F238E27FC236}">
                  <a16:creationId xmlns:a16="http://schemas.microsoft.com/office/drawing/2014/main" id="{D3953E83-018F-4938-97DD-76F23DB3B104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Łuk 46">
              <a:extLst>
                <a:ext uri="{FF2B5EF4-FFF2-40B4-BE49-F238E27FC236}">
                  <a16:creationId xmlns:a16="http://schemas.microsoft.com/office/drawing/2014/main" id="{8ACF22AA-FA83-4325-AD1D-C3B6488700AC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9DAFE8E8-20EE-419F-8789-70322127AAA8}"/>
                </a:ext>
              </a:extLst>
            </p:cNvPr>
            <p:cNvSpPr/>
            <p:nvPr/>
          </p:nvSpPr>
          <p:spPr>
            <a:xfrm>
              <a:off x="9763572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2%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Łuk 48">
              <a:extLst>
                <a:ext uri="{FF2B5EF4-FFF2-40B4-BE49-F238E27FC236}">
                  <a16:creationId xmlns:a16="http://schemas.microsoft.com/office/drawing/2014/main" id="{27FBBDD1-74B2-4550-BF20-61526E8626A9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Łuk 49">
              <a:extLst>
                <a:ext uri="{FF2B5EF4-FFF2-40B4-BE49-F238E27FC236}">
                  <a16:creationId xmlns:a16="http://schemas.microsoft.com/office/drawing/2014/main" id="{B8E1A254-45A2-4F30-A473-B389BA563E90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Dowolny kształt: kształt 50">
              <a:extLst>
                <a:ext uri="{FF2B5EF4-FFF2-40B4-BE49-F238E27FC236}">
                  <a16:creationId xmlns:a16="http://schemas.microsoft.com/office/drawing/2014/main" id="{C0AA6683-940C-4ED4-9A2B-37C05E90883A}"/>
                </a:ext>
              </a:extLst>
            </p:cNvPr>
            <p:cNvSpPr/>
            <p:nvPr/>
          </p:nvSpPr>
          <p:spPr>
            <a:xfrm>
              <a:off x="10294354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10%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Łuk 51">
              <a:extLst>
                <a:ext uri="{FF2B5EF4-FFF2-40B4-BE49-F238E27FC236}">
                  <a16:creationId xmlns:a16="http://schemas.microsoft.com/office/drawing/2014/main" id="{6AC8AA0D-3A4B-47C1-8046-4E4916CFD081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Łuk 52">
              <a:extLst>
                <a:ext uri="{FF2B5EF4-FFF2-40B4-BE49-F238E27FC236}">
                  <a16:creationId xmlns:a16="http://schemas.microsoft.com/office/drawing/2014/main" id="{659EB8B6-F87F-463A-8105-A3DFF091D61F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64E3C0A9-1317-4F21-A536-30550AB70445}"/>
                </a:ext>
              </a:extLst>
            </p:cNvPr>
            <p:cNvSpPr/>
            <p:nvPr/>
          </p:nvSpPr>
          <p:spPr>
            <a:xfrm>
              <a:off x="10910440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9%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Łuk 54">
              <a:extLst>
                <a:ext uri="{FF2B5EF4-FFF2-40B4-BE49-F238E27FC236}">
                  <a16:creationId xmlns:a16="http://schemas.microsoft.com/office/drawing/2014/main" id="{8A9C4033-5D76-4CBE-9684-6D8A3EBCB6C5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Łuk 57">
              <a:extLst>
                <a:ext uri="{FF2B5EF4-FFF2-40B4-BE49-F238E27FC236}">
                  <a16:creationId xmlns:a16="http://schemas.microsoft.com/office/drawing/2014/main" id="{0ADC5B3B-9E8E-474A-9C26-276E3FCC2B9C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3DD7CEB0-0865-40F6-97B0-8BA43F2082B4}"/>
                </a:ext>
              </a:extLst>
            </p:cNvPr>
            <p:cNvSpPr/>
            <p:nvPr/>
          </p:nvSpPr>
          <p:spPr>
            <a:xfrm>
              <a:off x="10910440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65" name="Wykres 64"/>
          <p:cNvGraphicFramePr/>
          <p:nvPr>
            <p:extLst>
              <p:ext uri="{D42A27DB-BD31-4B8C-83A1-F6EECF244321}">
                <p14:modId xmlns:p14="http://schemas.microsoft.com/office/powerpoint/2010/main" val="3064881392"/>
              </p:ext>
            </p:extLst>
          </p:nvPr>
        </p:nvGraphicFramePr>
        <p:xfrm>
          <a:off x="1922778" y="1818549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ytuł 4">
            <a:extLst>
              <a:ext uri="{FF2B5EF4-FFF2-40B4-BE49-F238E27FC236}">
                <a16:creationId xmlns:a16="http://schemas.microsoft.com/office/drawing/2014/main" id="{BE7058EB-7FA6-4A71-B9EC-DC108375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300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6F763B63-85CC-4443-9A3E-3B12B3287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PARÓWKI </a:t>
            </a:r>
            <a:r>
              <a:rPr lang="pl-PL" dirty="0"/>
              <a:t>| podstawowe wskaźniki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CE145C59-703A-4F4C-91CB-BFB03D54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0" y="6480175"/>
            <a:ext cx="1311906" cy="155701"/>
          </a:xfrm>
        </p:spPr>
        <p:txBody>
          <a:bodyPr/>
          <a:lstStyle/>
          <a:p>
            <a:r>
              <a:rPr lang="pl-PL"/>
              <a:t>197 / 301</a:t>
            </a:r>
            <a:endParaRPr lang="pl-PL" dirty="0"/>
          </a:p>
        </p:txBody>
      </p:sp>
      <p:sp>
        <p:nvSpPr>
          <p:cNvPr id="33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56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64" name="Symbol zastępczy stopki 3">
            <a:extLst>
              <a:ext uri="{FF2B5EF4-FFF2-40B4-BE49-F238E27FC236}">
                <a16:creationId xmlns:a16="http://schemas.microsoft.com/office/drawing/2014/main" id="{5E29DA0B-AB5C-4E68-816F-6EA2C768CD28}"/>
              </a:ext>
            </a:extLst>
          </p:cNvPr>
          <p:cNvSpPr txBox="1">
            <a:spLocks/>
          </p:cNvSpPr>
          <p:nvPr/>
        </p:nvSpPr>
        <p:spPr>
          <a:xfrm>
            <a:off x="7232376" y="662744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az 1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3013" y="557088"/>
            <a:ext cx="1609725" cy="100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369722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Wykres 65"/>
          <p:cNvGraphicFramePr/>
          <p:nvPr>
            <p:extLst>
              <p:ext uri="{D42A27DB-BD31-4B8C-83A1-F6EECF244321}">
                <p14:modId xmlns:p14="http://schemas.microsoft.com/office/powerpoint/2010/main" val="105430669"/>
              </p:ext>
            </p:extLst>
          </p:nvPr>
        </p:nvGraphicFramePr>
        <p:xfrm>
          <a:off x="4455708" y="1809024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9" name="Tabela 68">
            <a:extLst>
              <a:ext uri="{FF2B5EF4-FFF2-40B4-BE49-F238E27FC236}">
                <a16:creationId xmlns:a16="http://schemas.microsoft.com/office/drawing/2014/main" id="{14303358-D6F6-4723-B661-D073E2C40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4812182"/>
              </p:ext>
            </p:extLst>
          </p:nvPr>
        </p:nvGraphicFramePr>
        <p:xfrm>
          <a:off x="98427" y="1714910"/>
          <a:ext cx="7136385" cy="4399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4">
                  <a:extLst>
                    <a:ext uri="{9D8B030D-6E8A-4147-A177-3AD203B41FA5}">
                      <a16:colId xmlns:a16="http://schemas.microsoft.com/office/drawing/2014/main" val="3356209897"/>
                    </a:ext>
                  </a:extLst>
                </a:gridCol>
                <a:gridCol w="1762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Q4 2022 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Q4 2021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 Of Mind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 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935">
                <a:tc rowSpan="10">
                  <a:txBody>
                    <a:bodyPr/>
                    <a:lstStyle/>
                    <a:p>
                      <a:pPr algn="ctr" fontAlgn="t"/>
                      <a:endParaRPr lang="pl-PL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spontaniczna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6696357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wspomagana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3946852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Trial 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76%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145316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3 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52%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356446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1m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69%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73%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91589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MOP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585182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Substytucja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713847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Chęć polecenia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764005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Rozważanie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104584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Odrzucanie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0623944"/>
                  </a:ext>
                </a:extLst>
              </a:tr>
            </a:tbl>
          </a:graphicData>
        </a:graphic>
      </p:graphicFrame>
      <p:grpSp>
        <p:nvGrpSpPr>
          <p:cNvPr id="2" name="Grupa 1">
            <a:extLst>
              <a:ext uri="{FF2B5EF4-FFF2-40B4-BE49-F238E27FC236}">
                <a16:creationId xmlns:a16="http://schemas.microsoft.com/office/drawing/2014/main" id="{262C6FD6-24E8-4D6D-8EDA-386B08F31A3F}"/>
              </a:ext>
            </a:extLst>
          </p:cNvPr>
          <p:cNvGrpSpPr/>
          <p:nvPr/>
        </p:nvGrpSpPr>
        <p:grpSpPr>
          <a:xfrm>
            <a:off x="8000617" y="2005437"/>
            <a:ext cx="3857648" cy="3165735"/>
            <a:chOff x="8000617" y="2005437"/>
            <a:chExt cx="3857648" cy="3165735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B8FD1440-A2FF-41AD-BAFC-6317889D99A7}"/>
                </a:ext>
              </a:extLst>
            </p:cNvPr>
            <p:cNvSpPr/>
            <p:nvPr/>
          </p:nvSpPr>
          <p:spPr>
            <a:xfrm>
              <a:off x="10768267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3127EC7F-553E-42BA-8AA7-47FF15BF1732}"/>
                </a:ext>
              </a:extLst>
            </p:cNvPr>
            <p:cNvSpPr/>
            <p:nvPr/>
          </p:nvSpPr>
          <p:spPr>
            <a:xfrm>
              <a:off x="10768267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A3AEBD99-ACBB-49F3-9F1E-7080F703AD7F}"/>
                </a:ext>
              </a:extLst>
            </p:cNvPr>
            <p:cNvSpPr/>
            <p:nvPr/>
          </p:nvSpPr>
          <p:spPr>
            <a:xfrm>
              <a:off x="10194833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597715" y="103735"/>
                  </a:lnTo>
                  <a:lnTo>
                    <a:pt x="597715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17429290-A838-4342-8C6C-2F26D21A614B}"/>
                </a:ext>
              </a:extLst>
            </p:cNvPr>
            <p:cNvSpPr/>
            <p:nvPr/>
          </p:nvSpPr>
          <p:spPr>
            <a:xfrm>
              <a:off x="9621398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A2A4C59E-065E-4B0E-8EA8-FC383214A70F}"/>
                </a:ext>
              </a:extLst>
            </p:cNvPr>
            <p:cNvSpPr/>
            <p:nvPr/>
          </p:nvSpPr>
          <p:spPr>
            <a:xfrm>
              <a:off x="9621398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8973AB5E-1D25-4964-9EBE-1ED8C725F10D}"/>
                </a:ext>
              </a:extLst>
            </p:cNvPr>
            <p:cNvSpPr/>
            <p:nvPr/>
          </p:nvSpPr>
          <p:spPr>
            <a:xfrm>
              <a:off x="9621398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97715" y="0"/>
                  </a:moveTo>
                  <a:lnTo>
                    <a:pt x="597715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D0466FF9-2C56-4D5B-B088-ED198ACEEF0E}"/>
                </a:ext>
              </a:extLst>
            </p:cNvPr>
            <p:cNvSpPr/>
            <p:nvPr/>
          </p:nvSpPr>
          <p:spPr>
            <a:xfrm>
              <a:off x="9334681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896573" y="103735"/>
                  </a:lnTo>
                  <a:lnTo>
                    <a:pt x="896573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28BD5C10-DE53-4B17-A4F8-61701B51DBF9}"/>
                </a:ext>
              </a:extLst>
            </p:cNvPr>
            <p:cNvSpPr/>
            <p:nvPr/>
          </p:nvSpPr>
          <p:spPr>
            <a:xfrm>
              <a:off x="8474530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998DCD69-20B9-4846-AB25-13D8B43B3EFC}"/>
                </a:ext>
              </a:extLst>
            </p:cNvPr>
            <p:cNvSpPr/>
            <p:nvPr/>
          </p:nvSpPr>
          <p:spPr>
            <a:xfrm>
              <a:off x="8474530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BB7991DE-8656-4FF2-9A6E-665924F54730}"/>
                </a:ext>
              </a:extLst>
            </p:cNvPr>
            <p:cNvSpPr/>
            <p:nvPr/>
          </p:nvSpPr>
          <p:spPr>
            <a:xfrm>
              <a:off x="8428810" y="3152305"/>
              <a:ext cx="91440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6843FC66-1C78-4A13-ADE0-6AA6AB60A728}"/>
                </a:ext>
              </a:extLst>
            </p:cNvPr>
            <p:cNvSpPr/>
            <p:nvPr/>
          </p:nvSpPr>
          <p:spPr>
            <a:xfrm>
              <a:off x="8474530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96573" y="0"/>
                  </a:moveTo>
                  <a:lnTo>
                    <a:pt x="896573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20" name="Łuk 19">
              <a:extLst>
                <a:ext uri="{FF2B5EF4-FFF2-40B4-BE49-F238E27FC236}">
                  <a16:creationId xmlns:a16="http://schemas.microsoft.com/office/drawing/2014/main" id="{CCDA8311-2D93-4D80-AC1F-1DAD5B2F79DE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Łuk 20">
              <a:extLst>
                <a:ext uri="{FF2B5EF4-FFF2-40B4-BE49-F238E27FC236}">
                  <a16:creationId xmlns:a16="http://schemas.microsoft.com/office/drawing/2014/main" id="{FE322ADB-DE14-4393-88AC-128D198142D9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EF2B661B-8893-431F-B22E-86AC19104999}"/>
                </a:ext>
              </a:extLst>
            </p:cNvPr>
            <p:cNvSpPr/>
            <p:nvPr/>
          </p:nvSpPr>
          <p:spPr>
            <a:xfrm>
              <a:off x="8860769" y="2090741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zna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73%   </a:t>
              </a:r>
              <a:endParaRPr lang="pl-PL" sz="1000" b="0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Łuk 22">
              <a:extLst>
                <a:ext uri="{FF2B5EF4-FFF2-40B4-BE49-F238E27FC236}">
                  <a16:creationId xmlns:a16="http://schemas.microsoft.com/office/drawing/2014/main" id="{05646DFF-8BFF-4AD3-B7AE-5AAD8459D9C9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Łuk 23">
              <a:extLst>
                <a:ext uri="{FF2B5EF4-FFF2-40B4-BE49-F238E27FC236}">
                  <a16:creationId xmlns:a16="http://schemas.microsoft.com/office/drawing/2014/main" id="{9FD97697-A43C-4412-A830-800376B27722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A22C52C2-AB12-4905-8FBA-65DC1B632B61}"/>
                </a:ext>
              </a:extLst>
            </p:cNvPr>
            <p:cNvSpPr/>
            <p:nvPr/>
          </p:nvSpPr>
          <p:spPr>
            <a:xfrm>
              <a:off x="8000617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nie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nigdy 18% 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Łuk 25">
              <a:extLst>
                <a:ext uri="{FF2B5EF4-FFF2-40B4-BE49-F238E27FC236}">
                  <a16:creationId xmlns:a16="http://schemas.microsoft.com/office/drawing/2014/main" id="{031E9010-A855-4D6A-8593-D0DDB41551C4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Łuk 26">
              <a:extLst>
                <a:ext uri="{FF2B5EF4-FFF2-40B4-BE49-F238E27FC236}">
                  <a16:creationId xmlns:a16="http://schemas.microsoft.com/office/drawing/2014/main" id="{888849BE-6178-4B2A-BFC3-20D90B1746B6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89980953-64CC-4BB3-A113-D1E271904A77}"/>
                </a:ext>
              </a:extLst>
            </p:cNvPr>
            <p:cNvSpPr/>
            <p:nvPr/>
          </p:nvSpPr>
          <p:spPr>
            <a:xfrm>
              <a:off x="8000617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Łuk 28">
              <a:extLst>
                <a:ext uri="{FF2B5EF4-FFF2-40B4-BE49-F238E27FC236}">
                  <a16:creationId xmlns:a16="http://schemas.microsoft.com/office/drawing/2014/main" id="{3949E3AD-9B02-4293-A7A7-C0F778BAB261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Łuk 29">
              <a:extLst>
                <a:ext uri="{FF2B5EF4-FFF2-40B4-BE49-F238E27FC236}">
                  <a16:creationId xmlns:a16="http://schemas.microsoft.com/office/drawing/2014/main" id="{2F8887C3-C71D-49FD-8F75-0CCD21CAF748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078FDED4-6955-4FBE-8A9A-9BF04AFE81E6}"/>
                </a:ext>
              </a:extLst>
            </p:cNvPr>
            <p:cNvSpPr/>
            <p:nvPr/>
          </p:nvSpPr>
          <p:spPr>
            <a:xfrm>
              <a:off x="8616704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16%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Łuk 31">
              <a:extLst>
                <a:ext uri="{FF2B5EF4-FFF2-40B4-BE49-F238E27FC236}">
                  <a16:creationId xmlns:a16="http://schemas.microsoft.com/office/drawing/2014/main" id="{27486606-495E-48E5-9FBB-420DBF2EE3FE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Łuk 33">
              <a:extLst>
                <a:ext uri="{FF2B5EF4-FFF2-40B4-BE49-F238E27FC236}">
                  <a16:creationId xmlns:a16="http://schemas.microsoft.com/office/drawing/2014/main" id="{3B1F1296-2C48-49F3-A9D2-60EF1101E219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78DEF354-0923-496C-9FA6-2CC11A60496C}"/>
                </a:ext>
              </a:extLst>
            </p:cNvPr>
            <p:cNvSpPr/>
            <p:nvPr/>
          </p:nvSpPr>
          <p:spPr>
            <a:xfrm>
              <a:off x="8616704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2%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Łuk 35">
              <a:extLst>
                <a:ext uri="{FF2B5EF4-FFF2-40B4-BE49-F238E27FC236}">
                  <a16:creationId xmlns:a16="http://schemas.microsoft.com/office/drawing/2014/main" id="{176FC5EA-1EBD-4F3C-B8F6-568A5C69CA54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Łuk 36">
              <a:extLst>
                <a:ext uri="{FF2B5EF4-FFF2-40B4-BE49-F238E27FC236}">
                  <a16:creationId xmlns:a16="http://schemas.microsoft.com/office/drawing/2014/main" id="{18428B1A-4836-4D98-976C-1F4392336E32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B3ADE68A-88E1-4C32-A619-96728F4846A9}"/>
                </a:ext>
              </a:extLst>
            </p:cNvPr>
            <p:cNvSpPr/>
            <p:nvPr/>
          </p:nvSpPr>
          <p:spPr>
            <a:xfrm>
              <a:off x="9720920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kiedykolwiek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55%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Łuk 38">
              <a:extLst>
                <a:ext uri="{FF2B5EF4-FFF2-40B4-BE49-F238E27FC236}">
                  <a16:creationId xmlns:a16="http://schemas.microsoft.com/office/drawing/2014/main" id="{063A2E45-8EC2-41A7-9626-BE8431AF0C6B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Łuk 39">
              <a:extLst>
                <a:ext uri="{FF2B5EF4-FFF2-40B4-BE49-F238E27FC236}">
                  <a16:creationId xmlns:a16="http://schemas.microsoft.com/office/drawing/2014/main" id="{B49E7301-D342-491A-8B6E-97F71D455D02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395FAECC-78EC-43A2-8092-2B92E500E0FF}"/>
                </a:ext>
              </a:extLst>
            </p:cNvPr>
            <p:cNvSpPr/>
            <p:nvPr/>
          </p:nvSpPr>
          <p:spPr>
            <a:xfrm>
              <a:off x="9147486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nie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37%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Łuk 41">
              <a:extLst>
                <a:ext uri="{FF2B5EF4-FFF2-40B4-BE49-F238E27FC236}">
                  <a16:creationId xmlns:a16="http://schemas.microsoft.com/office/drawing/2014/main" id="{18EFC539-35F2-43E6-8A32-1CC8EF271AC2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Łuk 42">
              <a:extLst>
                <a:ext uri="{FF2B5EF4-FFF2-40B4-BE49-F238E27FC236}">
                  <a16:creationId xmlns:a16="http://schemas.microsoft.com/office/drawing/2014/main" id="{73D76DF6-E42C-44C5-87DC-38310A6DE31F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4DE7F2CD-D55B-4180-9916-9D53F83DB15C}"/>
                </a:ext>
              </a:extLst>
            </p:cNvPr>
            <p:cNvSpPr/>
            <p:nvPr/>
          </p:nvSpPr>
          <p:spPr>
            <a:xfrm>
              <a:off x="9763572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37%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Łuk 45">
              <a:extLst>
                <a:ext uri="{FF2B5EF4-FFF2-40B4-BE49-F238E27FC236}">
                  <a16:creationId xmlns:a16="http://schemas.microsoft.com/office/drawing/2014/main" id="{D3953E83-018F-4938-97DD-76F23DB3B104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Łuk 46">
              <a:extLst>
                <a:ext uri="{FF2B5EF4-FFF2-40B4-BE49-F238E27FC236}">
                  <a16:creationId xmlns:a16="http://schemas.microsoft.com/office/drawing/2014/main" id="{8ACF22AA-FA83-4325-AD1D-C3B6488700AC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9DAFE8E8-20EE-419F-8789-70322127AAA8}"/>
                </a:ext>
              </a:extLst>
            </p:cNvPr>
            <p:cNvSpPr/>
            <p:nvPr/>
          </p:nvSpPr>
          <p:spPr>
            <a:xfrm>
              <a:off x="9763572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--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Łuk 48">
              <a:extLst>
                <a:ext uri="{FF2B5EF4-FFF2-40B4-BE49-F238E27FC236}">
                  <a16:creationId xmlns:a16="http://schemas.microsoft.com/office/drawing/2014/main" id="{27FBBDD1-74B2-4550-BF20-61526E8626A9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Łuk 49">
              <a:extLst>
                <a:ext uri="{FF2B5EF4-FFF2-40B4-BE49-F238E27FC236}">
                  <a16:creationId xmlns:a16="http://schemas.microsoft.com/office/drawing/2014/main" id="{B8E1A254-45A2-4F30-A473-B389BA563E90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Dowolny kształt: kształt 50">
              <a:extLst>
                <a:ext uri="{FF2B5EF4-FFF2-40B4-BE49-F238E27FC236}">
                  <a16:creationId xmlns:a16="http://schemas.microsoft.com/office/drawing/2014/main" id="{C0AA6683-940C-4ED4-9A2B-37C05E90883A}"/>
                </a:ext>
              </a:extLst>
            </p:cNvPr>
            <p:cNvSpPr/>
            <p:nvPr/>
          </p:nvSpPr>
          <p:spPr>
            <a:xfrm>
              <a:off x="10294354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18%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Łuk 51">
              <a:extLst>
                <a:ext uri="{FF2B5EF4-FFF2-40B4-BE49-F238E27FC236}">
                  <a16:creationId xmlns:a16="http://schemas.microsoft.com/office/drawing/2014/main" id="{6AC8AA0D-3A4B-47C1-8046-4E4916CFD081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Łuk 52">
              <a:extLst>
                <a:ext uri="{FF2B5EF4-FFF2-40B4-BE49-F238E27FC236}">
                  <a16:creationId xmlns:a16="http://schemas.microsoft.com/office/drawing/2014/main" id="{659EB8B6-F87F-463A-8105-A3DFF091D61F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64E3C0A9-1317-4F21-A536-30550AB70445}"/>
                </a:ext>
              </a:extLst>
            </p:cNvPr>
            <p:cNvSpPr/>
            <p:nvPr/>
          </p:nvSpPr>
          <p:spPr>
            <a:xfrm>
              <a:off x="10910440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15%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Łuk 54">
              <a:extLst>
                <a:ext uri="{FF2B5EF4-FFF2-40B4-BE49-F238E27FC236}">
                  <a16:creationId xmlns:a16="http://schemas.microsoft.com/office/drawing/2014/main" id="{8A9C4033-5D76-4CBE-9684-6D8A3EBCB6C5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Łuk 57">
              <a:extLst>
                <a:ext uri="{FF2B5EF4-FFF2-40B4-BE49-F238E27FC236}">
                  <a16:creationId xmlns:a16="http://schemas.microsoft.com/office/drawing/2014/main" id="{0ADC5B3B-9E8E-474A-9C26-276E3FCC2B9C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3DD7CEB0-0865-40F6-97B0-8BA43F2082B4}"/>
                </a:ext>
              </a:extLst>
            </p:cNvPr>
            <p:cNvSpPr/>
            <p:nvPr/>
          </p:nvSpPr>
          <p:spPr>
            <a:xfrm>
              <a:off x="10910440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3%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65" name="Wykres 64"/>
          <p:cNvGraphicFramePr/>
          <p:nvPr>
            <p:extLst>
              <p:ext uri="{D42A27DB-BD31-4B8C-83A1-F6EECF244321}">
                <p14:modId xmlns:p14="http://schemas.microsoft.com/office/powerpoint/2010/main" val="4196936416"/>
              </p:ext>
            </p:extLst>
          </p:nvPr>
        </p:nvGraphicFramePr>
        <p:xfrm>
          <a:off x="1922778" y="1818549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ytuł 4">
            <a:extLst>
              <a:ext uri="{FF2B5EF4-FFF2-40B4-BE49-F238E27FC236}">
                <a16:creationId xmlns:a16="http://schemas.microsoft.com/office/drawing/2014/main" id="{BE7058EB-7FA6-4A71-B9EC-DC108375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300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6F763B63-85CC-4443-9A3E-3B12B3287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KIEŁBASY SUCHE </a:t>
            </a:r>
            <a:r>
              <a:rPr lang="pl-PL" dirty="0"/>
              <a:t>| podstawowe wskaźniki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CE145C59-703A-4F4C-91CB-BFB03D54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0" y="6480175"/>
            <a:ext cx="1311906" cy="155701"/>
          </a:xfrm>
        </p:spPr>
        <p:txBody>
          <a:bodyPr/>
          <a:lstStyle/>
          <a:p>
            <a:r>
              <a:rPr lang="pl-PL"/>
              <a:t>158 / 300</a:t>
            </a:r>
            <a:endParaRPr lang="pl-PL" dirty="0"/>
          </a:p>
        </p:txBody>
      </p:sp>
      <p:sp>
        <p:nvSpPr>
          <p:cNvPr id="33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56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64" name="Symbol zastępczy stopki 3">
            <a:extLst>
              <a:ext uri="{FF2B5EF4-FFF2-40B4-BE49-F238E27FC236}">
                <a16:creationId xmlns:a16="http://schemas.microsoft.com/office/drawing/2014/main" id="{5E29DA0B-AB5C-4E68-816F-6EA2C768CD28}"/>
              </a:ext>
            </a:extLst>
          </p:cNvPr>
          <p:cNvSpPr txBox="1">
            <a:spLocks/>
          </p:cNvSpPr>
          <p:nvPr/>
        </p:nvSpPr>
        <p:spPr>
          <a:xfrm>
            <a:off x="7232376" y="662744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az 1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3013" y="557088"/>
            <a:ext cx="1609725" cy="100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588927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Wykres 65"/>
          <p:cNvGraphicFramePr/>
          <p:nvPr>
            <p:extLst>
              <p:ext uri="{D42A27DB-BD31-4B8C-83A1-F6EECF244321}">
                <p14:modId xmlns:p14="http://schemas.microsoft.com/office/powerpoint/2010/main" val="1281683247"/>
              </p:ext>
            </p:extLst>
          </p:nvPr>
        </p:nvGraphicFramePr>
        <p:xfrm>
          <a:off x="4455708" y="1809024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9" name="Tabela 68">
            <a:extLst>
              <a:ext uri="{FF2B5EF4-FFF2-40B4-BE49-F238E27FC236}">
                <a16:creationId xmlns:a16="http://schemas.microsoft.com/office/drawing/2014/main" id="{14303358-D6F6-4723-B661-D073E2C40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0289834"/>
              </p:ext>
            </p:extLst>
          </p:nvPr>
        </p:nvGraphicFramePr>
        <p:xfrm>
          <a:off x="98427" y="1714910"/>
          <a:ext cx="7136385" cy="4399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4">
                  <a:extLst>
                    <a:ext uri="{9D8B030D-6E8A-4147-A177-3AD203B41FA5}">
                      <a16:colId xmlns:a16="http://schemas.microsoft.com/office/drawing/2014/main" val="3356209897"/>
                    </a:ext>
                  </a:extLst>
                </a:gridCol>
                <a:gridCol w="1762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Q4 2022 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Q4 2021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 Of Mind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 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935">
                <a:tc rowSpan="10">
                  <a:txBody>
                    <a:bodyPr/>
                    <a:lstStyle/>
                    <a:p>
                      <a:pPr algn="ctr" fontAlgn="t"/>
                      <a:endParaRPr lang="pl-PL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spontaniczna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6696357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wspomagana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3946852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Trial 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64%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145316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3 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42%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356446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1m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91589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MOP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585182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Substytucja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713847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Chęć polecenia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764005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Rozważanie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104584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Odrzucanie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0623944"/>
                  </a:ext>
                </a:extLst>
              </a:tr>
            </a:tbl>
          </a:graphicData>
        </a:graphic>
      </p:graphicFrame>
      <p:grpSp>
        <p:nvGrpSpPr>
          <p:cNvPr id="2" name="Grupa 1">
            <a:extLst>
              <a:ext uri="{FF2B5EF4-FFF2-40B4-BE49-F238E27FC236}">
                <a16:creationId xmlns:a16="http://schemas.microsoft.com/office/drawing/2014/main" id="{262C6FD6-24E8-4D6D-8EDA-386B08F31A3F}"/>
              </a:ext>
            </a:extLst>
          </p:cNvPr>
          <p:cNvGrpSpPr/>
          <p:nvPr/>
        </p:nvGrpSpPr>
        <p:grpSpPr>
          <a:xfrm>
            <a:off x="8000617" y="2005437"/>
            <a:ext cx="3857648" cy="3165735"/>
            <a:chOff x="8000617" y="2005437"/>
            <a:chExt cx="3857648" cy="3165735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B8FD1440-A2FF-41AD-BAFC-6317889D99A7}"/>
                </a:ext>
              </a:extLst>
            </p:cNvPr>
            <p:cNvSpPr/>
            <p:nvPr/>
          </p:nvSpPr>
          <p:spPr>
            <a:xfrm>
              <a:off x="10768267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3127EC7F-553E-42BA-8AA7-47FF15BF1732}"/>
                </a:ext>
              </a:extLst>
            </p:cNvPr>
            <p:cNvSpPr/>
            <p:nvPr/>
          </p:nvSpPr>
          <p:spPr>
            <a:xfrm>
              <a:off x="10768267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A3AEBD99-ACBB-49F3-9F1E-7080F703AD7F}"/>
                </a:ext>
              </a:extLst>
            </p:cNvPr>
            <p:cNvSpPr/>
            <p:nvPr/>
          </p:nvSpPr>
          <p:spPr>
            <a:xfrm>
              <a:off x="10194833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597715" y="103735"/>
                  </a:lnTo>
                  <a:lnTo>
                    <a:pt x="597715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17429290-A838-4342-8C6C-2F26D21A614B}"/>
                </a:ext>
              </a:extLst>
            </p:cNvPr>
            <p:cNvSpPr/>
            <p:nvPr/>
          </p:nvSpPr>
          <p:spPr>
            <a:xfrm>
              <a:off x="9621398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A2A4C59E-065E-4B0E-8EA8-FC383214A70F}"/>
                </a:ext>
              </a:extLst>
            </p:cNvPr>
            <p:cNvSpPr/>
            <p:nvPr/>
          </p:nvSpPr>
          <p:spPr>
            <a:xfrm>
              <a:off x="9621398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8973AB5E-1D25-4964-9EBE-1ED8C725F10D}"/>
                </a:ext>
              </a:extLst>
            </p:cNvPr>
            <p:cNvSpPr/>
            <p:nvPr/>
          </p:nvSpPr>
          <p:spPr>
            <a:xfrm>
              <a:off x="9621398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97715" y="0"/>
                  </a:moveTo>
                  <a:lnTo>
                    <a:pt x="597715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D0466FF9-2C56-4D5B-B088-ED198ACEEF0E}"/>
                </a:ext>
              </a:extLst>
            </p:cNvPr>
            <p:cNvSpPr/>
            <p:nvPr/>
          </p:nvSpPr>
          <p:spPr>
            <a:xfrm>
              <a:off x="9334681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896573" y="103735"/>
                  </a:lnTo>
                  <a:lnTo>
                    <a:pt x="896573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28BD5C10-DE53-4B17-A4F8-61701B51DBF9}"/>
                </a:ext>
              </a:extLst>
            </p:cNvPr>
            <p:cNvSpPr/>
            <p:nvPr/>
          </p:nvSpPr>
          <p:spPr>
            <a:xfrm>
              <a:off x="8474530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998DCD69-20B9-4846-AB25-13D8B43B3EFC}"/>
                </a:ext>
              </a:extLst>
            </p:cNvPr>
            <p:cNvSpPr/>
            <p:nvPr/>
          </p:nvSpPr>
          <p:spPr>
            <a:xfrm>
              <a:off x="8474530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BB7991DE-8656-4FF2-9A6E-665924F54730}"/>
                </a:ext>
              </a:extLst>
            </p:cNvPr>
            <p:cNvSpPr/>
            <p:nvPr/>
          </p:nvSpPr>
          <p:spPr>
            <a:xfrm>
              <a:off x="8428810" y="3152305"/>
              <a:ext cx="91440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6843FC66-1C78-4A13-ADE0-6AA6AB60A728}"/>
                </a:ext>
              </a:extLst>
            </p:cNvPr>
            <p:cNvSpPr/>
            <p:nvPr/>
          </p:nvSpPr>
          <p:spPr>
            <a:xfrm>
              <a:off x="8474530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96573" y="0"/>
                  </a:moveTo>
                  <a:lnTo>
                    <a:pt x="896573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20" name="Łuk 19">
              <a:extLst>
                <a:ext uri="{FF2B5EF4-FFF2-40B4-BE49-F238E27FC236}">
                  <a16:creationId xmlns:a16="http://schemas.microsoft.com/office/drawing/2014/main" id="{CCDA8311-2D93-4D80-AC1F-1DAD5B2F79DE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Łuk 20">
              <a:extLst>
                <a:ext uri="{FF2B5EF4-FFF2-40B4-BE49-F238E27FC236}">
                  <a16:creationId xmlns:a16="http://schemas.microsoft.com/office/drawing/2014/main" id="{FE322ADB-DE14-4393-88AC-128D198142D9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EF2B661B-8893-431F-B22E-86AC19104999}"/>
                </a:ext>
              </a:extLst>
            </p:cNvPr>
            <p:cNvSpPr/>
            <p:nvPr/>
          </p:nvSpPr>
          <p:spPr>
            <a:xfrm>
              <a:off x="8860769" y="2090741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zna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70%   </a:t>
              </a:r>
              <a:endParaRPr lang="pl-PL" sz="1000" b="0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Łuk 22">
              <a:extLst>
                <a:ext uri="{FF2B5EF4-FFF2-40B4-BE49-F238E27FC236}">
                  <a16:creationId xmlns:a16="http://schemas.microsoft.com/office/drawing/2014/main" id="{05646DFF-8BFF-4AD3-B7AE-5AAD8459D9C9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Łuk 23">
              <a:extLst>
                <a:ext uri="{FF2B5EF4-FFF2-40B4-BE49-F238E27FC236}">
                  <a16:creationId xmlns:a16="http://schemas.microsoft.com/office/drawing/2014/main" id="{9FD97697-A43C-4412-A830-800376B27722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A22C52C2-AB12-4905-8FBA-65DC1B632B61}"/>
                </a:ext>
              </a:extLst>
            </p:cNvPr>
            <p:cNvSpPr/>
            <p:nvPr/>
          </p:nvSpPr>
          <p:spPr>
            <a:xfrm>
              <a:off x="8000617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nie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nigdy 24% 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Łuk 25">
              <a:extLst>
                <a:ext uri="{FF2B5EF4-FFF2-40B4-BE49-F238E27FC236}">
                  <a16:creationId xmlns:a16="http://schemas.microsoft.com/office/drawing/2014/main" id="{031E9010-A855-4D6A-8593-D0DDB41551C4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Łuk 26">
              <a:extLst>
                <a:ext uri="{FF2B5EF4-FFF2-40B4-BE49-F238E27FC236}">
                  <a16:creationId xmlns:a16="http://schemas.microsoft.com/office/drawing/2014/main" id="{888849BE-6178-4B2A-BFC3-20D90B1746B6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89980953-64CC-4BB3-A113-D1E271904A77}"/>
                </a:ext>
              </a:extLst>
            </p:cNvPr>
            <p:cNvSpPr/>
            <p:nvPr/>
          </p:nvSpPr>
          <p:spPr>
            <a:xfrm>
              <a:off x="8000617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Łuk 28">
              <a:extLst>
                <a:ext uri="{FF2B5EF4-FFF2-40B4-BE49-F238E27FC236}">
                  <a16:creationId xmlns:a16="http://schemas.microsoft.com/office/drawing/2014/main" id="{3949E3AD-9B02-4293-A7A7-C0F778BAB261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Łuk 29">
              <a:extLst>
                <a:ext uri="{FF2B5EF4-FFF2-40B4-BE49-F238E27FC236}">
                  <a16:creationId xmlns:a16="http://schemas.microsoft.com/office/drawing/2014/main" id="{2F8887C3-C71D-49FD-8F75-0CCD21CAF748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078FDED4-6955-4FBE-8A9A-9BF04AFE81E6}"/>
                </a:ext>
              </a:extLst>
            </p:cNvPr>
            <p:cNvSpPr/>
            <p:nvPr/>
          </p:nvSpPr>
          <p:spPr>
            <a:xfrm>
              <a:off x="8616704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24%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Łuk 31">
              <a:extLst>
                <a:ext uri="{FF2B5EF4-FFF2-40B4-BE49-F238E27FC236}">
                  <a16:creationId xmlns:a16="http://schemas.microsoft.com/office/drawing/2014/main" id="{27486606-495E-48E5-9FBB-420DBF2EE3FE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Łuk 33">
              <a:extLst>
                <a:ext uri="{FF2B5EF4-FFF2-40B4-BE49-F238E27FC236}">
                  <a16:creationId xmlns:a16="http://schemas.microsoft.com/office/drawing/2014/main" id="{3B1F1296-2C48-49F3-A9D2-60EF1101E219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78DEF354-0923-496C-9FA6-2CC11A60496C}"/>
                </a:ext>
              </a:extLst>
            </p:cNvPr>
            <p:cNvSpPr/>
            <p:nvPr/>
          </p:nvSpPr>
          <p:spPr>
            <a:xfrm>
              <a:off x="8616704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Łuk 35">
              <a:extLst>
                <a:ext uri="{FF2B5EF4-FFF2-40B4-BE49-F238E27FC236}">
                  <a16:creationId xmlns:a16="http://schemas.microsoft.com/office/drawing/2014/main" id="{176FC5EA-1EBD-4F3C-B8F6-568A5C69CA54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Łuk 36">
              <a:extLst>
                <a:ext uri="{FF2B5EF4-FFF2-40B4-BE49-F238E27FC236}">
                  <a16:creationId xmlns:a16="http://schemas.microsoft.com/office/drawing/2014/main" id="{18428B1A-4836-4D98-976C-1F4392336E32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B3ADE68A-88E1-4C32-A619-96728F4846A9}"/>
                </a:ext>
              </a:extLst>
            </p:cNvPr>
            <p:cNvSpPr/>
            <p:nvPr/>
          </p:nvSpPr>
          <p:spPr>
            <a:xfrm>
              <a:off x="9720920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kiedykolwiek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46%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Łuk 38">
              <a:extLst>
                <a:ext uri="{FF2B5EF4-FFF2-40B4-BE49-F238E27FC236}">
                  <a16:creationId xmlns:a16="http://schemas.microsoft.com/office/drawing/2014/main" id="{063A2E45-8EC2-41A7-9626-BE8431AF0C6B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Łuk 39">
              <a:extLst>
                <a:ext uri="{FF2B5EF4-FFF2-40B4-BE49-F238E27FC236}">
                  <a16:creationId xmlns:a16="http://schemas.microsoft.com/office/drawing/2014/main" id="{B49E7301-D342-491A-8B6E-97F71D455D02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395FAECC-78EC-43A2-8092-2B92E500E0FF}"/>
                </a:ext>
              </a:extLst>
            </p:cNvPr>
            <p:cNvSpPr/>
            <p:nvPr/>
          </p:nvSpPr>
          <p:spPr>
            <a:xfrm>
              <a:off x="9147486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nie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34%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Łuk 41">
              <a:extLst>
                <a:ext uri="{FF2B5EF4-FFF2-40B4-BE49-F238E27FC236}">
                  <a16:creationId xmlns:a16="http://schemas.microsoft.com/office/drawing/2014/main" id="{18EFC539-35F2-43E6-8A32-1CC8EF271AC2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Łuk 42">
              <a:extLst>
                <a:ext uri="{FF2B5EF4-FFF2-40B4-BE49-F238E27FC236}">
                  <a16:creationId xmlns:a16="http://schemas.microsoft.com/office/drawing/2014/main" id="{73D76DF6-E42C-44C5-87DC-38310A6DE31F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4DE7F2CD-D55B-4180-9916-9D53F83DB15C}"/>
                </a:ext>
              </a:extLst>
            </p:cNvPr>
            <p:cNvSpPr/>
            <p:nvPr/>
          </p:nvSpPr>
          <p:spPr>
            <a:xfrm>
              <a:off x="9763572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34%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Łuk 45">
              <a:extLst>
                <a:ext uri="{FF2B5EF4-FFF2-40B4-BE49-F238E27FC236}">
                  <a16:creationId xmlns:a16="http://schemas.microsoft.com/office/drawing/2014/main" id="{D3953E83-018F-4938-97DD-76F23DB3B104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Łuk 46">
              <a:extLst>
                <a:ext uri="{FF2B5EF4-FFF2-40B4-BE49-F238E27FC236}">
                  <a16:creationId xmlns:a16="http://schemas.microsoft.com/office/drawing/2014/main" id="{8ACF22AA-FA83-4325-AD1D-C3B6488700AC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9DAFE8E8-20EE-419F-8789-70322127AAA8}"/>
                </a:ext>
              </a:extLst>
            </p:cNvPr>
            <p:cNvSpPr/>
            <p:nvPr/>
          </p:nvSpPr>
          <p:spPr>
            <a:xfrm>
              <a:off x="9763572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-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Łuk 48">
              <a:extLst>
                <a:ext uri="{FF2B5EF4-FFF2-40B4-BE49-F238E27FC236}">
                  <a16:creationId xmlns:a16="http://schemas.microsoft.com/office/drawing/2014/main" id="{27FBBDD1-74B2-4550-BF20-61526E8626A9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Łuk 49">
              <a:extLst>
                <a:ext uri="{FF2B5EF4-FFF2-40B4-BE49-F238E27FC236}">
                  <a16:creationId xmlns:a16="http://schemas.microsoft.com/office/drawing/2014/main" id="{B8E1A254-45A2-4F30-A473-B389BA563E90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Dowolny kształt: kształt 50">
              <a:extLst>
                <a:ext uri="{FF2B5EF4-FFF2-40B4-BE49-F238E27FC236}">
                  <a16:creationId xmlns:a16="http://schemas.microsoft.com/office/drawing/2014/main" id="{C0AA6683-940C-4ED4-9A2B-37C05E90883A}"/>
                </a:ext>
              </a:extLst>
            </p:cNvPr>
            <p:cNvSpPr/>
            <p:nvPr/>
          </p:nvSpPr>
          <p:spPr>
            <a:xfrm>
              <a:off x="10294354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12%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Łuk 51">
              <a:extLst>
                <a:ext uri="{FF2B5EF4-FFF2-40B4-BE49-F238E27FC236}">
                  <a16:creationId xmlns:a16="http://schemas.microsoft.com/office/drawing/2014/main" id="{6AC8AA0D-3A4B-47C1-8046-4E4916CFD081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Łuk 52">
              <a:extLst>
                <a:ext uri="{FF2B5EF4-FFF2-40B4-BE49-F238E27FC236}">
                  <a16:creationId xmlns:a16="http://schemas.microsoft.com/office/drawing/2014/main" id="{659EB8B6-F87F-463A-8105-A3DFF091D61F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64E3C0A9-1317-4F21-A536-30550AB70445}"/>
                </a:ext>
              </a:extLst>
            </p:cNvPr>
            <p:cNvSpPr/>
            <p:nvPr/>
          </p:nvSpPr>
          <p:spPr>
            <a:xfrm>
              <a:off x="10910440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Łuk 54">
              <a:extLst>
                <a:ext uri="{FF2B5EF4-FFF2-40B4-BE49-F238E27FC236}">
                  <a16:creationId xmlns:a16="http://schemas.microsoft.com/office/drawing/2014/main" id="{8A9C4033-5D76-4CBE-9684-6D8A3EBCB6C5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Łuk 57">
              <a:extLst>
                <a:ext uri="{FF2B5EF4-FFF2-40B4-BE49-F238E27FC236}">
                  <a16:creationId xmlns:a16="http://schemas.microsoft.com/office/drawing/2014/main" id="{0ADC5B3B-9E8E-474A-9C26-276E3FCC2B9C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3DD7CEB0-0865-40F6-97B0-8BA43F2082B4}"/>
                </a:ext>
              </a:extLst>
            </p:cNvPr>
            <p:cNvSpPr/>
            <p:nvPr/>
          </p:nvSpPr>
          <p:spPr>
            <a:xfrm>
              <a:off x="10910440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65" name="Wykres 64"/>
          <p:cNvGraphicFramePr/>
          <p:nvPr>
            <p:extLst>
              <p:ext uri="{D42A27DB-BD31-4B8C-83A1-F6EECF244321}">
                <p14:modId xmlns:p14="http://schemas.microsoft.com/office/powerpoint/2010/main" val="665729938"/>
              </p:ext>
            </p:extLst>
          </p:nvPr>
        </p:nvGraphicFramePr>
        <p:xfrm>
          <a:off x="1922778" y="1818549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ytuł 4">
            <a:extLst>
              <a:ext uri="{FF2B5EF4-FFF2-40B4-BE49-F238E27FC236}">
                <a16:creationId xmlns:a16="http://schemas.microsoft.com/office/drawing/2014/main" id="{BE7058EB-7FA6-4A71-B9EC-DC108375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300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6F763B63-85CC-4443-9A3E-3B12B3287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KABANOSY </a:t>
            </a:r>
            <a:r>
              <a:rPr lang="pl-PL" dirty="0"/>
              <a:t>| podstawowe wskaźniki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CE145C59-703A-4F4C-91CB-BFB03D54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0" y="6480175"/>
            <a:ext cx="1311906" cy="155701"/>
          </a:xfrm>
        </p:spPr>
        <p:txBody>
          <a:bodyPr/>
          <a:lstStyle/>
          <a:p>
            <a:r>
              <a:rPr lang="pl-PL"/>
              <a:t>162 / 262</a:t>
            </a:r>
            <a:endParaRPr lang="pl-PL" dirty="0"/>
          </a:p>
        </p:txBody>
      </p:sp>
      <p:sp>
        <p:nvSpPr>
          <p:cNvPr id="33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56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64" name="Symbol zastępczy stopki 3">
            <a:extLst>
              <a:ext uri="{FF2B5EF4-FFF2-40B4-BE49-F238E27FC236}">
                <a16:creationId xmlns:a16="http://schemas.microsoft.com/office/drawing/2014/main" id="{5E29DA0B-AB5C-4E68-816F-6EA2C768CD28}"/>
              </a:ext>
            </a:extLst>
          </p:cNvPr>
          <p:cNvSpPr txBox="1">
            <a:spLocks/>
          </p:cNvSpPr>
          <p:nvPr/>
        </p:nvSpPr>
        <p:spPr>
          <a:xfrm>
            <a:off x="7232376" y="662744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az 1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3013" y="557088"/>
            <a:ext cx="1609725" cy="100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56491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9">
            <a:extLst>
              <a:ext uri="{FF2B5EF4-FFF2-40B4-BE49-F238E27FC236}">
                <a16:creationId xmlns:a16="http://schemas.microsoft.com/office/drawing/2014/main" id="{0BC9EFE1-D8CB-4668-9980-DB108327A7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305" y="0"/>
            <a:ext cx="6271569" cy="6858000"/>
          </a:xfrm>
          <a:prstGeom prst="rect">
            <a:avLst/>
          </a:prstGeom>
          <a:gradFill>
            <a:gsLst>
              <a:gs pos="0">
                <a:schemeClr val="accent1">
                  <a:lumMod val="100000"/>
                  <a:alpha val="82000"/>
                </a:schemeClr>
              </a:gs>
              <a:gs pos="25000">
                <a:schemeClr val="accent1">
                  <a:alpha val="60000"/>
                </a:schemeClr>
              </a:gs>
              <a:gs pos="94000">
                <a:schemeClr val="bg2">
                  <a:lumMod val="75000"/>
                </a:schemeClr>
              </a:gs>
              <a:gs pos="100000">
                <a:schemeClr val="bg2">
                  <a:lumMod val="7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6" name="Picture 11">
            <a:extLst>
              <a:ext uri="{FF2B5EF4-FFF2-40B4-BE49-F238E27FC236}">
                <a16:creationId xmlns:a16="http://schemas.microsoft.com/office/drawing/2014/main" id="{7CBAE1BD-B8E4-4029-8AA2-C77E4FED98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ytuł 1">
            <a:extLst>
              <a:ext uri="{FF2B5EF4-FFF2-40B4-BE49-F238E27FC236}">
                <a16:creationId xmlns:a16="http://schemas.microsoft.com/office/drawing/2014/main" id="{098B1B07-43E2-48D4-BDE1-35329F20F32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585882" y="4267832"/>
            <a:ext cx="4805996" cy="140144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z="31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KATEGORIE PRODUKTOWE</a:t>
            </a:r>
            <a:br>
              <a:rPr lang="en-US" sz="31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en-US" sz="31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1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PODSUMOWANIE  </a:t>
            </a:r>
          </a:p>
        </p:txBody>
      </p:sp>
      <p:sp>
        <p:nvSpPr>
          <p:cNvPr id="14" name="Freeform 49">
            <a:extLst>
              <a:ext uri="{FF2B5EF4-FFF2-40B4-BE49-F238E27FC236}">
                <a16:creationId xmlns:a16="http://schemas.microsoft.com/office/drawing/2014/main" id="{77DA6D33-2D62-458C-BF5D-DBF612FD55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590635"/>
            <a:ext cx="5478085" cy="6276841"/>
          </a:xfrm>
          <a:custGeom>
            <a:avLst/>
            <a:gdLst>
              <a:gd name="connsiteX0" fmla="*/ 2178155 w 5478085"/>
              <a:gd name="connsiteY0" fmla="*/ 0 h 6276841"/>
              <a:gd name="connsiteX1" fmla="*/ 5478085 w 5478085"/>
              <a:gd name="connsiteY1" fmla="*/ 3299930 h 6276841"/>
              <a:gd name="connsiteX2" fmla="*/ 3751098 w 5478085"/>
              <a:gd name="connsiteY2" fmla="*/ 6201577 h 6276841"/>
              <a:gd name="connsiteX3" fmla="*/ 3594858 w 5478085"/>
              <a:gd name="connsiteY3" fmla="*/ 6276841 h 6276841"/>
              <a:gd name="connsiteX4" fmla="*/ 761453 w 5478085"/>
              <a:gd name="connsiteY4" fmla="*/ 6276841 h 6276841"/>
              <a:gd name="connsiteX5" fmla="*/ 605213 w 5478085"/>
              <a:gd name="connsiteY5" fmla="*/ 6201577 h 6276841"/>
              <a:gd name="connsiteX6" fmla="*/ 79093 w 5478085"/>
              <a:gd name="connsiteY6" fmla="*/ 5846317 h 6276841"/>
              <a:gd name="connsiteX7" fmla="*/ 0 w 5478085"/>
              <a:gd name="connsiteY7" fmla="*/ 5774432 h 6276841"/>
              <a:gd name="connsiteX8" fmla="*/ 0 w 5478085"/>
              <a:gd name="connsiteY8" fmla="*/ 825429 h 6276841"/>
              <a:gd name="connsiteX9" fmla="*/ 79093 w 5478085"/>
              <a:gd name="connsiteY9" fmla="*/ 753544 h 6276841"/>
              <a:gd name="connsiteX10" fmla="*/ 2178155 w 5478085"/>
              <a:gd name="connsiteY10" fmla="*/ 0 h 6276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478085" h="6276841">
                <a:moveTo>
                  <a:pt x="2178155" y="0"/>
                </a:moveTo>
                <a:cubicBezTo>
                  <a:pt x="4000656" y="0"/>
                  <a:pt x="5478085" y="1477429"/>
                  <a:pt x="5478085" y="3299930"/>
                </a:cubicBezTo>
                <a:cubicBezTo>
                  <a:pt x="5478085" y="4552900"/>
                  <a:pt x="4779769" y="5642769"/>
                  <a:pt x="3751098" y="6201577"/>
                </a:cubicBezTo>
                <a:lnTo>
                  <a:pt x="3594858" y="6276841"/>
                </a:lnTo>
                <a:lnTo>
                  <a:pt x="761453" y="6276841"/>
                </a:lnTo>
                <a:lnTo>
                  <a:pt x="605213" y="6201577"/>
                </a:lnTo>
                <a:cubicBezTo>
                  <a:pt x="418182" y="6099975"/>
                  <a:pt x="242071" y="5980818"/>
                  <a:pt x="79093" y="5846317"/>
                </a:cubicBezTo>
                <a:lnTo>
                  <a:pt x="0" y="5774432"/>
                </a:lnTo>
                <a:lnTo>
                  <a:pt x="0" y="825429"/>
                </a:lnTo>
                <a:lnTo>
                  <a:pt x="79093" y="753544"/>
                </a:lnTo>
                <a:cubicBezTo>
                  <a:pt x="649516" y="282789"/>
                  <a:pt x="1380811" y="0"/>
                  <a:pt x="2178155" y="0"/>
                </a:cubicBezTo>
                <a:close/>
              </a:path>
            </a:pathLst>
          </a:custGeom>
          <a:solidFill>
            <a:srgbClr val="FFFFFF"/>
          </a:solidFill>
          <a:ln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23000">
                  <a:schemeClr val="accent1">
                    <a:lumMod val="45000"/>
                    <a:lumOff val="55000"/>
                  </a:schemeClr>
                </a:gs>
                <a:gs pos="83000">
                  <a:schemeClr val="accent3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5" name="Picture 2" descr="Several People Dining on Table">
            <a:extLst>
              <a:ext uri="{FF2B5EF4-FFF2-40B4-BE49-F238E27FC236}">
                <a16:creationId xmlns:a16="http://schemas.microsoft.com/office/drawing/2014/main" id="{BE9DF32D-265E-4C8E-8A4A-B6C049A60C1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19" r="1" b="9293"/>
          <a:stretch/>
        </p:blipFill>
        <p:spPr bwMode="auto">
          <a:xfrm>
            <a:off x="1" y="770037"/>
            <a:ext cx="5298683" cy="6097438"/>
          </a:xfrm>
          <a:custGeom>
            <a:avLst/>
            <a:gdLst>
              <a:gd name="connsiteX0" fmla="*/ 2178155 w 5298683"/>
              <a:gd name="connsiteY0" fmla="*/ 0 h 6097438"/>
              <a:gd name="connsiteX1" fmla="*/ 5298683 w 5298683"/>
              <a:gd name="connsiteY1" fmla="*/ 3120527 h 6097438"/>
              <a:gd name="connsiteX2" fmla="*/ 3392805 w 5298683"/>
              <a:gd name="connsiteY2" fmla="*/ 5995828 h 6097438"/>
              <a:gd name="connsiteX3" fmla="*/ 3115184 w 5298683"/>
              <a:gd name="connsiteY3" fmla="*/ 6097438 h 6097438"/>
              <a:gd name="connsiteX4" fmla="*/ 1241127 w 5298683"/>
              <a:gd name="connsiteY4" fmla="*/ 6097438 h 6097438"/>
              <a:gd name="connsiteX5" fmla="*/ 963506 w 5298683"/>
              <a:gd name="connsiteY5" fmla="*/ 5995828 h 6097438"/>
              <a:gd name="connsiteX6" fmla="*/ 193210 w 5298683"/>
              <a:gd name="connsiteY6" fmla="*/ 5528477 h 6097438"/>
              <a:gd name="connsiteX7" fmla="*/ 0 w 5298683"/>
              <a:gd name="connsiteY7" fmla="*/ 5352876 h 6097438"/>
              <a:gd name="connsiteX8" fmla="*/ 0 w 5298683"/>
              <a:gd name="connsiteY8" fmla="*/ 888178 h 6097438"/>
              <a:gd name="connsiteX9" fmla="*/ 193210 w 5298683"/>
              <a:gd name="connsiteY9" fmla="*/ 712577 h 6097438"/>
              <a:gd name="connsiteX10" fmla="*/ 2178155 w 5298683"/>
              <a:gd name="connsiteY10" fmla="*/ 0 h 6097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298683" h="6097438">
                <a:moveTo>
                  <a:pt x="2178155" y="0"/>
                </a:moveTo>
                <a:cubicBezTo>
                  <a:pt x="3901575" y="0"/>
                  <a:pt x="5298683" y="1397108"/>
                  <a:pt x="5298683" y="3120527"/>
                </a:cubicBezTo>
                <a:cubicBezTo>
                  <a:pt x="5298683" y="4413092"/>
                  <a:pt x="4512810" y="5522106"/>
                  <a:pt x="3392805" y="5995828"/>
                </a:cubicBezTo>
                <a:lnTo>
                  <a:pt x="3115184" y="6097438"/>
                </a:lnTo>
                <a:lnTo>
                  <a:pt x="1241127" y="6097438"/>
                </a:lnTo>
                <a:lnTo>
                  <a:pt x="963506" y="5995828"/>
                </a:lnTo>
                <a:cubicBezTo>
                  <a:pt x="683504" y="5877397"/>
                  <a:pt x="424387" y="5719261"/>
                  <a:pt x="193210" y="5528477"/>
                </a:cubicBezTo>
                <a:lnTo>
                  <a:pt x="0" y="5352876"/>
                </a:lnTo>
                <a:lnTo>
                  <a:pt x="0" y="888178"/>
                </a:lnTo>
                <a:lnTo>
                  <a:pt x="193210" y="712577"/>
                </a:lnTo>
                <a:cubicBezTo>
                  <a:pt x="732621" y="267415"/>
                  <a:pt x="1424159" y="0"/>
                  <a:pt x="2178155" y="0"/>
                </a:cubicBezTo>
                <a:close/>
              </a:path>
            </a:pathLst>
          </a:custGeom>
          <a:noFill/>
          <a:effectLst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3371064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Wykres 65"/>
          <p:cNvGraphicFramePr/>
          <p:nvPr>
            <p:extLst>
              <p:ext uri="{D42A27DB-BD31-4B8C-83A1-F6EECF244321}">
                <p14:modId xmlns:p14="http://schemas.microsoft.com/office/powerpoint/2010/main" val="317592443"/>
              </p:ext>
            </p:extLst>
          </p:nvPr>
        </p:nvGraphicFramePr>
        <p:xfrm>
          <a:off x="4455708" y="1809024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9" name="Tabela 68">
            <a:extLst>
              <a:ext uri="{FF2B5EF4-FFF2-40B4-BE49-F238E27FC236}">
                <a16:creationId xmlns:a16="http://schemas.microsoft.com/office/drawing/2014/main" id="{14303358-D6F6-4723-B661-D073E2C40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3619593"/>
              </p:ext>
            </p:extLst>
          </p:nvPr>
        </p:nvGraphicFramePr>
        <p:xfrm>
          <a:off x="98427" y="1714910"/>
          <a:ext cx="7136385" cy="4399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4">
                  <a:extLst>
                    <a:ext uri="{9D8B030D-6E8A-4147-A177-3AD203B41FA5}">
                      <a16:colId xmlns:a16="http://schemas.microsoft.com/office/drawing/2014/main" val="3356209897"/>
                    </a:ext>
                  </a:extLst>
                </a:gridCol>
                <a:gridCol w="1762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Q4 2022 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Q4 2021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 Of Mind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 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935">
                <a:tc rowSpan="10">
                  <a:txBody>
                    <a:bodyPr/>
                    <a:lstStyle/>
                    <a:p>
                      <a:pPr algn="ctr" fontAlgn="t"/>
                      <a:endParaRPr lang="pl-PL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spontaniczna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6696357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wspomagana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3946852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Trial 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77%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145316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3 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43%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356446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1m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68%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91589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MOP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585182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Substytucja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713847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Chęć polecenia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764005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Rozważanie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104584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Odrzucanie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0623944"/>
                  </a:ext>
                </a:extLst>
              </a:tr>
            </a:tbl>
          </a:graphicData>
        </a:graphic>
      </p:graphicFrame>
      <p:grpSp>
        <p:nvGrpSpPr>
          <p:cNvPr id="2" name="Grupa 1">
            <a:extLst>
              <a:ext uri="{FF2B5EF4-FFF2-40B4-BE49-F238E27FC236}">
                <a16:creationId xmlns:a16="http://schemas.microsoft.com/office/drawing/2014/main" id="{262C6FD6-24E8-4D6D-8EDA-386B08F31A3F}"/>
              </a:ext>
            </a:extLst>
          </p:cNvPr>
          <p:cNvGrpSpPr/>
          <p:nvPr/>
        </p:nvGrpSpPr>
        <p:grpSpPr>
          <a:xfrm>
            <a:off x="8000617" y="2005437"/>
            <a:ext cx="3857648" cy="3165735"/>
            <a:chOff x="8000617" y="2005437"/>
            <a:chExt cx="3857648" cy="3165735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B8FD1440-A2FF-41AD-BAFC-6317889D99A7}"/>
                </a:ext>
              </a:extLst>
            </p:cNvPr>
            <p:cNvSpPr/>
            <p:nvPr/>
          </p:nvSpPr>
          <p:spPr>
            <a:xfrm>
              <a:off x="10768267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3127EC7F-553E-42BA-8AA7-47FF15BF1732}"/>
                </a:ext>
              </a:extLst>
            </p:cNvPr>
            <p:cNvSpPr/>
            <p:nvPr/>
          </p:nvSpPr>
          <p:spPr>
            <a:xfrm>
              <a:off x="10768267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A3AEBD99-ACBB-49F3-9F1E-7080F703AD7F}"/>
                </a:ext>
              </a:extLst>
            </p:cNvPr>
            <p:cNvSpPr/>
            <p:nvPr/>
          </p:nvSpPr>
          <p:spPr>
            <a:xfrm>
              <a:off x="10194833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597715" y="103735"/>
                  </a:lnTo>
                  <a:lnTo>
                    <a:pt x="597715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17429290-A838-4342-8C6C-2F26D21A614B}"/>
                </a:ext>
              </a:extLst>
            </p:cNvPr>
            <p:cNvSpPr/>
            <p:nvPr/>
          </p:nvSpPr>
          <p:spPr>
            <a:xfrm>
              <a:off x="9621398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A2A4C59E-065E-4B0E-8EA8-FC383214A70F}"/>
                </a:ext>
              </a:extLst>
            </p:cNvPr>
            <p:cNvSpPr/>
            <p:nvPr/>
          </p:nvSpPr>
          <p:spPr>
            <a:xfrm>
              <a:off x="9621398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8973AB5E-1D25-4964-9EBE-1ED8C725F10D}"/>
                </a:ext>
              </a:extLst>
            </p:cNvPr>
            <p:cNvSpPr/>
            <p:nvPr/>
          </p:nvSpPr>
          <p:spPr>
            <a:xfrm>
              <a:off x="9621398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97715" y="0"/>
                  </a:moveTo>
                  <a:lnTo>
                    <a:pt x="597715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D0466FF9-2C56-4D5B-B088-ED198ACEEF0E}"/>
                </a:ext>
              </a:extLst>
            </p:cNvPr>
            <p:cNvSpPr/>
            <p:nvPr/>
          </p:nvSpPr>
          <p:spPr>
            <a:xfrm>
              <a:off x="9334681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896573" y="103735"/>
                  </a:lnTo>
                  <a:lnTo>
                    <a:pt x="896573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28BD5C10-DE53-4B17-A4F8-61701B51DBF9}"/>
                </a:ext>
              </a:extLst>
            </p:cNvPr>
            <p:cNvSpPr/>
            <p:nvPr/>
          </p:nvSpPr>
          <p:spPr>
            <a:xfrm>
              <a:off x="8474530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998DCD69-20B9-4846-AB25-13D8B43B3EFC}"/>
                </a:ext>
              </a:extLst>
            </p:cNvPr>
            <p:cNvSpPr/>
            <p:nvPr/>
          </p:nvSpPr>
          <p:spPr>
            <a:xfrm>
              <a:off x="8474530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BB7991DE-8656-4FF2-9A6E-665924F54730}"/>
                </a:ext>
              </a:extLst>
            </p:cNvPr>
            <p:cNvSpPr/>
            <p:nvPr/>
          </p:nvSpPr>
          <p:spPr>
            <a:xfrm>
              <a:off x="8428810" y="3152305"/>
              <a:ext cx="91440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6843FC66-1C78-4A13-ADE0-6AA6AB60A728}"/>
                </a:ext>
              </a:extLst>
            </p:cNvPr>
            <p:cNvSpPr/>
            <p:nvPr/>
          </p:nvSpPr>
          <p:spPr>
            <a:xfrm>
              <a:off x="8474530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96573" y="0"/>
                  </a:moveTo>
                  <a:lnTo>
                    <a:pt x="896573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20" name="Łuk 19">
              <a:extLst>
                <a:ext uri="{FF2B5EF4-FFF2-40B4-BE49-F238E27FC236}">
                  <a16:creationId xmlns:a16="http://schemas.microsoft.com/office/drawing/2014/main" id="{CCDA8311-2D93-4D80-AC1F-1DAD5B2F79DE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Łuk 20">
              <a:extLst>
                <a:ext uri="{FF2B5EF4-FFF2-40B4-BE49-F238E27FC236}">
                  <a16:creationId xmlns:a16="http://schemas.microsoft.com/office/drawing/2014/main" id="{FE322ADB-DE14-4393-88AC-128D198142D9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EF2B661B-8893-431F-B22E-86AC19104999}"/>
                </a:ext>
              </a:extLst>
            </p:cNvPr>
            <p:cNvSpPr/>
            <p:nvPr/>
          </p:nvSpPr>
          <p:spPr>
            <a:xfrm>
              <a:off x="8860769" y="2090741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zna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75%   </a:t>
              </a:r>
              <a:endParaRPr lang="pl-PL" sz="1000" b="0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Łuk 22">
              <a:extLst>
                <a:ext uri="{FF2B5EF4-FFF2-40B4-BE49-F238E27FC236}">
                  <a16:creationId xmlns:a16="http://schemas.microsoft.com/office/drawing/2014/main" id="{05646DFF-8BFF-4AD3-B7AE-5AAD8459D9C9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Łuk 23">
              <a:extLst>
                <a:ext uri="{FF2B5EF4-FFF2-40B4-BE49-F238E27FC236}">
                  <a16:creationId xmlns:a16="http://schemas.microsoft.com/office/drawing/2014/main" id="{9FD97697-A43C-4412-A830-800376B27722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A22C52C2-AB12-4905-8FBA-65DC1B632B61}"/>
                </a:ext>
              </a:extLst>
            </p:cNvPr>
            <p:cNvSpPr/>
            <p:nvPr/>
          </p:nvSpPr>
          <p:spPr>
            <a:xfrm>
              <a:off x="8000617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nie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nigdy 19% 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Łuk 25">
              <a:extLst>
                <a:ext uri="{FF2B5EF4-FFF2-40B4-BE49-F238E27FC236}">
                  <a16:creationId xmlns:a16="http://schemas.microsoft.com/office/drawing/2014/main" id="{031E9010-A855-4D6A-8593-D0DDB41551C4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Łuk 26">
              <a:extLst>
                <a:ext uri="{FF2B5EF4-FFF2-40B4-BE49-F238E27FC236}">
                  <a16:creationId xmlns:a16="http://schemas.microsoft.com/office/drawing/2014/main" id="{888849BE-6178-4B2A-BFC3-20D90B1746B6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89980953-64CC-4BB3-A113-D1E271904A77}"/>
                </a:ext>
              </a:extLst>
            </p:cNvPr>
            <p:cNvSpPr/>
            <p:nvPr/>
          </p:nvSpPr>
          <p:spPr>
            <a:xfrm>
              <a:off x="8000617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Łuk 28">
              <a:extLst>
                <a:ext uri="{FF2B5EF4-FFF2-40B4-BE49-F238E27FC236}">
                  <a16:creationId xmlns:a16="http://schemas.microsoft.com/office/drawing/2014/main" id="{3949E3AD-9B02-4293-A7A7-C0F778BAB261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Łuk 29">
              <a:extLst>
                <a:ext uri="{FF2B5EF4-FFF2-40B4-BE49-F238E27FC236}">
                  <a16:creationId xmlns:a16="http://schemas.microsoft.com/office/drawing/2014/main" id="{2F8887C3-C71D-49FD-8F75-0CCD21CAF748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078FDED4-6955-4FBE-8A9A-9BF04AFE81E6}"/>
                </a:ext>
              </a:extLst>
            </p:cNvPr>
            <p:cNvSpPr/>
            <p:nvPr/>
          </p:nvSpPr>
          <p:spPr>
            <a:xfrm>
              <a:off x="8616704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18%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Łuk 31">
              <a:extLst>
                <a:ext uri="{FF2B5EF4-FFF2-40B4-BE49-F238E27FC236}">
                  <a16:creationId xmlns:a16="http://schemas.microsoft.com/office/drawing/2014/main" id="{27486606-495E-48E5-9FBB-420DBF2EE3FE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Łuk 33">
              <a:extLst>
                <a:ext uri="{FF2B5EF4-FFF2-40B4-BE49-F238E27FC236}">
                  <a16:creationId xmlns:a16="http://schemas.microsoft.com/office/drawing/2014/main" id="{3B1F1296-2C48-49F3-A9D2-60EF1101E219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78DEF354-0923-496C-9FA6-2CC11A60496C}"/>
                </a:ext>
              </a:extLst>
            </p:cNvPr>
            <p:cNvSpPr/>
            <p:nvPr/>
          </p:nvSpPr>
          <p:spPr>
            <a:xfrm>
              <a:off x="8616704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Łuk 35">
              <a:extLst>
                <a:ext uri="{FF2B5EF4-FFF2-40B4-BE49-F238E27FC236}">
                  <a16:creationId xmlns:a16="http://schemas.microsoft.com/office/drawing/2014/main" id="{176FC5EA-1EBD-4F3C-B8F6-568A5C69CA54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Łuk 36">
              <a:extLst>
                <a:ext uri="{FF2B5EF4-FFF2-40B4-BE49-F238E27FC236}">
                  <a16:creationId xmlns:a16="http://schemas.microsoft.com/office/drawing/2014/main" id="{18428B1A-4836-4D98-976C-1F4392336E32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B3ADE68A-88E1-4C32-A619-96728F4846A9}"/>
                </a:ext>
              </a:extLst>
            </p:cNvPr>
            <p:cNvSpPr/>
            <p:nvPr/>
          </p:nvSpPr>
          <p:spPr>
            <a:xfrm>
              <a:off x="9720920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kiedykolwiek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57%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Łuk 38">
              <a:extLst>
                <a:ext uri="{FF2B5EF4-FFF2-40B4-BE49-F238E27FC236}">
                  <a16:creationId xmlns:a16="http://schemas.microsoft.com/office/drawing/2014/main" id="{063A2E45-8EC2-41A7-9626-BE8431AF0C6B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Łuk 39">
              <a:extLst>
                <a:ext uri="{FF2B5EF4-FFF2-40B4-BE49-F238E27FC236}">
                  <a16:creationId xmlns:a16="http://schemas.microsoft.com/office/drawing/2014/main" id="{B49E7301-D342-491A-8B6E-97F71D455D02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395FAECC-78EC-43A2-8092-2B92E500E0FF}"/>
                </a:ext>
              </a:extLst>
            </p:cNvPr>
            <p:cNvSpPr/>
            <p:nvPr/>
          </p:nvSpPr>
          <p:spPr>
            <a:xfrm>
              <a:off x="9147486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nie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40%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Łuk 41">
              <a:extLst>
                <a:ext uri="{FF2B5EF4-FFF2-40B4-BE49-F238E27FC236}">
                  <a16:creationId xmlns:a16="http://schemas.microsoft.com/office/drawing/2014/main" id="{18EFC539-35F2-43E6-8A32-1CC8EF271AC2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Łuk 42">
              <a:extLst>
                <a:ext uri="{FF2B5EF4-FFF2-40B4-BE49-F238E27FC236}">
                  <a16:creationId xmlns:a16="http://schemas.microsoft.com/office/drawing/2014/main" id="{73D76DF6-E42C-44C5-87DC-38310A6DE31F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4DE7F2CD-D55B-4180-9916-9D53F83DB15C}"/>
                </a:ext>
              </a:extLst>
            </p:cNvPr>
            <p:cNvSpPr/>
            <p:nvPr/>
          </p:nvSpPr>
          <p:spPr>
            <a:xfrm>
              <a:off x="9763572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40%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Łuk 45">
              <a:extLst>
                <a:ext uri="{FF2B5EF4-FFF2-40B4-BE49-F238E27FC236}">
                  <a16:creationId xmlns:a16="http://schemas.microsoft.com/office/drawing/2014/main" id="{D3953E83-018F-4938-97DD-76F23DB3B104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Łuk 46">
              <a:extLst>
                <a:ext uri="{FF2B5EF4-FFF2-40B4-BE49-F238E27FC236}">
                  <a16:creationId xmlns:a16="http://schemas.microsoft.com/office/drawing/2014/main" id="{8ACF22AA-FA83-4325-AD1D-C3B6488700AC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9DAFE8E8-20EE-419F-8789-70322127AAA8}"/>
                </a:ext>
              </a:extLst>
            </p:cNvPr>
            <p:cNvSpPr/>
            <p:nvPr/>
          </p:nvSpPr>
          <p:spPr>
            <a:xfrm>
              <a:off x="9763572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-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Łuk 48">
              <a:extLst>
                <a:ext uri="{FF2B5EF4-FFF2-40B4-BE49-F238E27FC236}">
                  <a16:creationId xmlns:a16="http://schemas.microsoft.com/office/drawing/2014/main" id="{27FBBDD1-74B2-4550-BF20-61526E8626A9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Łuk 49">
              <a:extLst>
                <a:ext uri="{FF2B5EF4-FFF2-40B4-BE49-F238E27FC236}">
                  <a16:creationId xmlns:a16="http://schemas.microsoft.com/office/drawing/2014/main" id="{B8E1A254-45A2-4F30-A473-B389BA563E90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Dowolny kształt: kształt 50">
              <a:extLst>
                <a:ext uri="{FF2B5EF4-FFF2-40B4-BE49-F238E27FC236}">
                  <a16:creationId xmlns:a16="http://schemas.microsoft.com/office/drawing/2014/main" id="{C0AA6683-940C-4ED4-9A2B-37C05E90883A}"/>
                </a:ext>
              </a:extLst>
            </p:cNvPr>
            <p:cNvSpPr/>
            <p:nvPr/>
          </p:nvSpPr>
          <p:spPr>
            <a:xfrm>
              <a:off x="10294354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17%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Łuk 51">
              <a:extLst>
                <a:ext uri="{FF2B5EF4-FFF2-40B4-BE49-F238E27FC236}">
                  <a16:creationId xmlns:a16="http://schemas.microsoft.com/office/drawing/2014/main" id="{6AC8AA0D-3A4B-47C1-8046-4E4916CFD081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Łuk 52">
              <a:extLst>
                <a:ext uri="{FF2B5EF4-FFF2-40B4-BE49-F238E27FC236}">
                  <a16:creationId xmlns:a16="http://schemas.microsoft.com/office/drawing/2014/main" id="{659EB8B6-F87F-463A-8105-A3DFF091D61F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64E3C0A9-1317-4F21-A536-30550AB70445}"/>
                </a:ext>
              </a:extLst>
            </p:cNvPr>
            <p:cNvSpPr/>
            <p:nvPr/>
          </p:nvSpPr>
          <p:spPr>
            <a:xfrm>
              <a:off x="10910440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15%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Łuk 54">
              <a:extLst>
                <a:ext uri="{FF2B5EF4-FFF2-40B4-BE49-F238E27FC236}">
                  <a16:creationId xmlns:a16="http://schemas.microsoft.com/office/drawing/2014/main" id="{8A9C4033-5D76-4CBE-9684-6D8A3EBCB6C5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Łuk 57">
              <a:extLst>
                <a:ext uri="{FF2B5EF4-FFF2-40B4-BE49-F238E27FC236}">
                  <a16:creationId xmlns:a16="http://schemas.microsoft.com/office/drawing/2014/main" id="{0ADC5B3B-9E8E-474A-9C26-276E3FCC2B9C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3DD7CEB0-0865-40F6-97B0-8BA43F2082B4}"/>
                </a:ext>
              </a:extLst>
            </p:cNvPr>
            <p:cNvSpPr/>
            <p:nvPr/>
          </p:nvSpPr>
          <p:spPr>
            <a:xfrm>
              <a:off x="10910440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2%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65" name="Wykres 64"/>
          <p:cNvGraphicFramePr/>
          <p:nvPr>
            <p:extLst>
              <p:ext uri="{D42A27DB-BD31-4B8C-83A1-F6EECF244321}">
                <p14:modId xmlns:p14="http://schemas.microsoft.com/office/powerpoint/2010/main" val="1392885936"/>
              </p:ext>
            </p:extLst>
          </p:nvPr>
        </p:nvGraphicFramePr>
        <p:xfrm>
          <a:off x="1922778" y="1818549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ytuł 4">
            <a:extLst>
              <a:ext uri="{FF2B5EF4-FFF2-40B4-BE49-F238E27FC236}">
                <a16:creationId xmlns:a16="http://schemas.microsoft.com/office/drawing/2014/main" id="{BE7058EB-7FA6-4A71-B9EC-DC108375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300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6F763B63-85CC-4443-9A3E-3B12B3287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KONSERWY MIĘSNE </a:t>
            </a:r>
            <a:r>
              <a:rPr lang="pl-PL" dirty="0"/>
              <a:t>| podstawowe wskaźniki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CE145C59-703A-4F4C-91CB-BFB03D54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0" y="6480175"/>
            <a:ext cx="1311906" cy="155701"/>
          </a:xfrm>
        </p:spPr>
        <p:txBody>
          <a:bodyPr/>
          <a:lstStyle/>
          <a:p>
            <a:r>
              <a:rPr lang="pl-PL"/>
              <a:t>130 / 196</a:t>
            </a:r>
            <a:endParaRPr lang="pl-PL" dirty="0"/>
          </a:p>
        </p:txBody>
      </p:sp>
      <p:sp>
        <p:nvSpPr>
          <p:cNvPr id="33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56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64" name="Symbol zastępczy stopki 3">
            <a:extLst>
              <a:ext uri="{FF2B5EF4-FFF2-40B4-BE49-F238E27FC236}">
                <a16:creationId xmlns:a16="http://schemas.microsoft.com/office/drawing/2014/main" id="{5E29DA0B-AB5C-4E68-816F-6EA2C768CD28}"/>
              </a:ext>
            </a:extLst>
          </p:cNvPr>
          <p:cNvSpPr txBox="1">
            <a:spLocks/>
          </p:cNvSpPr>
          <p:nvPr/>
        </p:nvSpPr>
        <p:spPr>
          <a:xfrm>
            <a:off x="7232376" y="662744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az 1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3013" y="557088"/>
            <a:ext cx="1609725" cy="100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925456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Wykres 65"/>
          <p:cNvGraphicFramePr/>
          <p:nvPr>
            <p:extLst>
              <p:ext uri="{D42A27DB-BD31-4B8C-83A1-F6EECF244321}">
                <p14:modId xmlns:p14="http://schemas.microsoft.com/office/powerpoint/2010/main" val="481517320"/>
              </p:ext>
            </p:extLst>
          </p:nvPr>
        </p:nvGraphicFramePr>
        <p:xfrm>
          <a:off x="4455708" y="1809024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9" name="Tabela 68">
            <a:extLst>
              <a:ext uri="{FF2B5EF4-FFF2-40B4-BE49-F238E27FC236}">
                <a16:creationId xmlns:a16="http://schemas.microsoft.com/office/drawing/2014/main" id="{14303358-D6F6-4723-B661-D073E2C40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1200562"/>
              </p:ext>
            </p:extLst>
          </p:nvPr>
        </p:nvGraphicFramePr>
        <p:xfrm>
          <a:off x="98427" y="1714910"/>
          <a:ext cx="7136385" cy="4399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4">
                  <a:extLst>
                    <a:ext uri="{9D8B030D-6E8A-4147-A177-3AD203B41FA5}">
                      <a16:colId xmlns:a16="http://schemas.microsoft.com/office/drawing/2014/main" val="3356209897"/>
                    </a:ext>
                  </a:extLst>
                </a:gridCol>
                <a:gridCol w="1762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Q4 2022 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Q4 2021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 Of Mind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 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935">
                <a:tc rowSpan="10">
                  <a:txBody>
                    <a:bodyPr/>
                    <a:lstStyle/>
                    <a:p>
                      <a:pPr algn="ctr" fontAlgn="t"/>
                      <a:endParaRPr lang="pl-PL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spontaniczna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6696357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wspomagana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3946852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Trial 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145316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3 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356446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1m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91589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MOP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585182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Substytucja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713847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Chęć polecenia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764005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Rozważanie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104584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Odrzucanie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0623944"/>
                  </a:ext>
                </a:extLst>
              </a:tr>
            </a:tbl>
          </a:graphicData>
        </a:graphic>
      </p:graphicFrame>
      <p:grpSp>
        <p:nvGrpSpPr>
          <p:cNvPr id="2" name="Grupa 1">
            <a:extLst>
              <a:ext uri="{FF2B5EF4-FFF2-40B4-BE49-F238E27FC236}">
                <a16:creationId xmlns:a16="http://schemas.microsoft.com/office/drawing/2014/main" id="{262C6FD6-24E8-4D6D-8EDA-386B08F31A3F}"/>
              </a:ext>
            </a:extLst>
          </p:cNvPr>
          <p:cNvGrpSpPr/>
          <p:nvPr/>
        </p:nvGrpSpPr>
        <p:grpSpPr>
          <a:xfrm>
            <a:off x="8000617" y="2005437"/>
            <a:ext cx="3857648" cy="3165735"/>
            <a:chOff x="8000617" y="2005437"/>
            <a:chExt cx="3857648" cy="3165735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B8FD1440-A2FF-41AD-BAFC-6317889D99A7}"/>
                </a:ext>
              </a:extLst>
            </p:cNvPr>
            <p:cNvSpPr/>
            <p:nvPr/>
          </p:nvSpPr>
          <p:spPr>
            <a:xfrm>
              <a:off x="10768267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3127EC7F-553E-42BA-8AA7-47FF15BF1732}"/>
                </a:ext>
              </a:extLst>
            </p:cNvPr>
            <p:cNvSpPr/>
            <p:nvPr/>
          </p:nvSpPr>
          <p:spPr>
            <a:xfrm>
              <a:off x="10768267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A3AEBD99-ACBB-49F3-9F1E-7080F703AD7F}"/>
                </a:ext>
              </a:extLst>
            </p:cNvPr>
            <p:cNvSpPr/>
            <p:nvPr/>
          </p:nvSpPr>
          <p:spPr>
            <a:xfrm>
              <a:off x="10194833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597715" y="103735"/>
                  </a:lnTo>
                  <a:lnTo>
                    <a:pt x="597715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17429290-A838-4342-8C6C-2F26D21A614B}"/>
                </a:ext>
              </a:extLst>
            </p:cNvPr>
            <p:cNvSpPr/>
            <p:nvPr/>
          </p:nvSpPr>
          <p:spPr>
            <a:xfrm>
              <a:off x="9621398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A2A4C59E-065E-4B0E-8EA8-FC383214A70F}"/>
                </a:ext>
              </a:extLst>
            </p:cNvPr>
            <p:cNvSpPr/>
            <p:nvPr/>
          </p:nvSpPr>
          <p:spPr>
            <a:xfrm>
              <a:off x="9621398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8973AB5E-1D25-4964-9EBE-1ED8C725F10D}"/>
                </a:ext>
              </a:extLst>
            </p:cNvPr>
            <p:cNvSpPr/>
            <p:nvPr/>
          </p:nvSpPr>
          <p:spPr>
            <a:xfrm>
              <a:off x="9621398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97715" y="0"/>
                  </a:moveTo>
                  <a:lnTo>
                    <a:pt x="597715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D0466FF9-2C56-4D5B-B088-ED198ACEEF0E}"/>
                </a:ext>
              </a:extLst>
            </p:cNvPr>
            <p:cNvSpPr/>
            <p:nvPr/>
          </p:nvSpPr>
          <p:spPr>
            <a:xfrm>
              <a:off x="9334681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896573" y="103735"/>
                  </a:lnTo>
                  <a:lnTo>
                    <a:pt x="896573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28BD5C10-DE53-4B17-A4F8-61701B51DBF9}"/>
                </a:ext>
              </a:extLst>
            </p:cNvPr>
            <p:cNvSpPr/>
            <p:nvPr/>
          </p:nvSpPr>
          <p:spPr>
            <a:xfrm>
              <a:off x="8474530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998DCD69-20B9-4846-AB25-13D8B43B3EFC}"/>
                </a:ext>
              </a:extLst>
            </p:cNvPr>
            <p:cNvSpPr/>
            <p:nvPr/>
          </p:nvSpPr>
          <p:spPr>
            <a:xfrm>
              <a:off x="8474530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BB7991DE-8656-4FF2-9A6E-665924F54730}"/>
                </a:ext>
              </a:extLst>
            </p:cNvPr>
            <p:cNvSpPr/>
            <p:nvPr/>
          </p:nvSpPr>
          <p:spPr>
            <a:xfrm>
              <a:off x="8428810" y="3152305"/>
              <a:ext cx="91440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6843FC66-1C78-4A13-ADE0-6AA6AB60A728}"/>
                </a:ext>
              </a:extLst>
            </p:cNvPr>
            <p:cNvSpPr/>
            <p:nvPr/>
          </p:nvSpPr>
          <p:spPr>
            <a:xfrm>
              <a:off x="8474530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96573" y="0"/>
                  </a:moveTo>
                  <a:lnTo>
                    <a:pt x="896573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20" name="Łuk 19">
              <a:extLst>
                <a:ext uri="{FF2B5EF4-FFF2-40B4-BE49-F238E27FC236}">
                  <a16:creationId xmlns:a16="http://schemas.microsoft.com/office/drawing/2014/main" id="{CCDA8311-2D93-4D80-AC1F-1DAD5B2F79DE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Łuk 20">
              <a:extLst>
                <a:ext uri="{FF2B5EF4-FFF2-40B4-BE49-F238E27FC236}">
                  <a16:creationId xmlns:a16="http://schemas.microsoft.com/office/drawing/2014/main" id="{FE322ADB-DE14-4393-88AC-128D198142D9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EF2B661B-8893-431F-B22E-86AC19104999}"/>
                </a:ext>
              </a:extLst>
            </p:cNvPr>
            <p:cNvSpPr/>
            <p:nvPr/>
          </p:nvSpPr>
          <p:spPr>
            <a:xfrm>
              <a:off x="8860769" y="2090741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zna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-   </a:t>
              </a:r>
              <a:endParaRPr lang="pl-PL" sz="1000" b="0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Łuk 22">
              <a:extLst>
                <a:ext uri="{FF2B5EF4-FFF2-40B4-BE49-F238E27FC236}">
                  <a16:creationId xmlns:a16="http://schemas.microsoft.com/office/drawing/2014/main" id="{05646DFF-8BFF-4AD3-B7AE-5AAD8459D9C9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Łuk 23">
              <a:extLst>
                <a:ext uri="{FF2B5EF4-FFF2-40B4-BE49-F238E27FC236}">
                  <a16:creationId xmlns:a16="http://schemas.microsoft.com/office/drawing/2014/main" id="{9FD97697-A43C-4412-A830-800376B27722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A22C52C2-AB12-4905-8FBA-65DC1B632B61}"/>
                </a:ext>
              </a:extLst>
            </p:cNvPr>
            <p:cNvSpPr/>
            <p:nvPr/>
          </p:nvSpPr>
          <p:spPr>
            <a:xfrm>
              <a:off x="8000617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nie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nigdy - 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Łuk 25">
              <a:extLst>
                <a:ext uri="{FF2B5EF4-FFF2-40B4-BE49-F238E27FC236}">
                  <a16:creationId xmlns:a16="http://schemas.microsoft.com/office/drawing/2014/main" id="{031E9010-A855-4D6A-8593-D0DDB41551C4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Łuk 26">
              <a:extLst>
                <a:ext uri="{FF2B5EF4-FFF2-40B4-BE49-F238E27FC236}">
                  <a16:creationId xmlns:a16="http://schemas.microsoft.com/office/drawing/2014/main" id="{888849BE-6178-4B2A-BFC3-20D90B1746B6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89980953-64CC-4BB3-A113-D1E271904A77}"/>
                </a:ext>
              </a:extLst>
            </p:cNvPr>
            <p:cNvSpPr/>
            <p:nvPr/>
          </p:nvSpPr>
          <p:spPr>
            <a:xfrm>
              <a:off x="8000617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Łuk 28">
              <a:extLst>
                <a:ext uri="{FF2B5EF4-FFF2-40B4-BE49-F238E27FC236}">
                  <a16:creationId xmlns:a16="http://schemas.microsoft.com/office/drawing/2014/main" id="{3949E3AD-9B02-4293-A7A7-C0F778BAB261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Łuk 29">
              <a:extLst>
                <a:ext uri="{FF2B5EF4-FFF2-40B4-BE49-F238E27FC236}">
                  <a16:creationId xmlns:a16="http://schemas.microsoft.com/office/drawing/2014/main" id="{2F8887C3-C71D-49FD-8F75-0CCD21CAF748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078FDED4-6955-4FBE-8A9A-9BF04AFE81E6}"/>
                </a:ext>
              </a:extLst>
            </p:cNvPr>
            <p:cNvSpPr/>
            <p:nvPr/>
          </p:nvSpPr>
          <p:spPr>
            <a:xfrm>
              <a:off x="8616704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-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Łuk 31">
              <a:extLst>
                <a:ext uri="{FF2B5EF4-FFF2-40B4-BE49-F238E27FC236}">
                  <a16:creationId xmlns:a16="http://schemas.microsoft.com/office/drawing/2014/main" id="{27486606-495E-48E5-9FBB-420DBF2EE3FE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Łuk 33">
              <a:extLst>
                <a:ext uri="{FF2B5EF4-FFF2-40B4-BE49-F238E27FC236}">
                  <a16:creationId xmlns:a16="http://schemas.microsoft.com/office/drawing/2014/main" id="{3B1F1296-2C48-49F3-A9D2-60EF1101E219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78DEF354-0923-496C-9FA6-2CC11A60496C}"/>
                </a:ext>
              </a:extLst>
            </p:cNvPr>
            <p:cNvSpPr/>
            <p:nvPr/>
          </p:nvSpPr>
          <p:spPr>
            <a:xfrm>
              <a:off x="8616704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-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Łuk 35">
              <a:extLst>
                <a:ext uri="{FF2B5EF4-FFF2-40B4-BE49-F238E27FC236}">
                  <a16:creationId xmlns:a16="http://schemas.microsoft.com/office/drawing/2014/main" id="{176FC5EA-1EBD-4F3C-B8F6-568A5C69CA54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Łuk 36">
              <a:extLst>
                <a:ext uri="{FF2B5EF4-FFF2-40B4-BE49-F238E27FC236}">
                  <a16:creationId xmlns:a16="http://schemas.microsoft.com/office/drawing/2014/main" id="{18428B1A-4836-4D98-976C-1F4392336E32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B3ADE68A-88E1-4C32-A619-96728F4846A9}"/>
                </a:ext>
              </a:extLst>
            </p:cNvPr>
            <p:cNvSpPr/>
            <p:nvPr/>
          </p:nvSpPr>
          <p:spPr>
            <a:xfrm>
              <a:off x="9720920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kiedykolwiek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-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Łuk 38">
              <a:extLst>
                <a:ext uri="{FF2B5EF4-FFF2-40B4-BE49-F238E27FC236}">
                  <a16:creationId xmlns:a16="http://schemas.microsoft.com/office/drawing/2014/main" id="{063A2E45-8EC2-41A7-9626-BE8431AF0C6B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Łuk 39">
              <a:extLst>
                <a:ext uri="{FF2B5EF4-FFF2-40B4-BE49-F238E27FC236}">
                  <a16:creationId xmlns:a16="http://schemas.microsoft.com/office/drawing/2014/main" id="{B49E7301-D342-491A-8B6E-97F71D455D02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395FAECC-78EC-43A2-8092-2B92E500E0FF}"/>
                </a:ext>
              </a:extLst>
            </p:cNvPr>
            <p:cNvSpPr/>
            <p:nvPr/>
          </p:nvSpPr>
          <p:spPr>
            <a:xfrm>
              <a:off x="9147486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nie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-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Łuk 41">
              <a:extLst>
                <a:ext uri="{FF2B5EF4-FFF2-40B4-BE49-F238E27FC236}">
                  <a16:creationId xmlns:a16="http://schemas.microsoft.com/office/drawing/2014/main" id="{18EFC539-35F2-43E6-8A32-1CC8EF271AC2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Łuk 42">
              <a:extLst>
                <a:ext uri="{FF2B5EF4-FFF2-40B4-BE49-F238E27FC236}">
                  <a16:creationId xmlns:a16="http://schemas.microsoft.com/office/drawing/2014/main" id="{73D76DF6-E42C-44C5-87DC-38310A6DE31F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4DE7F2CD-D55B-4180-9916-9D53F83DB15C}"/>
                </a:ext>
              </a:extLst>
            </p:cNvPr>
            <p:cNvSpPr/>
            <p:nvPr/>
          </p:nvSpPr>
          <p:spPr>
            <a:xfrm>
              <a:off x="9763572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-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Łuk 45">
              <a:extLst>
                <a:ext uri="{FF2B5EF4-FFF2-40B4-BE49-F238E27FC236}">
                  <a16:creationId xmlns:a16="http://schemas.microsoft.com/office/drawing/2014/main" id="{D3953E83-018F-4938-97DD-76F23DB3B104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Łuk 46">
              <a:extLst>
                <a:ext uri="{FF2B5EF4-FFF2-40B4-BE49-F238E27FC236}">
                  <a16:creationId xmlns:a16="http://schemas.microsoft.com/office/drawing/2014/main" id="{8ACF22AA-FA83-4325-AD1D-C3B6488700AC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9DAFE8E8-20EE-419F-8789-70322127AAA8}"/>
                </a:ext>
              </a:extLst>
            </p:cNvPr>
            <p:cNvSpPr/>
            <p:nvPr/>
          </p:nvSpPr>
          <p:spPr>
            <a:xfrm>
              <a:off x="9763572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-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Łuk 48">
              <a:extLst>
                <a:ext uri="{FF2B5EF4-FFF2-40B4-BE49-F238E27FC236}">
                  <a16:creationId xmlns:a16="http://schemas.microsoft.com/office/drawing/2014/main" id="{27FBBDD1-74B2-4550-BF20-61526E8626A9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Łuk 49">
              <a:extLst>
                <a:ext uri="{FF2B5EF4-FFF2-40B4-BE49-F238E27FC236}">
                  <a16:creationId xmlns:a16="http://schemas.microsoft.com/office/drawing/2014/main" id="{B8E1A254-45A2-4F30-A473-B389BA563E90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Dowolny kształt: kształt 50">
              <a:extLst>
                <a:ext uri="{FF2B5EF4-FFF2-40B4-BE49-F238E27FC236}">
                  <a16:creationId xmlns:a16="http://schemas.microsoft.com/office/drawing/2014/main" id="{C0AA6683-940C-4ED4-9A2B-37C05E90883A}"/>
                </a:ext>
              </a:extLst>
            </p:cNvPr>
            <p:cNvSpPr/>
            <p:nvPr/>
          </p:nvSpPr>
          <p:spPr>
            <a:xfrm>
              <a:off x="10294354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-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Łuk 51">
              <a:extLst>
                <a:ext uri="{FF2B5EF4-FFF2-40B4-BE49-F238E27FC236}">
                  <a16:creationId xmlns:a16="http://schemas.microsoft.com/office/drawing/2014/main" id="{6AC8AA0D-3A4B-47C1-8046-4E4916CFD081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Łuk 52">
              <a:extLst>
                <a:ext uri="{FF2B5EF4-FFF2-40B4-BE49-F238E27FC236}">
                  <a16:creationId xmlns:a16="http://schemas.microsoft.com/office/drawing/2014/main" id="{659EB8B6-F87F-463A-8105-A3DFF091D61F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64E3C0A9-1317-4F21-A536-30550AB70445}"/>
                </a:ext>
              </a:extLst>
            </p:cNvPr>
            <p:cNvSpPr/>
            <p:nvPr/>
          </p:nvSpPr>
          <p:spPr>
            <a:xfrm>
              <a:off x="10910440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-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Łuk 54">
              <a:extLst>
                <a:ext uri="{FF2B5EF4-FFF2-40B4-BE49-F238E27FC236}">
                  <a16:creationId xmlns:a16="http://schemas.microsoft.com/office/drawing/2014/main" id="{8A9C4033-5D76-4CBE-9684-6D8A3EBCB6C5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Łuk 57">
              <a:extLst>
                <a:ext uri="{FF2B5EF4-FFF2-40B4-BE49-F238E27FC236}">
                  <a16:creationId xmlns:a16="http://schemas.microsoft.com/office/drawing/2014/main" id="{0ADC5B3B-9E8E-474A-9C26-276E3FCC2B9C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3DD7CEB0-0865-40F6-97B0-8BA43F2082B4}"/>
                </a:ext>
              </a:extLst>
            </p:cNvPr>
            <p:cNvSpPr/>
            <p:nvPr/>
          </p:nvSpPr>
          <p:spPr>
            <a:xfrm>
              <a:off x="10910440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-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65" name="Wykres 64"/>
          <p:cNvGraphicFramePr/>
          <p:nvPr>
            <p:extLst>
              <p:ext uri="{D42A27DB-BD31-4B8C-83A1-F6EECF244321}">
                <p14:modId xmlns:p14="http://schemas.microsoft.com/office/powerpoint/2010/main" val="2204531387"/>
              </p:ext>
            </p:extLst>
          </p:nvPr>
        </p:nvGraphicFramePr>
        <p:xfrm>
          <a:off x="1922778" y="1818549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ytuł 4">
            <a:extLst>
              <a:ext uri="{FF2B5EF4-FFF2-40B4-BE49-F238E27FC236}">
                <a16:creationId xmlns:a16="http://schemas.microsoft.com/office/drawing/2014/main" id="{BE7058EB-7FA6-4A71-B9EC-DC108375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300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6F763B63-85CC-4443-9A3E-3B12B3287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MIĘSO SEMI </a:t>
            </a:r>
            <a:r>
              <a:rPr lang="pl-PL" dirty="0"/>
              <a:t>| podstawowe wskaźniki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CE145C59-703A-4F4C-91CB-BFB03D54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0" y="6480175"/>
            <a:ext cx="1311906" cy="155701"/>
          </a:xfrm>
        </p:spPr>
        <p:txBody>
          <a:bodyPr/>
          <a:lstStyle/>
          <a:p>
            <a:r>
              <a:rPr lang="pl-PL"/>
              <a:t>- / -</a:t>
            </a:r>
            <a:endParaRPr lang="pl-PL" dirty="0"/>
          </a:p>
        </p:txBody>
      </p:sp>
      <p:sp>
        <p:nvSpPr>
          <p:cNvPr id="33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56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64" name="Symbol zastępczy stopki 3">
            <a:extLst>
              <a:ext uri="{FF2B5EF4-FFF2-40B4-BE49-F238E27FC236}">
                <a16:creationId xmlns:a16="http://schemas.microsoft.com/office/drawing/2014/main" id="{5E29DA0B-AB5C-4E68-816F-6EA2C768CD28}"/>
              </a:ext>
            </a:extLst>
          </p:cNvPr>
          <p:cNvSpPr txBox="1">
            <a:spLocks/>
          </p:cNvSpPr>
          <p:nvPr/>
        </p:nvSpPr>
        <p:spPr>
          <a:xfrm>
            <a:off x="7232376" y="662744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az 1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3013" y="557088"/>
            <a:ext cx="1609725" cy="100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65317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Wykres 65"/>
          <p:cNvGraphicFramePr/>
          <p:nvPr>
            <p:extLst>
              <p:ext uri="{D42A27DB-BD31-4B8C-83A1-F6EECF244321}">
                <p14:modId xmlns:p14="http://schemas.microsoft.com/office/powerpoint/2010/main" val="3863532819"/>
              </p:ext>
            </p:extLst>
          </p:nvPr>
        </p:nvGraphicFramePr>
        <p:xfrm>
          <a:off x="4455708" y="1809024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9" name="Tabela 68">
            <a:extLst>
              <a:ext uri="{FF2B5EF4-FFF2-40B4-BE49-F238E27FC236}">
                <a16:creationId xmlns:a16="http://schemas.microsoft.com/office/drawing/2014/main" id="{14303358-D6F6-4723-B661-D073E2C40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193297"/>
              </p:ext>
            </p:extLst>
          </p:nvPr>
        </p:nvGraphicFramePr>
        <p:xfrm>
          <a:off x="98427" y="1714910"/>
          <a:ext cx="7136385" cy="4399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4">
                  <a:extLst>
                    <a:ext uri="{9D8B030D-6E8A-4147-A177-3AD203B41FA5}">
                      <a16:colId xmlns:a16="http://schemas.microsoft.com/office/drawing/2014/main" val="3356209897"/>
                    </a:ext>
                  </a:extLst>
                </a:gridCol>
                <a:gridCol w="1762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Q4 2022 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Q4 2021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 Of Mind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 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935">
                <a:tc rowSpan="10">
                  <a:txBody>
                    <a:bodyPr/>
                    <a:lstStyle/>
                    <a:p>
                      <a:pPr algn="ctr" fontAlgn="t"/>
                      <a:endParaRPr lang="pl-PL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spontaniczna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6696357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wspomagana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3946852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Trial 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73%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80%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145316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3 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53%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356446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1m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91589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MOP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68%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585182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Substytucja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713847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Chęć polecenia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764005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Rozważanie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104584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Odrzucanie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0623944"/>
                  </a:ext>
                </a:extLst>
              </a:tr>
            </a:tbl>
          </a:graphicData>
        </a:graphic>
      </p:graphicFrame>
      <p:grpSp>
        <p:nvGrpSpPr>
          <p:cNvPr id="2" name="Grupa 1">
            <a:extLst>
              <a:ext uri="{FF2B5EF4-FFF2-40B4-BE49-F238E27FC236}">
                <a16:creationId xmlns:a16="http://schemas.microsoft.com/office/drawing/2014/main" id="{262C6FD6-24E8-4D6D-8EDA-386B08F31A3F}"/>
              </a:ext>
            </a:extLst>
          </p:cNvPr>
          <p:cNvGrpSpPr/>
          <p:nvPr/>
        </p:nvGrpSpPr>
        <p:grpSpPr>
          <a:xfrm>
            <a:off x="8000617" y="2005437"/>
            <a:ext cx="3857648" cy="3165735"/>
            <a:chOff x="8000617" y="2005437"/>
            <a:chExt cx="3857648" cy="3165735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B8FD1440-A2FF-41AD-BAFC-6317889D99A7}"/>
                </a:ext>
              </a:extLst>
            </p:cNvPr>
            <p:cNvSpPr/>
            <p:nvPr/>
          </p:nvSpPr>
          <p:spPr>
            <a:xfrm>
              <a:off x="10768267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3127EC7F-553E-42BA-8AA7-47FF15BF1732}"/>
                </a:ext>
              </a:extLst>
            </p:cNvPr>
            <p:cNvSpPr/>
            <p:nvPr/>
          </p:nvSpPr>
          <p:spPr>
            <a:xfrm>
              <a:off x="10768267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A3AEBD99-ACBB-49F3-9F1E-7080F703AD7F}"/>
                </a:ext>
              </a:extLst>
            </p:cNvPr>
            <p:cNvSpPr/>
            <p:nvPr/>
          </p:nvSpPr>
          <p:spPr>
            <a:xfrm>
              <a:off x="10194833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597715" y="103735"/>
                  </a:lnTo>
                  <a:lnTo>
                    <a:pt x="597715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17429290-A838-4342-8C6C-2F26D21A614B}"/>
                </a:ext>
              </a:extLst>
            </p:cNvPr>
            <p:cNvSpPr/>
            <p:nvPr/>
          </p:nvSpPr>
          <p:spPr>
            <a:xfrm>
              <a:off x="9621398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A2A4C59E-065E-4B0E-8EA8-FC383214A70F}"/>
                </a:ext>
              </a:extLst>
            </p:cNvPr>
            <p:cNvSpPr/>
            <p:nvPr/>
          </p:nvSpPr>
          <p:spPr>
            <a:xfrm>
              <a:off x="9621398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8973AB5E-1D25-4964-9EBE-1ED8C725F10D}"/>
                </a:ext>
              </a:extLst>
            </p:cNvPr>
            <p:cNvSpPr/>
            <p:nvPr/>
          </p:nvSpPr>
          <p:spPr>
            <a:xfrm>
              <a:off x="9621398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97715" y="0"/>
                  </a:moveTo>
                  <a:lnTo>
                    <a:pt x="597715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D0466FF9-2C56-4D5B-B088-ED198ACEEF0E}"/>
                </a:ext>
              </a:extLst>
            </p:cNvPr>
            <p:cNvSpPr/>
            <p:nvPr/>
          </p:nvSpPr>
          <p:spPr>
            <a:xfrm>
              <a:off x="9334681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896573" y="103735"/>
                  </a:lnTo>
                  <a:lnTo>
                    <a:pt x="896573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28BD5C10-DE53-4B17-A4F8-61701B51DBF9}"/>
                </a:ext>
              </a:extLst>
            </p:cNvPr>
            <p:cNvSpPr/>
            <p:nvPr/>
          </p:nvSpPr>
          <p:spPr>
            <a:xfrm>
              <a:off x="8474530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998DCD69-20B9-4846-AB25-13D8B43B3EFC}"/>
                </a:ext>
              </a:extLst>
            </p:cNvPr>
            <p:cNvSpPr/>
            <p:nvPr/>
          </p:nvSpPr>
          <p:spPr>
            <a:xfrm>
              <a:off x="8474530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BB7991DE-8656-4FF2-9A6E-665924F54730}"/>
                </a:ext>
              </a:extLst>
            </p:cNvPr>
            <p:cNvSpPr/>
            <p:nvPr/>
          </p:nvSpPr>
          <p:spPr>
            <a:xfrm>
              <a:off x="8428810" y="3152305"/>
              <a:ext cx="91440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6843FC66-1C78-4A13-ADE0-6AA6AB60A728}"/>
                </a:ext>
              </a:extLst>
            </p:cNvPr>
            <p:cNvSpPr/>
            <p:nvPr/>
          </p:nvSpPr>
          <p:spPr>
            <a:xfrm>
              <a:off x="8474530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96573" y="0"/>
                  </a:moveTo>
                  <a:lnTo>
                    <a:pt x="896573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20" name="Łuk 19">
              <a:extLst>
                <a:ext uri="{FF2B5EF4-FFF2-40B4-BE49-F238E27FC236}">
                  <a16:creationId xmlns:a16="http://schemas.microsoft.com/office/drawing/2014/main" id="{CCDA8311-2D93-4D80-AC1F-1DAD5B2F79DE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Łuk 20">
              <a:extLst>
                <a:ext uri="{FF2B5EF4-FFF2-40B4-BE49-F238E27FC236}">
                  <a16:creationId xmlns:a16="http://schemas.microsoft.com/office/drawing/2014/main" id="{FE322ADB-DE14-4393-88AC-128D198142D9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EF2B661B-8893-431F-B22E-86AC19104999}"/>
                </a:ext>
              </a:extLst>
            </p:cNvPr>
            <p:cNvSpPr/>
            <p:nvPr/>
          </p:nvSpPr>
          <p:spPr>
            <a:xfrm>
              <a:off x="8860769" y="2090741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zna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78%   </a:t>
              </a:r>
              <a:endParaRPr lang="pl-PL" sz="1000" b="0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Łuk 22">
              <a:extLst>
                <a:ext uri="{FF2B5EF4-FFF2-40B4-BE49-F238E27FC236}">
                  <a16:creationId xmlns:a16="http://schemas.microsoft.com/office/drawing/2014/main" id="{05646DFF-8BFF-4AD3-B7AE-5AAD8459D9C9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Łuk 23">
              <a:extLst>
                <a:ext uri="{FF2B5EF4-FFF2-40B4-BE49-F238E27FC236}">
                  <a16:creationId xmlns:a16="http://schemas.microsoft.com/office/drawing/2014/main" id="{9FD97697-A43C-4412-A830-800376B27722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A22C52C2-AB12-4905-8FBA-65DC1B632B61}"/>
                </a:ext>
              </a:extLst>
            </p:cNvPr>
            <p:cNvSpPr/>
            <p:nvPr/>
          </p:nvSpPr>
          <p:spPr>
            <a:xfrm>
              <a:off x="8000617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nie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nigdy 21% 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Łuk 25">
              <a:extLst>
                <a:ext uri="{FF2B5EF4-FFF2-40B4-BE49-F238E27FC236}">
                  <a16:creationId xmlns:a16="http://schemas.microsoft.com/office/drawing/2014/main" id="{031E9010-A855-4D6A-8593-D0DDB41551C4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Łuk 26">
              <a:extLst>
                <a:ext uri="{FF2B5EF4-FFF2-40B4-BE49-F238E27FC236}">
                  <a16:creationId xmlns:a16="http://schemas.microsoft.com/office/drawing/2014/main" id="{888849BE-6178-4B2A-BFC3-20D90B1746B6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89980953-64CC-4BB3-A113-D1E271904A77}"/>
                </a:ext>
              </a:extLst>
            </p:cNvPr>
            <p:cNvSpPr/>
            <p:nvPr/>
          </p:nvSpPr>
          <p:spPr>
            <a:xfrm>
              <a:off x="8000617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Łuk 28">
              <a:extLst>
                <a:ext uri="{FF2B5EF4-FFF2-40B4-BE49-F238E27FC236}">
                  <a16:creationId xmlns:a16="http://schemas.microsoft.com/office/drawing/2014/main" id="{3949E3AD-9B02-4293-A7A7-C0F778BAB261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Łuk 29">
              <a:extLst>
                <a:ext uri="{FF2B5EF4-FFF2-40B4-BE49-F238E27FC236}">
                  <a16:creationId xmlns:a16="http://schemas.microsoft.com/office/drawing/2014/main" id="{2F8887C3-C71D-49FD-8F75-0CCD21CAF748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078FDED4-6955-4FBE-8A9A-9BF04AFE81E6}"/>
                </a:ext>
              </a:extLst>
            </p:cNvPr>
            <p:cNvSpPr/>
            <p:nvPr/>
          </p:nvSpPr>
          <p:spPr>
            <a:xfrm>
              <a:off x="8616704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19%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Łuk 31">
              <a:extLst>
                <a:ext uri="{FF2B5EF4-FFF2-40B4-BE49-F238E27FC236}">
                  <a16:creationId xmlns:a16="http://schemas.microsoft.com/office/drawing/2014/main" id="{27486606-495E-48E5-9FBB-420DBF2EE3FE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Łuk 33">
              <a:extLst>
                <a:ext uri="{FF2B5EF4-FFF2-40B4-BE49-F238E27FC236}">
                  <a16:creationId xmlns:a16="http://schemas.microsoft.com/office/drawing/2014/main" id="{3B1F1296-2C48-49F3-A9D2-60EF1101E219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78DEF354-0923-496C-9FA6-2CC11A60496C}"/>
                </a:ext>
              </a:extLst>
            </p:cNvPr>
            <p:cNvSpPr/>
            <p:nvPr/>
          </p:nvSpPr>
          <p:spPr>
            <a:xfrm>
              <a:off x="8616704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2%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Łuk 35">
              <a:extLst>
                <a:ext uri="{FF2B5EF4-FFF2-40B4-BE49-F238E27FC236}">
                  <a16:creationId xmlns:a16="http://schemas.microsoft.com/office/drawing/2014/main" id="{176FC5EA-1EBD-4F3C-B8F6-568A5C69CA54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Łuk 36">
              <a:extLst>
                <a:ext uri="{FF2B5EF4-FFF2-40B4-BE49-F238E27FC236}">
                  <a16:creationId xmlns:a16="http://schemas.microsoft.com/office/drawing/2014/main" id="{18428B1A-4836-4D98-976C-1F4392336E32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B3ADE68A-88E1-4C32-A619-96728F4846A9}"/>
                </a:ext>
              </a:extLst>
            </p:cNvPr>
            <p:cNvSpPr/>
            <p:nvPr/>
          </p:nvSpPr>
          <p:spPr>
            <a:xfrm>
              <a:off x="9720920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kiedykolwiek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57%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Łuk 38">
              <a:extLst>
                <a:ext uri="{FF2B5EF4-FFF2-40B4-BE49-F238E27FC236}">
                  <a16:creationId xmlns:a16="http://schemas.microsoft.com/office/drawing/2014/main" id="{063A2E45-8EC2-41A7-9626-BE8431AF0C6B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Łuk 39">
              <a:extLst>
                <a:ext uri="{FF2B5EF4-FFF2-40B4-BE49-F238E27FC236}">
                  <a16:creationId xmlns:a16="http://schemas.microsoft.com/office/drawing/2014/main" id="{B49E7301-D342-491A-8B6E-97F71D455D02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395FAECC-78EC-43A2-8092-2B92E500E0FF}"/>
                </a:ext>
              </a:extLst>
            </p:cNvPr>
            <p:cNvSpPr/>
            <p:nvPr/>
          </p:nvSpPr>
          <p:spPr>
            <a:xfrm>
              <a:off x="9147486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nie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41%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Łuk 41">
              <a:extLst>
                <a:ext uri="{FF2B5EF4-FFF2-40B4-BE49-F238E27FC236}">
                  <a16:creationId xmlns:a16="http://schemas.microsoft.com/office/drawing/2014/main" id="{18EFC539-35F2-43E6-8A32-1CC8EF271AC2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Łuk 42">
              <a:extLst>
                <a:ext uri="{FF2B5EF4-FFF2-40B4-BE49-F238E27FC236}">
                  <a16:creationId xmlns:a16="http://schemas.microsoft.com/office/drawing/2014/main" id="{73D76DF6-E42C-44C5-87DC-38310A6DE31F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4DE7F2CD-D55B-4180-9916-9D53F83DB15C}"/>
                </a:ext>
              </a:extLst>
            </p:cNvPr>
            <p:cNvSpPr/>
            <p:nvPr/>
          </p:nvSpPr>
          <p:spPr>
            <a:xfrm>
              <a:off x="9763572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40%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Łuk 45">
              <a:extLst>
                <a:ext uri="{FF2B5EF4-FFF2-40B4-BE49-F238E27FC236}">
                  <a16:creationId xmlns:a16="http://schemas.microsoft.com/office/drawing/2014/main" id="{D3953E83-018F-4938-97DD-76F23DB3B104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Łuk 46">
              <a:extLst>
                <a:ext uri="{FF2B5EF4-FFF2-40B4-BE49-F238E27FC236}">
                  <a16:creationId xmlns:a16="http://schemas.microsoft.com/office/drawing/2014/main" id="{8ACF22AA-FA83-4325-AD1D-C3B6488700AC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9DAFE8E8-20EE-419F-8789-70322127AAA8}"/>
                </a:ext>
              </a:extLst>
            </p:cNvPr>
            <p:cNvSpPr/>
            <p:nvPr/>
          </p:nvSpPr>
          <p:spPr>
            <a:xfrm>
              <a:off x="9763572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Łuk 48">
              <a:extLst>
                <a:ext uri="{FF2B5EF4-FFF2-40B4-BE49-F238E27FC236}">
                  <a16:creationId xmlns:a16="http://schemas.microsoft.com/office/drawing/2014/main" id="{27FBBDD1-74B2-4550-BF20-61526E8626A9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Łuk 49">
              <a:extLst>
                <a:ext uri="{FF2B5EF4-FFF2-40B4-BE49-F238E27FC236}">
                  <a16:creationId xmlns:a16="http://schemas.microsoft.com/office/drawing/2014/main" id="{B8E1A254-45A2-4F30-A473-B389BA563E90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Dowolny kształt: kształt 50">
              <a:extLst>
                <a:ext uri="{FF2B5EF4-FFF2-40B4-BE49-F238E27FC236}">
                  <a16:creationId xmlns:a16="http://schemas.microsoft.com/office/drawing/2014/main" id="{C0AA6683-940C-4ED4-9A2B-37C05E90883A}"/>
                </a:ext>
              </a:extLst>
            </p:cNvPr>
            <p:cNvSpPr/>
            <p:nvPr/>
          </p:nvSpPr>
          <p:spPr>
            <a:xfrm>
              <a:off x="10294354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16%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Łuk 51">
              <a:extLst>
                <a:ext uri="{FF2B5EF4-FFF2-40B4-BE49-F238E27FC236}">
                  <a16:creationId xmlns:a16="http://schemas.microsoft.com/office/drawing/2014/main" id="{6AC8AA0D-3A4B-47C1-8046-4E4916CFD081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Łuk 52">
              <a:extLst>
                <a:ext uri="{FF2B5EF4-FFF2-40B4-BE49-F238E27FC236}">
                  <a16:creationId xmlns:a16="http://schemas.microsoft.com/office/drawing/2014/main" id="{659EB8B6-F87F-463A-8105-A3DFF091D61F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64E3C0A9-1317-4F21-A536-30550AB70445}"/>
                </a:ext>
              </a:extLst>
            </p:cNvPr>
            <p:cNvSpPr/>
            <p:nvPr/>
          </p:nvSpPr>
          <p:spPr>
            <a:xfrm>
              <a:off x="10910440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15%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Łuk 54">
              <a:extLst>
                <a:ext uri="{FF2B5EF4-FFF2-40B4-BE49-F238E27FC236}">
                  <a16:creationId xmlns:a16="http://schemas.microsoft.com/office/drawing/2014/main" id="{8A9C4033-5D76-4CBE-9684-6D8A3EBCB6C5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Łuk 57">
              <a:extLst>
                <a:ext uri="{FF2B5EF4-FFF2-40B4-BE49-F238E27FC236}">
                  <a16:creationId xmlns:a16="http://schemas.microsoft.com/office/drawing/2014/main" id="{0ADC5B3B-9E8E-474A-9C26-276E3FCC2B9C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3DD7CEB0-0865-40F6-97B0-8BA43F2082B4}"/>
                </a:ext>
              </a:extLst>
            </p:cNvPr>
            <p:cNvSpPr/>
            <p:nvPr/>
          </p:nvSpPr>
          <p:spPr>
            <a:xfrm>
              <a:off x="10910440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65" name="Wykres 64"/>
          <p:cNvGraphicFramePr/>
          <p:nvPr>
            <p:extLst>
              <p:ext uri="{D42A27DB-BD31-4B8C-83A1-F6EECF244321}">
                <p14:modId xmlns:p14="http://schemas.microsoft.com/office/powerpoint/2010/main" val="4002467307"/>
              </p:ext>
            </p:extLst>
          </p:nvPr>
        </p:nvGraphicFramePr>
        <p:xfrm>
          <a:off x="1922778" y="1818549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ytuł 4">
            <a:extLst>
              <a:ext uri="{FF2B5EF4-FFF2-40B4-BE49-F238E27FC236}">
                <a16:creationId xmlns:a16="http://schemas.microsoft.com/office/drawing/2014/main" id="{BE7058EB-7FA6-4A71-B9EC-DC108375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300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6F763B63-85CC-4443-9A3E-3B12B3287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MARKI PARASOLOWE </a:t>
            </a:r>
            <a:r>
              <a:rPr lang="pl-PL" dirty="0"/>
              <a:t>| podstawowe wskaźniki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CE145C59-703A-4F4C-91CB-BFB03D54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0" y="6480175"/>
            <a:ext cx="1311906" cy="155701"/>
          </a:xfrm>
        </p:spPr>
        <p:txBody>
          <a:bodyPr/>
          <a:lstStyle/>
          <a:p>
            <a:r>
              <a:rPr lang="pl-PL"/>
              <a:t>196 / 301</a:t>
            </a:r>
            <a:endParaRPr lang="pl-PL" dirty="0"/>
          </a:p>
        </p:txBody>
      </p:sp>
      <p:sp>
        <p:nvSpPr>
          <p:cNvPr id="33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56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64" name="Symbol zastępczy stopki 3">
            <a:extLst>
              <a:ext uri="{FF2B5EF4-FFF2-40B4-BE49-F238E27FC236}">
                <a16:creationId xmlns:a16="http://schemas.microsoft.com/office/drawing/2014/main" id="{5E29DA0B-AB5C-4E68-816F-6EA2C768CD28}"/>
              </a:ext>
            </a:extLst>
          </p:cNvPr>
          <p:cNvSpPr txBox="1">
            <a:spLocks/>
          </p:cNvSpPr>
          <p:nvPr/>
        </p:nvSpPr>
        <p:spPr>
          <a:xfrm>
            <a:off x="7232376" y="662744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az 1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3013" y="557088"/>
            <a:ext cx="1609725" cy="100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45662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id="{995E1340-7E0C-4D25-A601-42F7494227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224C1E3B-96C0-4FA2-9562-E47D992114D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SOKOŁÓW </a:t>
            </a:r>
            <a:r>
              <a:rPr lang="pl-PL" dirty="0"/>
              <a:t>| wizerunek marki </a:t>
            </a:r>
          </a:p>
        </p:txBody>
      </p:sp>
      <p:sp>
        <p:nvSpPr>
          <p:cNvPr id="11" name="Prostokąt 10">
            <a:extLst>
              <a:ext uri="{FF2B5EF4-FFF2-40B4-BE49-F238E27FC236}">
                <a16:creationId xmlns:a16="http://schemas.microsoft.com/office/drawing/2014/main" id="{1DB57B27-5C32-41BD-89CA-A4E85E36C3B9}"/>
              </a:ext>
            </a:extLst>
          </p:cNvPr>
          <p:cNvSpPr/>
          <p:nvPr/>
        </p:nvSpPr>
        <p:spPr>
          <a:xfrm>
            <a:off x="1909904" y="1578442"/>
            <a:ext cx="10088306" cy="33122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400" b="0" i="1" u="none" strike="noStrike" kern="1200" cap="none" spc="0" normalizeH="0" baseline="0" noProof="0" dirty="0">
                <a:ln>
                  <a:noFill/>
                </a:ln>
                <a:solidFill>
                  <a:srgbClr val="37A54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Kategorie produktów</a:t>
            </a:r>
            <a:endParaRPr kumimoji="0" lang="en-US" sz="1400" b="0" i="1" u="none" strike="noStrike" kern="1200" cap="none" spc="0" normalizeH="0" baseline="0" noProof="0" dirty="0">
              <a:ln>
                <a:noFill/>
              </a:ln>
              <a:solidFill>
                <a:srgbClr val="37A541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" name="Base Label">
            <a:extLst>
              <a:ext uri="{FF2B5EF4-FFF2-40B4-BE49-F238E27FC236}">
                <a16:creationId xmlns:a16="http://schemas.microsoft.com/office/drawing/2014/main" id="{2F95A6BA-E14E-4D70-8389-BEB0199B326D}"/>
              </a:ext>
            </a:extLst>
          </p:cNvPr>
          <p:cNvSpPr txBox="1"/>
          <p:nvPr/>
        </p:nvSpPr>
        <p:spPr>
          <a:xfrm>
            <a:off x="316054" y="6610815"/>
            <a:ext cx="107593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 Q4 2022</a:t>
            </a:r>
            <a:r>
              <a:rPr lang="da-DK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15" name="Base Label">
            <a:extLst>
              <a:ext uri="{FF2B5EF4-FFF2-40B4-BE49-F238E27FC236}">
                <a16:creationId xmlns:a16="http://schemas.microsoft.com/office/drawing/2014/main" id="{B13E92E7-A328-487C-B17D-135A44AB3597}"/>
              </a:ext>
            </a:extLst>
          </p:cNvPr>
          <p:cNvSpPr txBox="1"/>
          <p:nvPr/>
        </p:nvSpPr>
        <p:spPr>
          <a:xfrm>
            <a:off x="1017404" y="6610815"/>
            <a:ext cx="208903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183/ 155/ 197/ 158/ 162/ 130/ 196</a:t>
            </a:r>
            <a:endParaRPr lang="da-DK" sz="1000" dirty="0">
              <a:solidFill>
                <a:schemeClr val="tx1"/>
              </a:solidFill>
            </a:endParaRPr>
          </a:p>
        </p:txBody>
      </p:sp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7213447"/>
              </p:ext>
            </p:extLst>
          </p:nvPr>
        </p:nvGraphicFramePr>
        <p:xfrm>
          <a:off x="2209801" y="1934733"/>
          <a:ext cx="7609070" cy="4356140"/>
        </p:xfrm>
        <a:graphic>
          <a:graphicData uri="http://schemas.openxmlformats.org/drawingml/2006/table">
            <a:tbl>
              <a:tblPr firstRow="1" firstCol="1" bandRow="1"/>
              <a:tblGrid>
                <a:gridCol w="29104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99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760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19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195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994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1527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9195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2263">
                <a:tc>
                  <a:txBody>
                    <a:bodyPr/>
                    <a:lstStyle/>
                    <a:p>
                      <a:pPr algn="l" rtl="0" fontAlgn="b"/>
                      <a:r>
                        <a:rPr lang="pl-PL" sz="100" b="0" i="0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^TAB^</a:t>
                      </a:r>
                      <a:endParaRPr lang="pl-PL" sz="1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WĘDLINY NA KANAPKĘ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KIEŁBASY TRADYCYJNE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PARÓWKI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KIEŁBASY SUCHE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KABANOSY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KONSERWY MIĘSNE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MARKI PARASOLOWE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1995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idelane na grill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pl-PL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-</a:t>
                      </a:r>
                      <a:endParaRPr lang="pl-PL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8273" marR="8273" marT="8273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62%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5450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idealne na imprezę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pl-PL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-</a:t>
                      </a:r>
                      <a:endParaRPr lang="pl-PL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8273" marR="8273" marT="8273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65%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0268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inne niż {produkty} pozostałych marek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pl-PL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32%</a:t>
                      </a:r>
                      <a:endParaRPr lang="pl-PL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37%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29%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35%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24%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52%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7178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najwyższej jakości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49%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58%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55%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48%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50%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65%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40%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3723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naturalne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42%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49%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43%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35%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36%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52%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30%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1630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przede wszystkim dla dzieci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20%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73723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przede wszystkim dla mężczyzn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21%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28%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73723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oparte o tradycyjne receptury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51%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51%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49%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63%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90268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warte swojej ceny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54%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53%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39%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44%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49%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59%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38%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31630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wszędzie dostępne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67%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59%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51%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58%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53%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65%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66%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81995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wzorem dobrych {produktów}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48%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49%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44%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49%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39%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65%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39%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98540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świetnie smakują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59%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59%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46%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57%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61%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68%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53%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40633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Mięso tej marki pochodzi z Polski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59%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49%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68%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65450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wygodnie się przygotowuje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65450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To fajna marka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54%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58%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44%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50%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54%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64%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41%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65450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To marka z długą historią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54%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53%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55%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52%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64%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63%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55%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90268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To marka, która często wprowadza na rynek nowe produkty, pomysły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39%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31%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30%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65450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To marka, która jest ekspertem w swojej dziedzinie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52%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48%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45%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45%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50%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52%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42%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90268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To marka, która ma szeroką ofertę {produktów}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64%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44%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57%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49%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67%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66%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81995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To marka, której ufam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55%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56%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51%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49%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49%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55%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40%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81995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Mięso tej marki jest wyjątkowo soczyste, delikatne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81995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To marka, która oferuje mięso bez antybiotyków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  <p:pic>
        <p:nvPicPr>
          <p:cNvPr id="2" name="Obraz 1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3013" y="451631"/>
            <a:ext cx="1609725" cy="100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152796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id="{995E1340-7E0C-4D25-A601-42F7494227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mocne i słabe strony marek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224C1E3B-96C0-4FA2-9562-E47D992114D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 dirty="0"/>
              <a:t>SOKOŁÓW | mocne i słabe strony marek</a:t>
            </a:r>
          </a:p>
        </p:txBody>
      </p:sp>
      <p:sp>
        <p:nvSpPr>
          <p:cNvPr id="11" name="Prostokąt 10">
            <a:extLst>
              <a:ext uri="{FF2B5EF4-FFF2-40B4-BE49-F238E27FC236}">
                <a16:creationId xmlns:a16="http://schemas.microsoft.com/office/drawing/2014/main" id="{1DB57B27-5C32-41BD-89CA-A4E85E36C3B9}"/>
              </a:ext>
            </a:extLst>
          </p:cNvPr>
          <p:cNvSpPr/>
          <p:nvPr/>
        </p:nvSpPr>
        <p:spPr>
          <a:xfrm>
            <a:off x="144924" y="1029802"/>
            <a:ext cx="11853286" cy="33122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400" b="0" i="1" u="none" strike="noStrike" kern="1200" cap="none" spc="0" normalizeH="0" baseline="0" noProof="0" dirty="0">
                <a:ln>
                  <a:noFill/>
                </a:ln>
                <a:solidFill>
                  <a:srgbClr val="37A54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Kategorie produktów</a:t>
            </a:r>
            <a:endParaRPr kumimoji="0" lang="en-US" sz="1400" b="0" i="1" u="none" strike="noStrike" kern="1200" cap="none" spc="0" normalizeH="0" baseline="0" noProof="0" dirty="0">
              <a:ln>
                <a:noFill/>
              </a:ln>
              <a:solidFill>
                <a:srgbClr val="37A541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12" name="Picture 2" descr="Znalezione obrazy dla zapytania sokoÅÃ³w logo">
            <a:extLst>
              <a:ext uri="{FF2B5EF4-FFF2-40B4-BE49-F238E27FC236}">
                <a16:creationId xmlns:a16="http://schemas.microsoft.com/office/drawing/2014/main" id="{3D8CF5A4-992C-4A51-B927-126CD6E709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790" y="707156"/>
            <a:ext cx="1615338" cy="1009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6" name="Tabela 15">
            <a:extLst>
              <a:ext uri="{FF2B5EF4-FFF2-40B4-BE49-F238E27FC236}">
                <a16:creationId xmlns:a16="http://schemas.microsoft.com/office/drawing/2014/main" id="{ACFF546F-C916-4B77-AACC-1EFE5F20852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1685622"/>
              </p:ext>
            </p:extLst>
          </p:nvPr>
        </p:nvGraphicFramePr>
        <p:xfrm>
          <a:off x="144924" y="1638000"/>
          <a:ext cx="11732120" cy="211302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66515">
                  <a:extLst>
                    <a:ext uri="{9D8B030D-6E8A-4147-A177-3AD203B41FA5}">
                      <a16:colId xmlns:a16="http://schemas.microsoft.com/office/drawing/2014/main" val="4113418651"/>
                    </a:ext>
                  </a:extLst>
                </a:gridCol>
                <a:gridCol w="1466515">
                  <a:extLst>
                    <a:ext uri="{9D8B030D-6E8A-4147-A177-3AD203B41FA5}">
                      <a16:colId xmlns:a16="http://schemas.microsoft.com/office/drawing/2014/main" val="1153389742"/>
                    </a:ext>
                  </a:extLst>
                </a:gridCol>
                <a:gridCol w="1466515">
                  <a:extLst>
                    <a:ext uri="{9D8B030D-6E8A-4147-A177-3AD203B41FA5}">
                      <a16:colId xmlns:a16="http://schemas.microsoft.com/office/drawing/2014/main" val="2232836368"/>
                    </a:ext>
                  </a:extLst>
                </a:gridCol>
                <a:gridCol w="1466515">
                  <a:extLst>
                    <a:ext uri="{9D8B030D-6E8A-4147-A177-3AD203B41FA5}">
                      <a16:colId xmlns:a16="http://schemas.microsoft.com/office/drawing/2014/main" val="731207903"/>
                    </a:ext>
                  </a:extLst>
                </a:gridCol>
                <a:gridCol w="1466515">
                  <a:extLst>
                    <a:ext uri="{9D8B030D-6E8A-4147-A177-3AD203B41FA5}">
                      <a16:colId xmlns:a16="http://schemas.microsoft.com/office/drawing/2014/main" val="2419463121"/>
                    </a:ext>
                  </a:extLst>
                </a:gridCol>
                <a:gridCol w="1466515">
                  <a:extLst>
                    <a:ext uri="{9D8B030D-6E8A-4147-A177-3AD203B41FA5}">
                      <a16:colId xmlns:a16="http://schemas.microsoft.com/office/drawing/2014/main" val="3396229554"/>
                    </a:ext>
                  </a:extLst>
                </a:gridCol>
                <a:gridCol w="1466515">
                  <a:extLst>
                    <a:ext uri="{9D8B030D-6E8A-4147-A177-3AD203B41FA5}">
                      <a16:colId xmlns:a16="http://schemas.microsoft.com/office/drawing/2014/main" val="603651929"/>
                    </a:ext>
                  </a:extLst>
                </a:gridCol>
                <a:gridCol w="146651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46581">
                <a:tc>
                  <a:txBody>
                    <a:bodyPr/>
                    <a:lstStyle/>
                    <a:p>
                      <a:pPr algn="ctr" fontAlgn="b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WĘDLINY NA KANAPKĘ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KIEŁBASY TRADYCYJNE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KIEŁBASY SUCHE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PARÓWKI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KABANOSY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KONSERWY MIĘSNE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MIĘSO SEMI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MARKI PARASOLOWE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9875831"/>
                  </a:ext>
                </a:extLst>
              </a:tr>
              <a:tr h="216000">
                <a:tc gridSpan="7">
                  <a:txBody>
                    <a:bodyPr/>
                    <a:lstStyle/>
                    <a:p>
                      <a:pPr marL="0" indent="0" algn="ctr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None/>
                      </a:pPr>
                      <a:endParaRPr lang="pl-PL" sz="10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None/>
                      </a:pPr>
                      <a:endParaRPr lang="pl-PL" sz="10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0231699"/>
                  </a:ext>
                </a:extLst>
              </a:tr>
              <a:tr h="435040"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To marka z długą historią</a:t>
                      </a:r>
                    </a:p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ENDPLUS</a:t>
                      </a:r>
                    </a:p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marka z długą historią</a:t>
                      </a:r>
                    </a:p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marka z długą historią</a:t>
                      </a:r>
                    </a:p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marka z długą historią</a:t>
                      </a:r>
                    </a:p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marka z długą historią</a:t>
                      </a:r>
                    </a:p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#NO_DATA#</a:t>
                      </a:r>
                    </a:p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1000" b="0" i="0" u="none" strike="noStrike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None/>
                      </a:pP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Tx/>
                        <a:buFont typeface="Wingdings 2" panose="05020102010507070707" pitchFamily="18" charset="2"/>
                        <a:buChar char="Ì"/>
                        <a:tabLst/>
                        <a:defRPr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marka z długą historią</a:t>
                      </a:r>
                    </a:p>
                    <a:p>
                      <a:pPr marL="0" indent="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None/>
                      </a:pP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7879200"/>
                  </a:ext>
                </a:extLst>
              </a:tr>
              <a:tr h="216000">
                <a:tc gridSpan="7">
                  <a:txBody>
                    <a:bodyPr/>
                    <a:lstStyle/>
                    <a:p>
                      <a:pPr marL="0" indent="0" algn="ctr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None/>
                      </a:pP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None/>
                      </a:pP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1629331"/>
                  </a:ext>
                </a:extLst>
              </a:tr>
              <a:tr h="367426"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ENDMINUS</a:t>
                      </a:r>
                    </a:p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ENDMINUS</a:t>
                      </a:r>
                    </a:p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r>
                        <a:rPr lang="pl-PL" sz="1000" b="0" i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ENDMINUS</a:t>
                      </a:r>
                    </a:p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endParaRPr lang="pl-PL" sz="1000" b="0" i="1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Parówki tej marki są przede wszystkim dla dzieci</a:t>
                      </a:r>
                    </a:p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r>
                        <a:rPr lang="pl-PL" sz="1000" b="0" i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Kabanosy tej marki są inne niż Kabanosy pozostałych marek</a:t>
                      </a:r>
                    </a:p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endParaRPr lang="pl-PL" sz="1000" b="0" i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Konserwy mięsne tej marki są przede wszystkim dla mężczyzn</a:t>
                      </a:r>
                    </a:p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#NO_DATA#</a:t>
                      </a:r>
                    </a:p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endParaRPr lang="pl-PL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4"/>
                        </a:buClr>
                        <a:buSzTx/>
                        <a:buFont typeface="Wingdings 2" panose="05020102010507070707" pitchFamily="18" charset="2"/>
                        <a:buChar char="Ó"/>
                        <a:tabLst/>
                        <a:defRPr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ENDMINUS</a:t>
                      </a:r>
                    </a:p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endParaRPr lang="pl-PL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6629930"/>
                  </a:ext>
                </a:extLst>
              </a:tr>
            </a:tbl>
          </a:graphicData>
        </a:graphic>
      </p:graphicFrame>
      <p:sp>
        <p:nvSpPr>
          <p:cNvPr id="17" name="Base Label">
            <a:extLst>
              <a:ext uri="{FF2B5EF4-FFF2-40B4-BE49-F238E27FC236}">
                <a16:creationId xmlns:a16="http://schemas.microsoft.com/office/drawing/2014/main" id="{4D5D66EA-8647-4D57-BAF0-D087A8D24239}"/>
              </a:ext>
            </a:extLst>
          </p:cNvPr>
          <p:cNvSpPr txBox="1"/>
          <p:nvPr/>
        </p:nvSpPr>
        <p:spPr>
          <a:xfrm>
            <a:off x="695325" y="6485954"/>
            <a:ext cx="76819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 Q4 2022</a:t>
            </a:r>
            <a:r>
              <a:rPr lang="da-DK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 183/ 155/ 158/ 197/ 162/ 130/ 196</a:t>
            </a:r>
            <a:endParaRPr lang="da-DK" sz="1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051259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CB3DEC68-4DB9-4920-B18C-DC6822DD391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SOKOŁÓW| </a:t>
            </a:r>
            <a:r>
              <a:rPr lang="pl-PL" dirty="0"/>
              <a:t>profil demograficzny użytkowników marki</a:t>
            </a:r>
          </a:p>
        </p:txBody>
      </p:sp>
      <p:sp>
        <p:nvSpPr>
          <p:cNvPr id="29" name="Prostokąt 28">
            <a:extLst>
              <a:ext uri="{FF2B5EF4-FFF2-40B4-BE49-F238E27FC236}">
                <a16:creationId xmlns:a16="http://schemas.microsoft.com/office/drawing/2014/main" id="{8F9DA798-21F6-4A5F-9FFA-18647B71B63F}"/>
              </a:ext>
            </a:extLst>
          </p:cNvPr>
          <p:cNvSpPr/>
          <p:nvPr/>
        </p:nvSpPr>
        <p:spPr>
          <a:xfrm>
            <a:off x="8194714" y="57601"/>
            <a:ext cx="3865205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10" name="Base Label">
            <a:extLst>
              <a:ext uri="{FF2B5EF4-FFF2-40B4-BE49-F238E27FC236}">
                <a16:creationId xmlns:a16="http://schemas.microsoft.com/office/drawing/2014/main" id="{2F95A6BA-E14E-4D70-8389-BEB0199B326D}"/>
              </a:ext>
            </a:extLst>
          </p:cNvPr>
          <p:cNvSpPr txBox="1"/>
          <p:nvPr/>
        </p:nvSpPr>
        <p:spPr>
          <a:xfrm>
            <a:off x="316054" y="6629865"/>
            <a:ext cx="85802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 Q4 2022</a:t>
            </a:r>
            <a:r>
              <a:rPr lang="da-DK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 183/ 155/ 158/ 197/ 162/ 130/ 196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a-DK" sz="1000" dirty="0">
              <a:solidFill>
                <a:schemeClr val="tx1"/>
              </a:solidFill>
            </a:endParaRPr>
          </a:p>
        </p:txBody>
      </p:sp>
      <p:graphicFrame>
        <p:nvGraphicFramePr>
          <p:cNvPr id="4" name="Tabe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9677591"/>
              </p:ext>
            </p:extLst>
          </p:nvPr>
        </p:nvGraphicFramePr>
        <p:xfrm>
          <a:off x="695323" y="514801"/>
          <a:ext cx="10095892" cy="6262550"/>
        </p:xfrm>
        <a:graphic>
          <a:graphicData uri="http://schemas.openxmlformats.org/drawingml/2006/table">
            <a:tbl>
              <a:tblPr/>
              <a:tblGrid>
                <a:gridCol w="46060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41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04110">
                  <a:extLst>
                    <a:ext uri="{9D8B030D-6E8A-4147-A177-3AD203B41FA5}">
                      <a16:colId xmlns:a16="http://schemas.microsoft.com/office/drawing/2014/main" val="527459332"/>
                    </a:ext>
                  </a:extLst>
                </a:gridCol>
                <a:gridCol w="9131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041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0411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0947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5079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38930">
                <a:tc>
                  <a:txBody>
                    <a:bodyPr/>
                    <a:lstStyle/>
                    <a:p>
                      <a:pPr algn="r" fontAlgn="ctr"/>
                      <a:r>
                        <a:rPr lang="pl-PL" sz="100" b="0" i="0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^TAB2^</a:t>
                      </a:r>
                      <a:endParaRPr lang="pl-PL" sz="1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8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WĘDLINY NA KANAPKĘ</a:t>
                      </a:r>
                      <a:endParaRPr lang="pl-PL" sz="8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8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KIEŁBASY TRADYCYJNE</a:t>
                      </a:r>
                      <a:endParaRPr lang="pl-PL" sz="8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8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KIEŁBASY SUCHE</a:t>
                      </a:r>
                      <a:endParaRPr lang="pl-PL" sz="8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8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PARÓWKI</a:t>
                      </a:r>
                      <a:endParaRPr lang="pl-PL" sz="8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8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KABANOSY</a:t>
                      </a:r>
                      <a:endParaRPr lang="pl-PL" sz="8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8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KONSERWY MIĘSNE</a:t>
                      </a:r>
                      <a:endParaRPr lang="pl-PL" sz="8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8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MARKI PARASOLOWE</a:t>
                      </a:r>
                      <a:endParaRPr lang="pl-PL" sz="8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546"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PŁEĆ </a:t>
                      </a:r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Kobieta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41%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Mężczyzna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WIEK</a:t>
                      </a:r>
                    </a:p>
                  </a:txBody>
                  <a:tcPr marL="3710" marR="3710" marT="371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15-24 lata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12%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11%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25-39 lat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26%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21%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32%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40-59 lat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35%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41%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41%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32%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60 lat lub więcej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26%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31%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WIELKOŚĆ MIEJSCOWOŚCI ZAMIESZKANIA</a:t>
                      </a:r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Wieś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Miasta do 100 tys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95546988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Miasta 100-499 tys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21%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32%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Miasta ponad 500 tys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21%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11%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WYKSZTAŁCENIE</a:t>
                      </a:r>
                    </a:p>
                  </a:txBody>
                  <a:tcPr marL="3710" marR="3710" marT="371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Podstawowe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Zasadnicze zawodowe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11%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Średnie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41%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41%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32%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Wyższe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SYTUACJA ZAWODOWA</a:t>
                      </a:r>
                    </a:p>
                  </a:txBody>
                  <a:tcPr marL="3710" marR="3710" marT="371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Studiuję/ uczę się  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12%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11%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Pracuję na część etatu 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16%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Pracuję na pełen etat 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36%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53%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45%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47%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42%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64%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42%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Prowadzę własną działalność gospodarczą 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12%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11%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16%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Zajmuję się domem  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12%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21%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11%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32%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Bezrobotny(a)/ nie pracuję 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21%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24%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21%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11%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SYTUACJA FINANSOWA</a:t>
                      </a:r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Nie jesteśmy w stanie zaspokoić nawet najpilniejszych potrzeb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6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Wystarcza nam na życie, jeśli zaciskamy pasa i odmawiamy sobie wielu rzeczy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7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Stać nas na bieżące wydatki, ale nie stać nas na większe wydatki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29%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32%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32%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32%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8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Stać nas na pokrycie wszystkich wydatków, ale nie mamy już jak odkładać 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21%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21%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32%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21%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9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Stać nas na pokrycie wszystkich wydatków i mielibyśmy z czego odkładać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32%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0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Trudno powiedzieć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1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DOCHÓD NETTO</a:t>
                      </a:r>
                    </a:p>
                  </a:txBody>
                  <a:tcPr marL="3710" marR="3710" marT="371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2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poniżej 2000 zł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3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2001-3000 zł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12%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21%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21%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4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3001-4000 zł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21%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5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4001-5000 zł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31%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21%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6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5001-6000 zł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7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powyżej 6000 zł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35%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21%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32%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8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Odmowa/ nie wiem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11%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9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STAN CYWILNY</a:t>
                      </a:r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0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Małżeństwo / para bez dzieci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1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Małżeństwo / para z dziećmi do 17 lat na utrzymaniu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21%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21%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2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Małżeństwo / para z dziećmi powyżej  17 lat na utrzymaniu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3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Małżeństwo / para z dziećmi, które są już dorosłe 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21%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29%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21%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21%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11%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4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Dorosła osoba mieszkająca z rodzicami, współlokatorami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5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Dorosła osoba mieszkająca samodzielnie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38%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6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Inna sytuacja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76001272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id="{57845966-6EFC-468A-9CC7-BAB4B95854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354372" y="0"/>
            <a:ext cx="9483256" cy="6858000"/>
          </a:xfrm>
          <a:prstGeom prst="rect">
            <a:avLst/>
          </a:prstGeom>
          <a:solidFill>
            <a:srgbClr val="2E16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73" name="Picture 72">
            <a:extLst>
              <a:ext uri="{FF2B5EF4-FFF2-40B4-BE49-F238E27FC236}">
                <a16:creationId xmlns:a16="http://schemas.microsoft.com/office/drawing/2014/main" id="{75554383-98AF-4A47-BB65-705FAAA4BE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5" name="Freeform: Shape 74">
            <a:extLst>
              <a:ext uri="{FF2B5EF4-FFF2-40B4-BE49-F238E27FC236}">
                <a16:creationId xmlns:a16="http://schemas.microsoft.com/office/drawing/2014/main" id="{ADAD1991-FFD1-4E94-ABAB-7560D33008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144484" y="0"/>
            <a:ext cx="7837716" cy="6858000"/>
          </a:xfrm>
          <a:custGeom>
            <a:avLst/>
            <a:gdLst>
              <a:gd name="connsiteX0" fmla="*/ 2232159 w 7837716"/>
              <a:gd name="connsiteY0" fmla="*/ 0 h 6858000"/>
              <a:gd name="connsiteX1" fmla="*/ 5605557 w 7837716"/>
              <a:gd name="connsiteY1" fmla="*/ 0 h 6858000"/>
              <a:gd name="connsiteX2" fmla="*/ 5617845 w 7837716"/>
              <a:gd name="connsiteY2" fmla="*/ 5384 h 6858000"/>
              <a:gd name="connsiteX3" fmla="*/ 7837716 w 7837716"/>
              <a:gd name="connsiteY3" fmla="*/ 3429000 h 6858000"/>
              <a:gd name="connsiteX4" fmla="*/ 5617845 w 7837716"/>
              <a:gd name="connsiteY4" fmla="*/ 6852616 h 6858000"/>
              <a:gd name="connsiteX5" fmla="*/ 5605557 w 7837716"/>
              <a:gd name="connsiteY5" fmla="*/ 6858000 h 6858000"/>
              <a:gd name="connsiteX6" fmla="*/ 2232159 w 7837716"/>
              <a:gd name="connsiteY6" fmla="*/ 6858000 h 6858000"/>
              <a:gd name="connsiteX7" fmla="*/ 2219871 w 7837716"/>
              <a:gd name="connsiteY7" fmla="*/ 6852616 h 6858000"/>
              <a:gd name="connsiteX8" fmla="*/ 0 w 7837716"/>
              <a:gd name="connsiteY8" fmla="*/ 3429000 h 6858000"/>
              <a:gd name="connsiteX9" fmla="*/ 2219871 w 7837716"/>
              <a:gd name="connsiteY9" fmla="*/ 538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837716" h="6858000">
                <a:moveTo>
                  <a:pt x="2232159" y="0"/>
                </a:moveTo>
                <a:lnTo>
                  <a:pt x="5605557" y="0"/>
                </a:lnTo>
                <a:lnTo>
                  <a:pt x="5617845" y="5384"/>
                </a:lnTo>
                <a:cubicBezTo>
                  <a:pt x="6931322" y="618789"/>
                  <a:pt x="7837716" y="1921305"/>
                  <a:pt x="7837716" y="3429000"/>
                </a:cubicBezTo>
                <a:cubicBezTo>
                  <a:pt x="7837716" y="4936696"/>
                  <a:pt x="6931322" y="6239212"/>
                  <a:pt x="5617845" y="6852616"/>
                </a:cubicBezTo>
                <a:lnTo>
                  <a:pt x="5605557" y="6858000"/>
                </a:lnTo>
                <a:lnTo>
                  <a:pt x="2232159" y="6858000"/>
                </a:lnTo>
                <a:lnTo>
                  <a:pt x="2219871" y="6852616"/>
                </a:lnTo>
                <a:cubicBezTo>
                  <a:pt x="906394" y="6239212"/>
                  <a:pt x="0" y="4936696"/>
                  <a:pt x="0" y="3429000"/>
                </a:cubicBezTo>
                <a:cubicBezTo>
                  <a:pt x="0" y="1921305"/>
                  <a:pt x="906394" y="618789"/>
                  <a:pt x="2219871" y="5384"/>
                </a:cubicBezTo>
                <a:close/>
              </a:path>
            </a:pathLst>
          </a:custGeom>
          <a:solidFill>
            <a:schemeClr val="bg1"/>
          </a:solidFill>
          <a:ln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23000">
                  <a:schemeClr val="accent1">
                    <a:lumMod val="45000"/>
                    <a:lumOff val="55000"/>
                  </a:schemeClr>
                </a:gs>
                <a:gs pos="83000">
                  <a:schemeClr val="bg2">
                    <a:lumMod val="82000"/>
                  </a:schemeClr>
                </a:gs>
                <a:gs pos="100000">
                  <a:schemeClr val="bg2">
                    <a:lumMod val="87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73730" name="Picture 2" descr="Znalezione obrazy dla zapytania tarczyÅski logo">
            <a:extLst>
              <a:ext uri="{FF2B5EF4-FFF2-40B4-BE49-F238E27FC236}">
                <a16:creationId xmlns:a16="http://schemas.microsoft.com/office/drawing/2014/main" id="{8BC695F7-C5AC-45A7-9F78-CA564DB579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9064" y="402064"/>
            <a:ext cx="6053871" cy="6053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6863699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Wykres 65"/>
          <p:cNvGraphicFramePr/>
          <p:nvPr>
            <p:extLst>
              <p:ext uri="{D42A27DB-BD31-4B8C-83A1-F6EECF244321}">
                <p14:modId xmlns:p14="http://schemas.microsoft.com/office/powerpoint/2010/main" val="2812229704"/>
              </p:ext>
            </p:extLst>
          </p:nvPr>
        </p:nvGraphicFramePr>
        <p:xfrm>
          <a:off x="4455708" y="1809024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9" name="Tabela 68">
            <a:extLst>
              <a:ext uri="{FF2B5EF4-FFF2-40B4-BE49-F238E27FC236}">
                <a16:creationId xmlns:a16="http://schemas.microsoft.com/office/drawing/2014/main" id="{14303358-D6F6-4723-B661-D073E2C40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2821197"/>
              </p:ext>
            </p:extLst>
          </p:nvPr>
        </p:nvGraphicFramePr>
        <p:xfrm>
          <a:off x="98427" y="1714910"/>
          <a:ext cx="7136385" cy="4399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4">
                  <a:extLst>
                    <a:ext uri="{9D8B030D-6E8A-4147-A177-3AD203B41FA5}">
                      <a16:colId xmlns:a16="http://schemas.microsoft.com/office/drawing/2014/main" val="3356209897"/>
                    </a:ext>
                  </a:extLst>
                </a:gridCol>
                <a:gridCol w="1762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Q4 2022 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Q4 2021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 Of Mind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 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935">
                <a:tc rowSpan="10">
                  <a:txBody>
                    <a:bodyPr/>
                    <a:lstStyle/>
                    <a:p>
                      <a:pPr algn="ctr" fontAlgn="t"/>
                      <a:endParaRPr lang="pl-PL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spontaniczna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6696357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wspomagana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3946852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Trial 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77%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71%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145316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3 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44%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356446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1m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91589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MOP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585182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Substytucja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713847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Chęć polecenia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764005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Rozważanie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104584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Odrzucanie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0623944"/>
                  </a:ext>
                </a:extLst>
              </a:tr>
            </a:tbl>
          </a:graphicData>
        </a:graphic>
      </p:graphicFrame>
      <p:grpSp>
        <p:nvGrpSpPr>
          <p:cNvPr id="2" name="Grupa 1">
            <a:extLst>
              <a:ext uri="{FF2B5EF4-FFF2-40B4-BE49-F238E27FC236}">
                <a16:creationId xmlns:a16="http://schemas.microsoft.com/office/drawing/2014/main" id="{262C6FD6-24E8-4D6D-8EDA-386B08F31A3F}"/>
              </a:ext>
            </a:extLst>
          </p:cNvPr>
          <p:cNvGrpSpPr/>
          <p:nvPr/>
        </p:nvGrpSpPr>
        <p:grpSpPr>
          <a:xfrm>
            <a:off x="8000617" y="2005437"/>
            <a:ext cx="3857648" cy="3165735"/>
            <a:chOff x="8000617" y="2005437"/>
            <a:chExt cx="3857648" cy="3165735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B8FD1440-A2FF-41AD-BAFC-6317889D99A7}"/>
                </a:ext>
              </a:extLst>
            </p:cNvPr>
            <p:cNvSpPr/>
            <p:nvPr/>
          </p:nvSpPr>
          <p:spPr>
            <a:xfrm>
              <a:off x="10768267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3127EC7F-553E-42BA-8AA7-47FF15BF1732}"/>
                </a:ext>
              </a:extLst>
            </p:cNvPr>
            <p:cNvSpPr/>
            <p:nvPr/>
          </p:nvSpPr>
          <p:spPr>
            <a:xfrm>
              <a:off x="10768267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A3AEBD99-ACBB-49F3-9F1E-7080F703AD7F}"/>
                </a:ext>
              </a:extLst>
            </p:cNvPr>
            <p:cNvSpPr/>
            <p:nvPr/>
          </p:nvSpPr>
          <p:spPr>
            <a:xfrm>
              <a:off x="10194833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597715" y="103735"/>
                  </a:lnTo>
                  <a:lnTo>
                    <a:pt x="597715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17429290-A838-4342-8C6C-2F26D21A614B}"/>
                </a:ext>
              </a:extLst>
            </p:cNvPr>
            <p:cNvSpPr/>
            <p:nvPr/>
          </p:nvSpPr>
          <p:spPr>
            <a:xfrm>
              <a:off x="9621398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A2A4C59E-065E-4B0E-8EA8-FC383214A70F}"/>
                </a:ext>
              </a:extLst>
            </p:cNvPr>
            <p:cNvSpPr/>
            <p:nvPr/>
          </p:nvSpPr>
          <p:spPr>
            <a:xfrm>
              <a:off x="9621398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8973AB5E-1D25-4964-9EBE-1ED8C725F10D}"/>
                </a:ext>
              </a:extLst>
            </p:cNvPr>
            <p:cNvSpPr/>
            <p:nvPr/>
          </p:nvSpPr>
          <p:spPr>
            <a:xfrm>
              <a:off x="9621398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97715" y="0"/>
                  </a:moveTo>
                  <a:lnTo>
                    <a:pt x="597715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D0466FF9-2C56-4D5B-B088-ED198ACEEF0E}"/>
                </a:ext>
              </a:extLst>
            </p:cNvPr>
            <p:cNvSpPr/>
            <p:nvPr/>
          </p:nvSpPr>
          <p:spPr>
            <a:xfrm>
              <a:off x="9334681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896573" y="103735"/>
                  </a:lnTo>
                  <a:lnTo>
                    <a:pt x="896573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28BD5C10-DE53-4B17-A4F8-61701B51DBF9}"/>
                </a:ext>
              </a:extLst>
            </p:cNvPr>
            <p:cNvSpPr/>
            <p:nvPr/>
          </p:nvSpPr>
          <p:spPr>
            <a:xfrm>
              <a:off x="8474530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998DCD69-20B9-4846-AB25-13D8B43B3EFC}"/>
                </a:ext>
              </a:extLst>
            </p:cNvPr>
            <p:cNvSpPr/>
            <p:nvPr/>
          </p:nvSpPr>
          <p:spPr>
            <a:xfrm>
              <a:off x="8474530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BB7991DE-8656-4FF2-9A6E-665924F54730}"/>
                </a:ext>
              </a:extLst>
            </p:cNvPr>
            <p:cNvSpPr/>
            <p:nvPr/>
          </p:nvSpPr>
          <p:spPr>
            <a:xfrm>
              <a:off x="8428810" y="3152305"/>
              <a:ext cx="91440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6843FC66-1C78-4A13-ADE0-6AA6AB60A728}"/>
                </a:ext>
              </a:extLst>
            </p:cNvPr>
            <p:cNvSpPr/>
            <p:nvPr/>
          </p:nvSpPr>
          <p:spPr>
            <a:xfrm>
              <a:off x="8474530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96573" y="0"/>
                  </a:moveTo>
                  <a:lnTo>
                    <a:pt x="896573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20" name="Łuk 19">
              <a:extLst>
                <a:ext uri="{FF2B5EF4-FFF2-40B4-BE49-F238E27FC236}">
                  <a16:creationId xmlns:a16="http://schemas.microsoft.com/office/drawing/2014/main" id="{CCDA8311-2D93-4D80-AC1F-1DAD5B2F79DE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Łuk 20">
              <a:extLst>
                <a:ext uri="{FF2B5EF4-FFF2-40B4-BE49-F238E27FC236}">
                  <a16:creationId xmlns:a16="http://schemas.microsoft.com/office/drawing/2014/main" id="{FE322ADB-DE14-4393-88AC-128D198142D9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EF2B661B-8893-431F-B22E-86AC19104999}"/>
                </a:ext>
              </a:extLst>
            </p:cNvPr>
            <p:cNvSpPr/>
            <p:nvPr/>
          </p:nvSpPr>
          <p:spPr>
            <a:xfrm>
              <a:off x="8860769" y="2090741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zna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74%   </a:t>
              </a:r>
              <a:endParaRPr lang="pl-PL" sz="1000" b="0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Łuk 22">
              <a:extLst>
                <a:ext uri="{FF2B5EF4-FFF2-40B4-BE49-F238E27FC236}">
                  <a16:creationId xmlns:a16="http://schemas.microsoft.com/office/drawing/2014/main" id="{05646DFF-8BFF-4AD3-B7AE-5AAD8459D9C9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Łuk 23">
              <a:extLst>
                <a:ext uri="{FF2B5EF4-FFF2-40B4-BE49-F238E27FC236}">
                  <a16:creationId xmlns:a16="http://schemas.microsoft.com/office/drawing/2014/main" id="{9FD97697-A43C-4412-A830-800376B27722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A22C52C2-AB12-4905-8FBA-65DC1B632B61}"/>
                </a:ext>
              </a:extLst>
            </p:cNvPr>
            <p:cNvSpPr/>
            <p:nvPr/>
          </p:nvSpPr>
          <p:spPr>
            <a:xfrm>
              <a:off x="8000617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nie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nigdy 18% 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Łuk 25">
              <a:extLst>
                <a:ext uri="{FF2B5EF4-FFF2-40B4-BE49-F238E27FC236}">
                  <a16:creationId xmlns:a16="http://schemas.microsoft.com/office/drawing/2014/main" id="{031E9010-A855-4D6A-8593-D0DDB41551C4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Łuk 26">
              <a:extLst>
                <a:ext uri="{FF2B5EF4-FFF2-40B4-BE49-F238E27FC236}">
                  <a16:creationId xmlns:a16="http://schemas.microsoft.com/office/drawing/2014/main" id="{888849BE-6178-4B2A-BFC3-20D90B1746B6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89980953-64CC-4BB3-A113-D1E271904A77}"/>
                </a:ext>
              </a:extLst>
            </p:cNvPr>
            <p:cNvSpPr/>
            <p:nvPr/>
          </p:nvSpPr>
          <p:spPr>
            <a:xfrm>
              <a:off x="8000617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Łuk 28">
              <a:extLst>
                <a:ext uri="{FF2B5EF4-FFF2-40B4-BE49-F238E27FC236}">
                  <a16:creationId xmlns:a16="http://schemas.microsoft.com/office/drawing/2014/main" id="{3949E3AD-9B02-4293-A7A7-C0F778BAB261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Łuk 29">
              <a:extLst>
                <a:ext uri="{FF2B5EF4-FFF2-40B4-BE49-F238E27FC236}">
                  <a16:creationId xmlns:a16="http://schemas.microsoft.com/office/drawing/2014/main" id="{2F8887C3-C71D-49FD-8F75-0CCD21CAF748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078FDED4-6955-4FBE-8A9A-9BF04AFE81E6}"/>
                </a:ext>
              </a:extLst>
            </p:cNvPr>
            <p:cNvSpPr/>
            <p:nvPr/>
          </p:nvSpPr>
          <p:spPr>
            <a:xfrm>
              <a:off x="8616704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16%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Łuk 31">
              <a:extLst>
                <a:ext uri="{FF2B5EF4-FFF2-40B4-BE49-F238E27FC236}">
                  <a16:creationId xmlns:a16="http://schemas.microsoft.com/office/drawing/2014/main" id="{27486606-495E-48E5-9FBB-420DBF2EE3FE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Łuk 33">
              <a:extLst>
                <a:ext uri="{FF2B5EF4-FFF2-40B4-BE49-F238E27FC236}">
                  <a16:creationId xmlns:a16="http://schemas.microsoft.com/office/drawing/2014/main" id="{3B1F1296-2C48-49F3-A9D2-60EF1101E219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78DEF354-0923-496C-9FA6-2CC11A60496C}"/>
                </a:ext>
              </a:extLst>
            </p:cNvPr>
            <p:cNvSpPr/>
            <p:nvPr/>
          </p:nvSpPr>
          <p:spPr>
            <a:xfrm>
              <a:off x="8616704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Łuk 35">
              <a:extLst>
                <a:ext uri="{FF2B5EF4-FFF2-40B4-BE49-F238E27FC236}">
                  <a16:creationId xmlns:a16="http://schemas.microsoft.com/office/drawing/2014/main" id="{176FC5EA-1EBD-4F3C-B8F6-568A5C69CA54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Łuk 36">
              <a:extLst>
                <a:ext uri="{FF2B5EF4-FFF2-40B4-BE49-F238E27FC236}">
                  <a16:creationId xmlns:a16="http://schemas.microsoft.com/office/drawing/2014/main" id="{18428B1A-4836-4D98-976C-1F4392336E32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B3ADE68A-88E1-4C32-A619-96728F4846A9}"/>
                </a:ext>
              </a:extLst>
            </p:cNvPr>
            <p:cNvSpPr/>
            <p:nvPr/>
          </p:nvSpPr>
          <p:spPr>
            <a:xfrm>
              <a:off x="9720920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kiedykolwiek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57%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Łuk 38">
              <a:extLst>
                <a:ext uri="{FF2B5EF4-FFF2-40B4-BE49-F238E27FC236}">
                  <a16:creationId xmlns:a16="http://schemas.microsoft.com/office/drawing/2014/main" id="{063A2E45-8EC2-41A7-9626-BE8431AF0C6B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Łuk 39">
              <a:extLst>
                <a:ext uri="{FF2B5EF4-FFF2-40B4-BE49-F238E27FC236}">
                  <a16:creationId xmlns:a16="http://schemas.microsoft.com/office/drawing/2014/main" id="{B49E7301-D342-491A-8B6E-97F71D455D02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395FAECC-78EC-43A2-8092-2B92E500E0FF}"/>
                </a:ext>
              </a:extLst>
            </p:cNvPr>
            <p:cNvSpPr/>
            <p:nvPr/>
          </p:nvSpPr>
          <p:spPr>
            <a:xfrm>
              <a:off x="9147486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nie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34%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Łuk 41">
              <a:extLst>
                <a:ext uri="{FF2B5EF4-FFF2-40B4-BE49-F238E27FC236}">
                  <a16:creationId xmlns:a16="http://schemas.microsoft.com/office/drawing/2014/main" id="{18EFC539-35F2-43E6-8A32-1CC8EF271AC2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Łuk 42">
              <a:extLst>
                <a:ext uri="{FF2B5EF4-FFF2-40B4-BE49-F238E27FC236}">
                  <a16:creationId xmlns:a16="http://schemas.microsoft.com/office/drawing/2014/main" id="{73D76DF6-E42C-44C5-87DC-38310A6DE31F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4DE7F2CD-D55B-4180-9916-9D53F83DB15C}"/>
                </a:ext>
              </a:extLst>
            </p:cNvPr>
            <p:cNvSpPr/>
            <p:nvPr/>
          </p:nvSpPr>
          <p:spPr>
            <a:xfrm>
              <a:off x="9763572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34%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Łuk 45">
              <a:extLst>
                <a:ext uri="{FF2B5EF4-FFF2-40B4-BE49-F238E27FC236}">
                  <a16:creationId xmlns:a16="http://schemas.microsoft.com/office/drawing/2014/main" id="{D3953E83-018F-4938-97DD-76F23DB3B104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Łuk 46">
              <a:extLst>
                <a:ext uri="{FF2B5EF4-FFF2-40B4-BE49-F238E27FC236}">
                  <a16:creationId xmlns:a16="http://schemas.microsoft.com/office/drawing/2014/main" id="{8ACF22AA-FA83-4325-AD1D-C3B6488700AC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9DAFE8E8-20EE-419F-8789-70322127AAA8}"/>
                </a:ext>
              </a:extLst>
            </p:cNvPr>
            <p:cNvSpPr/>
            <p:nvPr/>
          </p:nvSpPr>
          <p:spPr>
            <a:xfrm>
              <a:off x="9763572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-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Łuk 48">
              <a:extLst>
                <a:ext uri="{FF2B5EF4-FFF2-40B4-BE49-F238E27FC236}">
                  <a16:creationId xmlns:a16="http://schemas.microsoft.com/office/drawing/2014/main" id="{27FBBDD1-74B2-4550-BF20-61526E8626A9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Łuk 49">
              <a:extLst>
                <a:ext uri="{FF2B5EF4-FFF2-40B4-BE49-F238E27FC236}">
                  <a16:creationId xmlns:a16="http://schemas.microsoft.com/office/drawing/2014/main" id="{B8E1A254-45A2-4F30-A473-B389BA563E90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Dowolny kształt: kształt 50">
              <a:extLst>
                <a:ext uri="{FF2B5EF4-FFF2-40B4-BE49-F238E27FC236}">
                  <a16:creationId xmlns:a16="http://schemas.microsoft.com/office/drawing/2014/main" id="{C0AA6683-940C-4ED4-9A2B-37C05E90883A}"/>
                </a:ext>
              </a:extLst>
            </p:cNvPr>
            <p:cNvSpPr/>
            <p:nvPr/>
          </p:nvSpPr>
          <p:spPr>
            <a:xfrm>
              <a:off x="10294354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22%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Łuk 51">
              <a:extLst>
                <a:ext uri="{FF2B5EF4-FFF2-40B4-BE49-F238E27FC236}">
                  <a16:creationId xmlns:a16="http://schemas.microsoft.com/office/drawing/2014/main" id="{6AC8AA0D-3A4B-47C1-8046-4E4916CFD081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Łuk 52">
              <a:extLst>
                <a:ext uri="{FF2B5EF4-FFF2-40B4-BE49-F238E27FC236}">
                  <a16:creationId xmlns:a16="http://schemas.microsoft.com/office/drawing/2014/main" id="{659EB8B6-F87F-463A-8105-A3DFF091D61F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64E3C0A9-1317-4F21-A536-30550AB70445}"/>
                </a:ext>
              </a:extLst>
            </p:cNvPr>
            <p:cNvSpPr/>
            <p:nvPr/>
          </p:nvSpPr>
          <p:spPr>
            <a:xfrm>
              <a:off x="10910440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21%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Łuk 54">
              <a:extLst>
                <a:ext uri="{FF2B5EF4-FFF2-40B4-BE49-F238E27FC236}">
                  <a16:creationId xmlns:a16="http://schemas.microsoft.com/office/drawing/2014/main" id="{8A9C4033-5D76-4CBE-9684-6D8A3EBCB6C5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Łuk 57">
              <a:extLst>
                <a:ext uri="{FF2B5EF4-FFF2-40B4-BE49-F238E27FC236}">
                  <a16:creationId xmlns:a16="http://schemas.microsoft.com/office/drawing/2014/main" id="{0ADC5B3B-9E8E-474A-9C26-276E3FCC2B9C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3DD7CEB0-0865-40F6-97B0-8BA43F2082B4}"/>
                </a:ext>
              </a:extLst>
            </p:cNvPr>
            <p:cNvSpPr/>
            <p:nvPr/>
          </p:nvSpPr>
          <p:spPr>
            <a:xfrm>
              <a:off x="10910440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2%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65" name="Wykres 64"/>
          <p:cNvGraphicFramePr/>
          <p:nvPr>
            <p:extLst>
              <p:ext uri="{D42A27DB-BD31-4B8C-83A1-F6EECF244321}">
                <p14:modId xmlns:p14="http://schemas.microsoft.com/office/powerpoint/2010/main" val="3630047872"/>
              </p:ext>
            </p:extLst>
          </p:nvPr>
        </p:nvGraphicFramePr>
        <p:xfrm>
          <a:off x="1922778" y="1818549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ytuł 4">
            <a:extLst>
              <a:ext uri="{FF2B5EF4-FFF2-40B4-BE49-F238E27FC236}">
                <a16:creationId xmlns:a16="http://schemas.microsoft.com/office/drawing/2014/main" id="{BE7058EB-7FA6-4A71-B9EC-DC108375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300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6F763B63-85CC-4443-9A3E-3B12B3287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WĘDLINY NA KANAPKĘ </a:t>
            </a:r>
            <a:r>
              <a:rPr lang="pl-PL" dirty="0"/>
              <a:t>| podstawowe wskaźniki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CE145C59-703A-4F4C-91CB-BFB03D54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0" y="6480175"/>
            <a:ext cx="1311906" cy="155701"/>
          </a:xfrm>
        </p:spPr>
        <p:txBody>
          <a:bodyPr/>
          <a:lstStyle/>
          <a:p>
            <a:r>
              <a:rPr lang="pl-PL"/>
              <a:t>183 / 299</a:t>
            </a:r>
            <a:endParaRPr lang="pl-PL" dirty="0"/>
          </a:p>
        </p:txBody>
      </p:sp>
      <p:sp>
        <p:nvSpPr>
          <p:cNvPr id="33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56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64" name="Symbol zastępczy stopki 3">
            <a:extLst>
              <a:ext uri="{FF2B5EF4-FFF2-40B4-BE49-F238E27FC236}">
                <a16:creationId xmlns:a16="http://schemas.microsoft.com/office/drawing/2014/main" id="{5E29DA0B-AB5C-4E68-816F-6EA2C768CD28}"/>
              </a:ext>
            </a:extLst>
          </p:cNvPr>
          <p:cNvSpPr txBox="1">
            <a:spLocks/>
          </p:cNvSpPr>
          <p:nvPr/>
        </p:nvSpPr>
        <p:spPr>
          <a:xfrm>
            <a:off x="7232376" y="662744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az 1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3963" y="238000"/>
            <a:ext cx="1647825" cy="164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2443790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Wykres 65"/>
          <p:cNvGraphicFramePr/>
          <p:nvPr>
            <p:extLst>
              <p:ext uri="{D42A27DB-BD31-4B8C-83A1-F6EECF244321}">
                <p14:modId xmlns:p14="http://schemas.microsoft.com/office/powerpoint/2010/main" val="1144105641"/>
              </p:ext>
            </p:extLst>
          </p:nvPr>
        </p:nvGraphicFramePr>
        <p:xfrm>
          <a:off x="4455708" y="1809024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9" name="Tabela 68">
            <a:extLst>
              <a:ext uri="{FF2B5EF4-FFF2-40B4-BE49-F238E27FC236}">
                <a16:creationId xmlns:a16="http://schemas.microsoft.com/office/drawing/2014/main" id="{14303358-D6F6-4723-B661-D073E2C40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3159365"/>
              </p:ext>
            </p:extLst>
          </p:nvPr>
        </p:nvGraphicFramePr>
        <p:xfrm>
          <a:off x="98427" y="1714910"/>
          <a:ext cx="7136385" cy="4399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4">
                  <a:extLst>
                    <a:ext uri="{9D8B030D-6E8A-4147-A177-3AD203B41FA5}">
                      <a16:colId xmlns:a16="http://schemas.microsoft.com/office/drawing/2014/main" val="3356209897"/>
                    </a:ext>
                  </a:extLst>
                </a:gridCol>
                <a:gridCol w="1762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Q4 2022 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Q4 2021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 Of Mind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 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935">
                <a:tc rowSpan="10">
                  <a:txBody>
                    <a:bodyPr/>
                    <a:lstStyle/>
                    <a:p>
                      <a:pPr algn="ctr" fontAlgn="t"/>
                      <a:endParaRPr lang="pl-PL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spontaniczna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6696357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wspomagana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3946852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Trial 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69%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145316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3 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47%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356446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1m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91589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MOP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585182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Substytucja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713847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Chęć polecenia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764005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Rozważanie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104584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Odrzucanie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0623944"/>
                  </a:ext>
                </a:extLst>
              </a:tr>
            </a:tbl>
          </a:graphicData>
        </a:graphic>
      </p:graphicFrame>
      <p:grpSp>
        <p:nvGrpSpPr>
          <p:cNvPr id="2" name="Grupa 1">
            <a:extLst>
              <a:ext uri="{FF2B5EF4-FFF2-40B4-BE49-F238E27FC236}">
                <a16:creationId xmlns:a16="http://schemas.microsoft.com/office/drawing/2014/main" id="{262C6FD6-24E8-4D6D-8EDA-386B08F31A3F}"/>
              </a:ext>
            </a:extLst>
          </p:cNvPr>
          <p:cNvGrpSpPr/>
          <p:nvPr/>
        </p:nvGrpSpPr>
        <p:grpSpPr>
          <a:xfrm>
            <a:off x="8000617" y="2005437"/>
            <a:ext cx="3857648" cy="3165735"/>
            <a:chOff x="8000617" y="2005437"/>
            <a:chExt cx="3857648" cy="3165735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B8FD1440-A2FF-41AD-BAFC-6317889D99A7}"/>
                </a:ext>
              </a:extLst>
            </p:cNvPr>
            <p:cNvSpPr/>
            <p:nvPr/>
          </p:nvSpPr>
          <p:spPr>
            <a:xfrm>
              <a:off x="10768267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3127EC7F-553E-42BA-8AA7-47FF15BF1732}"/>
                </a:ext>
              </a:extLst>
            </p:cNvPr>
            <p:cNvSpPr/>
            <p:nvPr/>
          </p:nvSpPr>
          <p:spPr>
            <a:xfrm>
              <a:off x="10768267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A3AEBD99-ACBB-49F3-9F1E-7080F703AD7F}"/>
                </a:ext>
              </a:extLst>
            </p:cNvPr>
            <p:cNvSpPr/>
            <p:nvPr/>
          </p:nvSpPr>
          <p:spPr>
            <a:xfrm>
              <a:off x="10194833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597715" y="103735"/>
                  </a:lnTo>
                  <a:lnTo>
                    <a:pt x="597715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17429290-A838-4342-8C6C-2F26D21A614B}"/>
                </a:ext>
              </a:extLst>
            </p:cNvPr>
            <p:cNvSpPr/>
            <p:nvPr/>
          </p:nvSpPr>
          <p:spPr>
            <a:xfrm>
              <a:off x="9621398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A2A4C59E-065E-4B0E-8EA8-FC383214A70F}"/>
                </a:ext>
              </a:extLst>
            </p:cNvPr>
            <p:cNvSpPr/>
            <p:nvPr/>
          </p:nvSpPr>
          <p:spPr>
            <a:xfrm>
              <a:off x="9621398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8973AB5E-1D25-4964-9EBE-1ED8C725F10D}"/>
                </a:ext>
              </a:extLst>
            </p:cNvPr>
            <p:cNvSpPr/>
            <p:nvPr/>
          </p:nvSpPr>
          <p:spPr>
            <a:xfrm>
              <a:off x="9621398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97715" y="0"/>
                  </a:moveTo>
                  <a:lnTo>
                    <a:pt x="597715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D0466FF9-2C56-4D5B-B088-ED198ACEEF0E}"/>
                </a:ext>
              </a:extLst>
            </p:cNvPr>
            <p:cNvSpPr/>
            <p:nvPr/>
          </p:nvSpPr>
          <p:spPr>
            <a:xfrm>
              <a:off x="9334681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896573" y="103735"/>
                  </a:lnTo>
                  <a:lnTo>
                    <a:pt x="896573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28BD5C10-DE53-4B17-A4F8-61701B51DBF9}"/>
                </a:ext>
              </a:extLst>
            </p:cNvPr>
            <p:cNvSpPr/>
            <p:nvPr/>
          </p:nvSpPr>
          <p:spPr>
            <a:xfrm>
              <a:off x="8474530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998DCD69-20B9-4846-AB25-13D8B43B3EFC}"/>
                </a:ext>
              </a:extLst>
            </p:cNvPr>
            <p:cNvSpPr/>
            <p:nvPr/>
          </p:nvSpPr>
          <p:spPr>
            <a:xfrm>
              <a:off x="8474530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BB7991DE-8656-4FF2-9A6E-665924F54730}"/>
                </a:ext>
              </a:extLst>
            </p:cNvPr>
            <p:cNvSpPr/>
            <p:nvPr/>
          </p:nvSpPr>
          <p:spPr>
            <a:xfrm>
              <a:off x="8428810" y="3152305"/>
              <a:ext cx="91440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6843FC66-1C78-4A13-ADE0-6AA6AB60A728}"/>
                </a:ext>
              </a:extLst>
            </p:cNvPr>
            <p:cNvSpPr/>
            <p:nvPr/>
          </p:nvSpPr>
          <p:spPr>
            <a:xfrm>
              <a:off x="8474530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96573" y="0"/>
                  </a:moveTo>
                  <a:lnTo>
                    <a:pt x="896573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20" name="Łuk 19">
              <a:extLst>
                <a:ext uri="{FF2B5EF4-FFF2-40B4-BE49-F238E27FC236}">
                  <a16:creationId xmlns:a16="http://schemas.microsoft.com/office/drawing/2014/main" id="{CCDA8311-2D93-4D80-AC1F-1DAD5B2F79DE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Łuk 20">
              <a:extLst>
                <a:ext uri="{FF2B5EF4-FFF2-40B4-BE49-F238E27FC236}">
                  <a16:creationId xmlns:a16="http://schemas.microsoft.com/office/drawing/2014/main" id="{FE322ADB-DE14-4393-88AC-128D198142D9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EF2B661B-8893-431F-B22E-86AC19104999}"/>
                </a:ext>
              </a:extLst>
            </p:cNvPr>
            <p:cNvSpPr/>
            <p:nvPr/>
          </p:nvSpPr>
          <p:spPr>
            <a:xfrm>
              <a:off x="8860769" y="2090741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zna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74%   </a:t>
              </a:r>
              <a:endParaRPr lang="pl-PL" sz="1000" b="0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Łuk 22">
              <a:extLst>
                <a:ext uri="{FF2B5EF4-FFF2-40B4-BE49-F238E27FC236}">
                  <a16:creationId xmlns:a16="http://schemas.microsoft.com/office/drawing/2014/main" id="{05646DFF-8BFF-4AD3-B7AE-5AAD8459D9C9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Łuk 23">
              <a:extLst>
                <a:ext uri="{FF2B5EF4-FFF2-40B4-BE49-F238E27FC236}">
                  <a16:creationId xmlns:a16="http://schemas.microsoft.com/office/drawing/2014/main" id="{9FD97697-A43C-4412-A830-800376B27722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A22C52C2-AB12-4905-8FBA-65DC1B632B61}"/>
                </a:ext>
              </a:extLst>
            </p:cNvPr>
            <p:cNvSpPr/>
            <p:nvPr/>
          </p:nvSpPr>
          <p:spPr>
            <a:xfrm>
              <a:off x="8000617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nie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nigdy 23% 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Łuk 25">
              <a:extLst>
                <a:ext uri="{FF2B5EF4-FFF2-40B4-BE49-F238E27FC236}">
                  <a16:creationId xmlns:a16="http://schemas.microsoft.com/office/drawing/2014/main" id="{031E9010-A855-4D6A-8593-D0DDB41551C4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Łuk 26">
              <a:extLst>
                <a:ext uri="{FF2B5EF4-FFF2-40B4-BE49-F238E27FC236}">
                  <a16:creationId xmlns:a16="http://schemas.microsoft.com/office/drawing/2014/main" id="{888849BE-6178-4B2A-BFC3-20D90B1746B6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89980953-64CC-4BB3-A113-D1E271904A77}"/>
                </a:ext>
              </a:extLst>
            </p:cNvPr>
            <p:cNvSpPr/>
            <p:nvPr/>
          </p:nvSpPr>
          <p:spPr>
            <a:xfrm>
              <a:off x="8000617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Łuk 28">
              <a:extLst>
                <a:ext uri="{FF2B5EF4-FFF2-40B4-BE49-F238E27FC236}">
                  <a16:creationId xmlns:a16="http://schemas.microsoft.com/office/drawing/2014/main" id="{3949E3AD-9B02-4293-A7A7-C0F778BAB261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Łuk 29">
              <a:extLst>
                <a:ext uri="{FF2B5EF4-FFF2-40B4-BE49-F238E27FC236}">
                  <a16:creationId xmlns:a16="http://schemas.microsoft.com/office/drawing/2014/main" id="{2F8887C3-C71D-49FD-8F75-0CCD21CAF748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078FDED4-6955-4FBE-8A9A-9BF04AFE81E6}"/>
                </a:ext>
              </a:extLst>
            </p:cNvPr>
            <p:cNvSpPr/>
            <p:nvPr/>
          </p:nvSpPr>
          <p:spPr>
            <a:xfrm>
              <a:off x="8616704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19%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Łuk 31">
              <a:extLst>
                <a:ext uri="{FF2B5EF4-FFF2-40B4-BE49-F238E27FC236}">
                  <a16:creationId xmlns:a16="http://schemas.microsoft.com/office/drawing/2014/main" id="{27486606-495E-48E5-9FBB-420DBF2EE3FE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Łuk 33">
              <a:extLst>
                <a:ext uri="{FF2B5EF4-FFF2-40B4-BE49-F238E27FC236}">
                  <a16:creationId xmlns:a16="http://schemas.microsoft.com/office/drawing/2014/main" id="{3B1F1296-2C48-49F3-A9D2-60EF1101E219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78DEF354-0923-496C-9FA6-2CC11A60496C}"/>
                </a:ext>
              </a:extLst>
            </p:cNvPr>
            <p:cNvSpPr/>
            <p:nvPr/>
          </p:nvSpPr>
          <p:spPr>
            <a:xfrm>
              <a:off x="8616704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3%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Łuk 35">
              <a:extLst>
                <a:ext uri="{FF2B5EF4-FFF2-40B4-BE49-F238E27FC236}">
                  <a16:creationId xmlns:a16="http://schemas.microsoft.com/office/drawing/2014/main" id="{176FC5EA-1EBD-4F3C-B8F6-568A5C69CA54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Łuk 36">
              <a:extLst>
                <a:ext uri="{FF2B5EF4-FFF2-40B4-BE49-F238E27FC236}">
                  <a16:creationId xmlns:a16="http://schemas.microsoft.com/office/drawing/2014/main" id="{18428B1A-4836-4D98-976C-1F4392336E32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B3ADE68A-88E1-4C32-A619-96728F4846A9}"/>
                </a:ext>
              </a:extLst>
            </p:cNvPr>
            <p:cNvSpPr/>
            <p:nvPr/>
          </p:nvSpPr>
          <p:spPr>
            <a:xfrm>
              <a:off x="9720920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kiedykolwiek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52%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Łuk 38">
              <a:extLst>
                <a:ext uri="{FF2B5EF4-FFF2-40B4-BE49-F238E27FC236}">
                  <a16:creationId xmlns:a16="http://schemas.microsoft.com/office/drawing/2014/main" id="{063A2E45-8EC2-41A7-9626-BE8431AF0C6B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Łuk 39">
              <a:extLst>
                <a:ext uri="{FF2B5EF4-FFF2-40B4-BE49-F238E27FC236}">
                  <a16:creationId xmlns:a16="http://schemas.microsoft.com/office/drawing/2014/main" id="{B49E7301-D342-491A-8B6E-97F71D455D02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395FAECC-78EC-43A2-8092-2B92E500E0FF}"/>
                </a:ext>
              </a:extLst>
            </p:cNvPr>
            <p:cNvSpPr/>
            <p:nvPr/>
          </p:nvSpPr>
          <p:spPr>
            <a:xfrm>
              <a:off x="9147486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nie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30%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Łuk 41">
              <a:extLst>
                <a:ext uri="{FF2B5EF4-FFF2-40B4-BE49-F238E27FC236}">
                  <a16:creationId xmlns:a16="http://schemas.microsoft.com/office/drawing/2014/main" id="{18EFC539-35F2-43E6-8A32-1CC8EF271AC2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Łuk 42">
              <a:extLst>
                <a:ext uri="{FF2B5EF4-FFF2-40B4-BE49-F238E27FC236}">
                  <a16:creationId xmlns:a16="http://schemas.microsoft.com/office/drawing/2014/main" id="{73D76DF6-E42C-44C5-87DC-38310A6DE31F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4DE7F2CD-D55B-4180-9916-9D53F83DB15C}"/>
                </a:ext>
              </a:extLst>
            </p:cNvPr>
            <p:cNvSpPr/>
            <p:nvPr/>
          </p:nvSpPr>
          <p:spPr>
            <a:xfrm>
              <a:off x="9763572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29%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Łuk 45">
              <a:extLst>
                <a:ext uri="{FF2B5EF4-FFF2-40B4-BE49-F238E27FC236}">
                  <a16:creationId xmlns:a16="http://schemas.microsoft.com/office/drawing/2014/main" id="{D3953E83-018F-4938-97DD-76F23DB3B104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Łuk 46">
              <a:extLst>
                <a:ext uri="{FF2B5EF4-FFF2-40B4-BE49-F238E27FC236}">
                  <a16:creationId xmlns:a16="http://schemas.microsoft.com/office/drawing/2014/main" id="{8ACF22AA-FA83-4325-AD1D-C3B6488700AC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9DAFE8E8-20EE-419F-8789-70322127AAA8}"/>
                </a:ext>
              </a:extLst>
            </p:cNvPr>
            <p:cNvSpPr/>
            <p:nvPr/>
          </p:nvSpPr>
          <p:spPr>
            <a:xfrm>
              <a:off x="9763572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Łuk 48">
              <a:extLst>
                <a:ext uri="{FF2B5EF4-FFF2-40B4-BE49-F238E27FC236}">
                  <a16:creationId xmlns:a16="http://schemas.microsoft.com/office/drawing/2014/main" id="{27FBBDD1-74B2-4550-BF20-61526E8626A9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Łuk 49">
              <a:extLst>
                <a:ext uri="{FF2B5EF4-FFF2-40B4-BE49-F238E27FC236}">
                  <a16:creationId xmlns:a16="http://schemas.microsoft.com/office/drawing/2014/main" id="{B8E1A254-45A2-4F30-A473-B389BA563E90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Dowolny kształt: kształt 50">
              <a:extLst>
                <a:ext uri="{FF2B5EF4-FFF2-40B4-BE49-F238E27FC236}">
                  <a16:creationId xmlns:a16="http://schemas.microsoft.com/office/drawing/2014/main" id="{C0AA6683-940C-4ED4-9A2B-37C05E90883A}"/>
                </a:ext>
              </a:extLst>
            </p:cNvPr>
            <p:cNvSpPr/>
            <p:nvPr/>
          </p:nvSpPr>
          <p:spPr>
            <a:xfrm>
              <a:off x="10294354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21%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Łuk 51">
              <a:extLst>
                <a:ext uri="{FF2B5EF4-FFF2-40B4-BE49-F238E27FC236}">
                  <a16:creationId xmlns:a16="http://schemas.microsoft.com/office/drawing/2014/main" id="{6AC8AA0D-3A4B-47C1-8046-4E4916CFD081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Łuk 52">
              <a:extLst>
                <a:ext uri="{FF2B5EF4-FFF2-40B4-BE49-F238E27FC236}">
                  <a16:creationId xmlns:a16="http://schemas.microsoft.com/office/drawing/2014/main" id="{659EB8B6-F87F-463A-8105-A3DFF091D61F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64E3C0A9-1317-4F21-A536-30550AB70445}"/>
                </a:ext>
              </a:extLst>
            </p:cNvPr>
            <p:cNvSpPr/>
            <p:nvPr/>
          </p:nvSpPr>
          <p:spPr>
            <a:xfrm>
              <a:off x="10910440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21%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Łuk 54">
              <a:extLst>
                <a:ext uri="{FF2B5EF4-FFF2-40B4-BE49-F238E27FC236}">
                  <a16:creationId xmlns:a16="http://schemas.microsoft.com/office/drawing/2014/main" id="{8A9C4033-5D76-4CBE-9684-6D8A3EBCB6C5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Łuk 57">
              <a:extLst>
                <a:ext uri="{FF2B5EF4-FFF2-40B4-BE49-F238E27FC236}">
                  <a16:creationId xmlns:a16="http://schemas.microsoft.com/office/drawing/2014/main" id="{0ADC5B3B-9E8E-474A-9C26-276E3FCC2B9C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3DD7CEB0-0865-40F6-97B0-8BA43F2082B4}"/>
                </a:ext>
              </a:extLst>
            </p:cNvPr>
            <p:cNvSpPr/>
            <p:nvPr/>
          </p:nvSpPr>
          <p:spPr>
            <a:xfrm>
              <a:off x="10910440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-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65" name="Wykres 64"/>
          <p:cNvGraphicFramePr/>
          <p:nvPr>
            <p:extLst>
              <p:ext uri="{D42A27DB-BD31-4B8C-83A1-F6EECF244321}">
                <p14:modId xmlns:p14="http://schemas.microsoft.com/office/powerpoint/2010/main" val="1268188565"/>
              </p:ext>
            </p:extLst>
          </p:nvPr>
        </p:nvGraphicFramePr>
        <p:xfrm>
          <a:off x="1922778" y="1818549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ytuł 4">
            <a:extLst>
              <a:ext uri="{FF2B5EF4-FFF2-40B4-BE49-F238E27FC236}">
                <a16:creationId xmlns:a16="http://schemas.microsoft.com/office/drawing/2014/main" id="{BE7058EB-7FA6-4A71-B9EC-DC108375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300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6F763B63-85CC-4443-9A3E-3B12B3287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KIEŁBASY TRADYCYJNE </a:t>
            </a:r>
            <a:r>
              <a:rPr lang="pl-PL" dirty="0"/>
              <a:t>| podstawowe wskaźniki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CE145C59-703A-4F4C-91CB-BFB03D54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0" y="6480175"/>
            <a:ext cx="1311906" cy="155701"/>
          </a:xfrm>
        </p:spPr>
        <p:txBody>
          <a:bodyPr/>
          <a:lstStyle/>
          <a:p>
            <a:r>
              <a:rPr lang="pl-PL"/>
              <a:t>155 / 265</a:t>
            </a:r>
            <a:endParaRPr lang="pl-PL" dirty="0"/>
          </a:p>
        </p:txBody>
      </p:sp>
      <p:sp>
        <p:nvSpPr>
          <p:cNvPr id="33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56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64" name="Symbol zastępczy stopki 3">
            <a:extLst>
              <a:ext uri="{FF2B5EF4-FFF2-40B4-BE49-F238E27FC236}">
                <a16:creationId xmlns:a16="http://schemas.microsoft.com/office/drawing/2014/main" id="{5E29DA0B-AB5C-4E68-816F-6EA2C768CD28}"/>
              </a:ext>
            </a:extLst>
          </p:cNvPr>
          <p:cNvSpPr txBox="1">
            <a:spLocks/>
          </p:cNvSpPr>
          <p:nvPr/>
        </p:nvSpPr>
        <p:spPr>
          <a:xfrm>
            <a:off x="7232376" y="662744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az 1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3963" y="238000"/>
            <a:ext cx="1647825" cy="164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5657622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Wykres 65"/>
          <p:cNvGraphicFramePr/>
          <p:nvPr>
            <p:extLst>
              <p:ext uri="{D42A27DB-BD31-4B8C-83A1-F6EECF244321}">
                <p14:modId xmlns:p14="http://schemas.microsoft.com/office/powerpoint/2010/main" val="3408554166"/>
              </p:ext>
            </p:extLst>
          </p:nvPr>
        </p:nvGraphicFramePr>
        <p:xfrm>
          <a:off x="4455708" y="1809024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9" name="Tabela 68">
            <a:extLst>
              <a:ext uri="{FF2B5EF4-FFF2-40B4-BE49-F238E27FC236}">
                <a16:creationId xmlns:a16="http://schemas.microsoft.com/office/drawing/2014/main" id="{14303358-D6F6-4723-B661-D073E2C40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2275955"/>
              </p:ext>
            </p:extLst>
          </p:nvPr>
        </p:nvGraphicFramePr>
        <p:xfrm>
          <a:off x="98427" y="1714910"/>
          <a:ext cx="7136385" cy="4399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4">
                  <a:extLst>
                    <a:ext uri="{9D8B030D-6E8A-4147-A177-3AD203B41FA5}">
                      <a16:colId xmlns:a16="http://schemas.microsoft.com/office/drawing/2014/main" val="3356209897"/>
                    </a:ext>
                  </a:extLst>
                </a:gridCol>
                <a:gridCol w="1762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Q4 2022 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Q4 2021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 Of Mind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 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935">
                <a:tc rowSpan="10">
                  <a:txBody>
                    <a:bodyPr/>
                    <a:lstStyle/>
                    <a:p>
                      <a:pPr algn="ctr" fontAlgn="t"/>
                      <a:endParaRPr lang="pl-PL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spontaniczna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6696357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wspomagana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3946852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Trial 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59%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145316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3 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50%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356446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1m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91589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MOP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585182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Substytucja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713847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Chęć polecenia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764005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Rozważanie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104584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Odrzucanie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0623944"/>
                  </a:ext>
                </a:extLst>
              </a:tr>
            </a:tbl>
          </a:graphicData>
        </a:graphic>
      </p:graphicFrame>
      <p:grpSp>
        <p:nvGrpSpPr>
          <p:cNvPr id="2" name="Grupa 1">
            <a:extLst>
              <a:ext uri="{FF2B5EF4-FFF2-40B4-BE49-F238E27FC236}">
                <a16:creationId xmlns:a16="http://schemas.microsoft.com/office/drawing/2014/main" id="{262C6FD6-24E8-4D6D-8EDA-386B08F31A3F}"/>
              </a:ext>
            </a:extLst>
          </p:cNvPr>
          <p:cNvGrpSpPr/>
          <p:nvPr/>
        </p:nvGrpSpPr>
        <p:grpSpPr>
          <a:xfrm>
            <a:off x="8000617" y="2005437"/>
            <a:ext cx="3857648" cy="3165735"/>
            <a:chOff x="8000617" y="2005437"/>
            <a:chExt cx="3857648" cy="3165735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B8FD1440-A2FF-41AD-BAFC-6317889D99A7}"/>
                </a:ext>
              </a:extLst>
            </p:cNvPr>
            <p:cNvSpPr/>
            <p:nvPr/>
          </p:nvSpPr>
          <p:spPr>
            <a:xfrm>
              <a:off x="10768267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3127EC7F-553E-42BA-8AA7-47FF15BF1732}"/>
                </a:ext>
              </a:extLst>
            </p:cNvPr>
            <p:cNvSpPr/>
            <p:nvPr/>
          </p:nvSpPr>
          <p:spPr>
            <a:xfrm>
              <a:off x="10768267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A3AEBD99-ACBB-49F3-9F1E-7080F703AD7F}"/>
                </a:ext>
              </a:extLst>
            </p:cNvPr>
            <p:cNvSpPr/>
            <p:nvPr/>
          </p:nvSpPr>
          <p:spPr>
            <a:xfrm>
              <a:off x="10194833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597715" y="103735"/>
                  </a:lnTo>
                  <a:lnTo>
                    <a:pt x="597715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17429290-A838-4342-8C6C-2F26D21A614B}"/>
                </a:ext>
              </a:extLst>
            </p:cNvPr>
            <p:cNvSpPr/>
            <p:nvPr/>
          </p:nvSpPr>
          <p:spPr>
            <a:xfrm>
              <a:off x="9621398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A2A4C59E-065E-4B0E-8EA8-FC383214A70F}"/>
                </a:ext>
              </a:extLst>
            </p:cNvPr>
            <p:cNvSpPr/>
            <p:nvPr/>
          </p:nvSpPr>
          <p:spPr>
            <a:xfrm>
              <a:off x="9621398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8973AB5E-1D25-4964-9EBE-1ED8C725F10D}"/>
                </a:ext>
              </a:extLst>
            </p:cNvPr>
            <p:cNvSpPr/>
            <p:nvPr/>
          </p:nvSpPr>
          <p:spPr>
            <a:xfrm>
              <a:off x="9621398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97715" y="0"/>
                  </a:moveTo>
                  <a:lnTo>
                    <a:pt x="597715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D0466FF9-2C56-4D5B-B088-ED198ACEEF0E}"/>
                </a:ext>
              </a:extLst>
            </p:cNvPr>
            <p:cNvSpPr/>
            <p:nvPr/>
          </p:nvSpPr>
          <p:spPr>
            <a:xfrm>
              <a:off x="9334681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896573" y="103735"/>
                  </a:lnTo>
                  <a:lnTo>
                    <a:pt x="896573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28BD5C10-DE53-4B17-A4F8-61701B51DBF9}"/>
                </a:ext>
              </a:extLst>
            </p:cNvPr>
            <p:cNvSpPr/>
            <p:nvPr/>
          </p:nvSpPr>
          <p:spPr>
            <a:xfrm>
              <a:off x="8474530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998DCD69-20B9-4846-AB25-13D8B43B3EFC}"/>
                </a:ext>
              </a:extLst>
            </p:cNvPr>
            <p:cNvSpPr/>
            <p:nvPr/>
          </p:nvSpPr>
          <p:spPr>
            <a:xfrm>
              <a:off x="8474530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BB7991DE-8656-4FF2-9A6E-665924F54730}"/>
                </a:ext>
              </a:extLst>
            </p:cNvPr>
            <p:cNvSpPr/>
            <p:nvPr/>
          </p:nvSpPr>
          <p:spPr>
            <a:xfrm>
              <a:off x="8428810" y="3152305"/>
              <a:ext cx="91440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6843FC66-1C78-4A13-ADE0-6AA6AB60A728}"/>
                </a:ext>
              </a:extLst>
            </p:cNvPr>
            <p:cNvSpPr/>
            <p:nvPr/>
          </p:nvSpPr>
          <p:spPr>
            <a:xfrm>
              <a:off x="8474530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96573" y="0"/>
                  </a:moveTo>
                  <a:lnTo>
                    <a:pt x="896573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20" name="Łuk 19">
              <a:extLst>
                <a:ext uri="{FF2B5EF4-FFF2-40B4-BE49-F238E27FC236}">
                  <a16:creationId xmlns:a16="http://schemas.microsoft.com/office/drawing/2014/main" id="{CCDA8311-2D93-4D80-AC1F-1DAD5B2F79DE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Łuk 20">
              <a:extLst>
                <a:ext uri="{FF2B5EF4-FFF2-40B4-BE49-F238E27FC236}">
                  <a16:creationId xmlns:a16="http://schemas.microsoft.com/office/drawing/2014/main" id="{FE322ADB-DE14-4393-88AC-128D198142D9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EF2B661B-8893-431F-B22E-86AC19104999}"/>
                </a:ext>
              </a:extLst>
            </p:cNvPr>
            <p:cNvSpPr/>
            <p:nvPr/>
          </p:nvSpPr>
          <p:spPr>
            <a:xfrm>
              <a:off x="8860769" y="2090741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zna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61%   </a:t>
              </a:r>
              <a:endParaRPr lang="pl-PL" sz="1000" b="0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Łuk 22">
              <a:extLst>
                <a:ext uri="{FF2B5EF4-FFF2-40B4-BE49-F238E27FC236}">
                  <a16:creationId xmlns:a16="http://schemas.microsoft.com/office/drawing/2014/main" id="{05646DFF-8BFF-4AD3-B7AE-5AAD8459D9C9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Łuk 23">
              <a:extLst>
                <a:ext uri="{FF2B5EF4-FFF2-40B4-BE49-F238E27FC236}">
                  <a16:creationId xmlns:a16="http://schemas.microsoft.com/office/drawing/2014/main" id="{9FD97697-A43C-4412-A830-800376B27722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A22C52C2-AB12-4905-8FBA-65DC1B632B61}"/>
                </a:ext>
              </a:extLst>
            </p:cNvPr>
            <p:cNvSpPr/>
            <p:nvPr/>
          </p:nvSpPr>
          <p:spPr>
            <a:xfrm>
              <a:off x="8000617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nie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nigdy 27% 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Łuk 25">
              <a:extLst>
                <a:ext uri="{FF2B5EF4-FFF2-40B4-BE49-F238E27FC236}">
                  <a16:creationId xmlns:a16="http://schemas.microsoft.com/office/drawing/2014/main" id="{031E9010-A855-4D6A-8593-D0DDB41551C4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Łuk 26">
              <a:extLst>
                <a:ext uri="{FF2B5EF4-FFF2-40B4-BE49-F238E27FC236}">
                  <a16:creationId xmlns:a16="http://schemas.microsoft.com/office/drawing/2014/main" id="{888849BE-6178-4B2A-BFC3-20D90B1746B6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89980953-64CC-4BB3-A113-D1E271904A77}"/>
                </a:ext>
              </a:extLst>
            </p:cNvPr>
            <p:cNvSpPr/>
            <p:nvPr/>
          </p:nvSpPr>
          <p:spPr>
            <a:xfrm>
              <a:off x="8000617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Łuk 28">
              <a:extLst>
                <a:ext uri="{FF2B5EF4-FFF2-40B4-BE49-F238E27FC236}">
                  <a16:creationId xmlns:a16="http://schemas.microsoft.com/office/drawing/2014/main" id="{3949E3AD-9B02-4293-A7A7-C0F778BAB261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Łuk 29">
              <a:extLst>
                <a:ext uri="{FF2B5EF4-FFF2-40B4-BE49-F238E27FC236}">
                  <a16:creationId xmlns:a16="http://schemas.microsoft.com/office/drawing/2014/main" id="{2F8887C3-C71D-49FD-8F75-0CCD21CAF748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078FDED4-6955-4FBE-8A9A-9BF04AFE81E6}"/>
                </a:ext>
              </a:extLst>
            </p:cNvPr>
            <p:cNvSpPr/>
            <p:nvPr/>
          </p:nvSpPr>
          <p:spPr>
            <a:xfrm>
              <a:off x="8616704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27%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Łuk 31">
              <a:extLst>
                <a:ext uri="{FF2B5EF4-FFF2-40B4-BE49-F238E27FC236}">
                  <a16:creationId xmlns:a16="http://schemas.microsoft.com/office/drawing/2014/main" id="{27486606-495E-48E5-9FBB-420DBF2EE3FE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Łuk 33">
              <a:extLst>
                <a:ext uri="{FF2B5EF4-FFF2-40B4-BE49-F238E27FC236}">
                  <a16:creationId xmlns:a16="http://schemas.microsoft.com/office/drawing/2014/main" id="{3B1F1296-2C48-49F3-A9D2-60EF1101E219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78DEF354-0923-496C-9FA6-2CC11A60496C}"/>
                </a:ext>
              </a:extLst>
            </p:cNvPr>
            <p:cNvSpPr/>
            <p:nvPr/>
          </p:nvSpPr>
          <p:spPr>
            <a:xfrm>
              <a:off x="8616704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--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Łuk 35">
              <a:extLst>
                <a:ext uri="{FF2B5EF4-FFF2-40B4-BE49-F238E27FC236}">
                  <a16:creationId xmlns:a16="http://schemas.microsoft.com/office/drawing/2014/main" id="{176FC5EA-1EBD-4F3C-B8F6-568A5C69CA54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Łuk 36">
              <a:extLst>
                <a:ext uri="{FF2B5EF4-FFF2-40B4-BE49-F238E27FC236}">
                  <a16:creationId xmlns:a16="http://schemas.microsoft.com/office/drawing/2014/main" id="{18428B1A-4836-4D98-976C-1F4392336E32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B3ADE68A-88E1-4C32-A619-96728F4846A9}"/>
                </a:ext>
              </a:extLst>
            </p:cNvPr>
            <p:cNvSpPr/>
            <p:nvPr/>
          </p:nvSpPr>
          <p:spPr>
            <a:xfrm>
              <a:off x="9720920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kiedykolwiek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35%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Łuk 38">
              <a:extLst>
                <a:ext uri="{FF2B5EF4-FFF2-40B4-BE49-F238E27FC236}">
                  <a16:creationId xmlns:a16="http://schemas.microsoft.com/office/drawing/2014/main" id="{063A2E45-8EC2-41A7-9626-BE8431AF0C6B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Łuk 39">
              <a:extLst>
                <a:ext uri="{FF2B5EF4-FFF2-40B4-BE49-F238E27FC236}">
                  <a16:creationId xmlns:a16="http://schemas.microsoft.com/office/drawing/2014/main" id="{B49E7301-D342-491A-8B6E-97F71D455D02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395FAECC-78EC-43A2-8092-2B92E500E0FF}"/>
                </a:ext>
              </a:extLst>
            </p:cNvPr>
            <p:cNvSpPr/>
            <p:nvPr/>
          </p:nvSpPr>
          <p:spPr>
            <a:xfrm>
              <a:off x="9147486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nie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24%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Łuk 41">
              <a:extLst>
                <a:ext uri="{FF2B5EF4-FFF2-40B4-BE49-F238E27FC236}">
                  <a16:creationId xmlns:a16="http://schemas.microsoft.com/office/drawing/2014/main" id="{18EFC539-35F2-43E6-8A32-1CC8EF271AC2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Łuk 42">
              <a:extLst>
                <a:ext uri="{FF2B5EF4-FFF2-40B4-BE49-F238E27FC236}">
                  <a16:creationId xmlns:a16="http://schemas.microsoft.com/office/drawing/2014/main" id="{73D76DF6-E42C-44C5-87DC-38310A6DE31F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4DE7F2CD-D55B-4180-9916-9D53F83DB15C}"/>
                </a:ext>
              </a:extLst>
            </p:cNvPr>
            <p:cNvSpPr/>
            <p:nvPr/>
          </p:nvSpPr>
          <p:spPr>
            <a:xfrm>
              <a:off x="9763572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23%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Łuk 45">
              <a:extLst>
                <a:ext uri="{FF2B5EF4-FFF2-40B4-BE49-F238E27FC236}">
                  <a16:creationId xmlns:a16="http://schemas.microsoft.com/office/drawing/2014/main" id="{D3953E83-018F-4938-97DD-76F23DB3B104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Łuk 46">
              <a:extLst>
                <a:ext uri="{FF2B5EF4-FFF2-40B4-BE49-F238E27FC236}">
                  <a16:creationId xmlns:a16="http://schemas.microsoft.com/office/drawing/2014/main" id="{8ACF22AA-FA83-4325-AD1D-C3B6488700AC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9DAFE8E8-20EE-419F-8789-70322127AAA8}"/>
                </a:ext>
              </a:extLst>
            </p:cNvPr>
            <p:cNvSpPr/>
            <p:nvPr/>
          </p:nvSpPr>
          <p:spPr>
            <a:xfrm>
              <a:off x="9763572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Łuk 48">
              <a:extLst>
                <a:ext uri="{FF2B5EF4-FFF2-40B4-BE49-F238E27FC236}">
                  <a16:creationId xmlns:a16="http://schemas.microsoft.com/office/drawing/2014/main" id="{27FBBDD1-74B2-4550-BF20-61526E8626A9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Łuk 49">
              <a:extLst>
                <a:ext uri="{FF2B5EF4-FFF2-40B4-BE49-F238E27FC236}">
                  <a16:creationId xmlns:a16="http://schemas.microsoft.com/office/drawing/2014/main" id="{B8E1A254-45A2-4F30-A473-B389BA563E90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Dowolny kształt: kształt 50">
              <a:extLst>
                <a:ext uri="{FF2B5EF4-FFF2-40B4-BE49-F238E27FC236}">
                  <a16:creationId xmlns:a16="http://schemas.microsoft.com/office/drawing/2014/main" id="{C0AA6683-940C-4ED4-9A2B-37C05E90883A}"/>
                </a:ext>
              </a:extLst>
            </p:cNvPr>
            <p:cNvSpPr/>
            <p:nvPr/>
          </p:nvSpPr>
          <p:spPr>
            <a:xfrm>
              <a:off x="10294354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10%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Łuk 51">
              <a:extLst>
                <a:ext uri="{FF2B5EF4-FFF2-40B4-BE49-F238E27FC236}">
                  <a16:creationId xmlns:a16="http://schemas.microsoft.com/office/drawing/2014/main" id="{6AC8AA0D-3A4B-47C1-8046-4E4916CFD081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Łuk 52">
              <a:extLst>
                <a:ext uri="{FF2B5EF4-FFF2-40B4-BE49-F238E27FC236}">
                  <a16:creationId xmlns:a16="http://schemas.microsoft.com/office/drawing/2014/main" id="{659EB8B6-F87F-463A-8105-A3DFF091D61F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64E3C0A9-1317-4F21-A536-30550AB70445}"/>
                </a:ext>
              </a:extLst>
            </p:cNvPr>
            <p:cNvSpPr/>
            <p:nvPr/>
          </p:nvSpPr>
          <p:spPr>
            <a:xfrm>
              <a:off x="10910440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10%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Łuk 54">
              <a:extLst>
                <a:ext uri="{FF2B5EF4-FFF2-40B4-BE49-F238E27FC236}">
                  <a16:creationId xmlns:a16="http://schemas.microsoft.com/office/drawing/2014/main" id="{8A9C4033-5D76-4CBE-9684-6D8A3EBCB6C5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Łuk 57">
              <a:extLst>
                <a:ext uri="{FF2B5EF4-FFF2-40B4-BE49-F238E27FC236}">
                  <a16:creationId xmlns:a16="http://schemas.microsoft.com/office/drawing/2014/main" id="{0ADC5B3B-9E8E-474A-9C26-276E3FCC2B9C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3DD7CEB0-0865-40F6-97B0-8BA43F2082B4}"/>
                </a:ext>
              </a:extLst>
            </p:cNvPr>
            <p:cNvSpPr/>
            <p:nvPr/>
          </p:nvSpPr>
          <p:spPr>
            <a:xfrm>
              <a:off x="10910440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65" name="Wykres 64"/>
          <p:cNvGraphicFramePr/>
          <p:nvPr>
            <p:extLst>
              <p:ext uri="{D42A27DB-BD31-4B8C-83A1-F6EECF244321}">
                <p14:modId xmlns:p14="http://schemas.microsoft.com/office/powerpoint/2010/main" val="1267976813"/>
              </p:ext>
            </p:extLst>
          </p:nvPr>
        </p:nvGraphicFramePr>
        <p:xfrm>
          <a:off x="1922778" y="1818549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ytuł 4">
            <a:extLst>
              <a:ext uri="{FF2B5EF4-FFF2-40B4-BE49-F238E27FC236}">
                <a16:creationId xmlns:a16="http://schemas.microsoft.com/office/drawing/2014/main" id="{BE7058EB-7FA6-4A71-B9EC-DC108375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300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6F763B63-85CC-4443-9A3E-3B12B3287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PARÓWKI </a:t>
            </a:r>
            <a:r>
              <a:rPr lang="pl-PL" dirty="0"/>
              <a:t>| podstawowe wskaźniki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CE145C59-703A-4F4C-91CB-BFB03D54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0" y="6480175"/>
            <a:ext cx="1311906" cy="155701"/>
          </a:xfrm>
        </p:spPr>
        <p:txBody>
          <a:bodyPr/>
          <a:lstStyle/>
          <a:p>
            <a:r>
              <a:rPr lang="pl-PL"/>
              <a:t>197 / 301</a:t>
            </a:r>
            <a:endParaRPr lang="pl-PL" dirty="0"/>
          </a:p>
        </p:txBody>
      </p:sp>
      <p:sp>
        <p:nvSpPr>
          <p:cNvPr id="33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56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64" name="Symbol zastępczy stopki 3">
            <a:extLst>
              <a:ext uri="{FF2B5EF4-FFF2-40B4-BE49-F238E27FC236}">
                <a16:creationId xmlns:a16="http://schemas.microsoft.com/office/drawing/2014/main" id="{5E29DA0B-AB5C-4E68-816F-6EA2C768CD28}"/>
              </a:ext>
            </a:extLst>
          </p:cNvPr>
          <p:cNvSpPr txBox="1">
            <a:spLocks/>
          </p:cNvSpPr>
          <p:nvPr/>
        </p:nvSpPr>
        <p:spPr>
          <a:xfrm>
            <a:off x="7232376" y="662744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az 1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3963" y="238000"/>
            <a:ext cx="1647825" cy="164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78250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a 3">
            <a:extLst>
              <a:ext uri="{FF2B5EF4-FFF2-40B4-BE49-F238E27FC236}">
                <a16:creationId xmlns:a16="http://schemas.microsoft.com/office/drawing/2014/main" id="{79DBD66A-39DA-4F4B-A6B4-74BEDB7F7DB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0952369"/>
              </p:ext>
            </p:extLst>
          </p:nvPr>
        </p:nvGraphicFramePr>
        <p:xfrm>
          <a:off x="134799" y="1679714"/>
          <a:ext cx="12003014" cy="442531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038302">
                  <a:extLst>
                    <a:ext uri="{9D8B030D-6E8A-4147-A177-3AD203B41FA5}">
                      <a16:colId xmlns:a16="http://schemas.microsoft.com/office/drawing/2014/main" val="3710284777"/>
                    </a:ext>
                  </a:extLst>
                </a:gridCol>
                <a:gridCol w="6964712">
                  <a:extLst>
                    <a:ext uri="{9D8B030D-6E8A-4147-A177-3AD203B41FA5}">
                      <a16:colId xmlns:a16="http://schemas.microsoft.com/office/drawing/2014/main" val="1443795037"/>
                    </a:ext>
                  </a:extLst>
                </a:gridCol>
              </a:tblGrid>
              <a:tr h="316094">
                <a:tc>
                  <a:txBody>
                    <a:bodyPr/>
                    <a:lstStyle/>
                    <a:p>
                      <a:pPr algn="r" fontAlgn="t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Wędliny na kanapkę inne niż kiełbasa - na wagę lub paczkowane, w plastrach lub w kawałkach (np. szynka, polędwica, baleron, mortadela, salami, boczek, mielonka itd.)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pl-PL" sz="9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44" marR="2144" marT="2144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93703985"/>
                  </a:ext>
                </a:extLst>
              </a:tr>
              <a:tr h="316094">
                <a:tc>
                  <a:txBody>
                    <a:bodyPr/>
                    <a:lstStyle/>
                    <a:p>
                      <a:pPr algn="r" fontAlgn="t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Warzywa i owoce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pl-PL" sz="9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44" marR="2144" marT="2144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53503798"/>
                  </a:ext>
                </a:extLst>
              </a:tr>
              <a:tr h="316094">
                <a:tc>
                  <a:txBody>
                    <a:bodyPr/>
                    <a:lstStyle/>
                    <a:p>
                      <a:pPr algn="r" fontAlgn="t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Ryże i makarony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pl-PL" sz="9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44" marR="2144" marT="2144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2514611"/>
                  </a:ext>
                </a:extLst>
              </a:tr>
              <a:tr h="316094">
                <a:tc>
                  <a:txBody>
                    <a:bodyPr/>
                    <a:lstStyle/>
                    <a:p>
                      <a:pPr algn="r" fontAlgn="t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Kiełbasy tradycyjne - na wagę lub paczkowane (np. śląska, podwawelska, zwyczajna, toruńska itd.)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pl-PL" sz="9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44" marR="2144" marT="2144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3979746"/>
                  </a:ext>
                </a:extLst>
              </a:tr>
              <a:tr h="316094">
                <a:tc>
                  <a:txBody>
                    <a:bodyPr/>
                    <a:lstStyle/>
                    <a:p>
                      <a:pPr algn="r" fontAlgn="t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Parówki - na wagę lub paczkowane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pl-PL" sz="9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44" marR="2144" marT="2144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4454539"/>
                  </a:ext>
                </a:extLst>
              </a:tr>
              <a:tr h="316094">
                <a:tc>
                  <a:txBody>
                    <a:bodyPr/>
                    <a:lstStyle/>
                    <a:p>
                      <a:pPr algn="r" fontAlgn="t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Kiełbasy suche i podsuszane – na wagę lub paczkowane, w plastrach lub w kawałkach (np. krakowska sucha, żywiecka, myśliwska itd.)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pl-PL" sz="9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44" marR="2144" marT="2144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4733985"/>
                  </a:ext>
                </a:extLst>
              </a:tr>
              <a:tr h="316094">
                <a:tc>
                  <a:txBody>
                    <a:bodyPr/>
                    <a:lstStyle/>
                    <a:p>
                      <a:pPr algn="r" fontAlgn="t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Kabanosy - na wagę lub paczkowane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pl-PL" sz="9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44" marR="2144" marT="2144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8534121"/>
                  </a:ext>
                </a:extLst>
              </a:tr>
              <a:tr h="316094">
                <a:tc>
                  <a:txBody>
                    <a:bodyPr/>
                    <a:lstStyle/>
                    <a:p>
                      <a:pPr algn="r" fontAlgn="t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Warzywa konserwowe w słoiku lub puszce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pl-PL" sz="9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44" marR="2144" marT="2144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9667012"/>
                  </a:ext>
                </a:extLst>
              </a:tr>
              <a:tr h="316094">
                <a:tc>
                  <a:txBody>
                    <a:bodyPr/>
                    <a:lstStyle/>
                    <a:p>
                      <a:pPr algn="r" fontAlgn="t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Dania mrożone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pl-PL" sz="9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44" marR="2144" marT="2144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5825269"/>
                  </a:ext>
                </a:extLst>
              </a:tr>
              <a:tr h="316094">
                <a:tc>
                  <a:txBody>
                    <a:bodyPr/>
                    <a:lstStyle/>
                    <a:p>
                      <a:pPr algn="r" fontAlgn="t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Fixy w proszku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pl-PL" sz="9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44" marR="2144" marT="2144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3822286"/>
                  </a:ext>
                </a:extLst>
              </a:tr>
              <a:tr h="316094">
                <a:tc>
                  <a:txBody>
                    <a:bodyPr/>
                    <a:lstStyle/>
                    <a:p>
                      <a:pPr algn="r" fontAlgn="t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Konserwy mięsne (np. mielonka tyrolska, konserwa turystyczna, gulasz angielski itd.)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pl-PL" sz="9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44" marR="2144" marT="2144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3718877"/>
                  </a:ext>
                </a:extLst>
              </a:tr>
              <a:tr h="316094">
                <a:tc>
                  <a:txBody>
                    <a:bodyPr/>
                    <a:lstStyle/>
                    <a:p>
                      <a:pPr algn="r" fontAlgn="t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Dania gotowe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pl-PL" sz="9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44" marR="2144" marT="2144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9043382"/>
                  </a:ext>
                </a:extLst>
              </a:tr>
              <a:tr h="316094">
                <a:tc>
                  <a:txBody>
                    <a:bodyPr/>
                    <a:lstStyle/>
                    <a:p>
                      <a:pPr algn="r" fontAlgn="t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Półprodukty mięsne lub drobiowe przygotowane do gotowania, pieczenia lub na grilla (np. mięso w posypce, w marynacie, wolno gotowane)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pl-PL" sz="9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44" marR="2144" marT="2144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1252784"/>
                  </a:ext>
                </a:extLst>
              </a:tr>
              <a:tr h="316094">
                <a:tc>
                  <a:txBody>
                    <a:bodyPr/>
                    <a:lstStyle/>
                    <a:p>
                      <a:pPr algn="r" fontAlgn="t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Produkty mięsne lub drobiowe gotowe do spożycia po podgrzaniu (np. nuggetsy, kotlety panierowane, kotlety do hamburgerów)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pl-PL" sz="9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144" marR="2144" marT="2144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01832950"/>
                  </a:ext>
                </a:extLst>
              </a:tr>
            </a:tbl>
          </a:graphicData>
        </a:graphic>
      </p:graphicFrame>
      <p:sp>
        <p:nvSpPr>
          <p:cNvPr id="8" name="Tytuł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WNIOSKI</a:t>
            </a:r>
            <a:endParaRPr lang="en-US" dirty="0"/>
          </a:p>
        </p:txBody>
      </p:sp>
      <p:sp>
        <p:nvSpPr>
          <p:cNvPr id="6" name="Symbol zastępczy tekstu 5"/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r>
              <a:rPr lang="en-US" dirty="0"/>
              <a:t>ZWYCZAJE ZAKUPOWE</a:t>
            </a:r>
            <a:r>
              <a:rPr lang="pl-PL" dirty="0"/>
              <a:t> | korzystanie z kategorii</a:t>
            </a:r>
          </a:p>
        </p:txBody>
      </p:sp>
      <p:sp>
        <p:nvSpPr>
          <p:cNvPr id="35" name="Symbol zastępczy tekstu 12">
            <a:extLst>
              <a:ext uri="{FF2B5EF4-FFF2-40B4-BE49-F238E27FC236}">
                <a16:creationId xmlns:a16="http://schemas.microsoft.com/office/drawing/2014/main" id="{B91F166D-BCEF-469B-A85B-67ACB71CEF1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290714" y="6480173"/>
            <a:ext cx="9204612" cy="252001"/>
          </a:xfrm>
        </p:spPr>
        <p:txBody>
          <a:bodyPr/>
          <a:lstStyle/>
          <a:p>
            <a:r>
              <a:rPr lang="pl-PL" b="1"/>
              <a:t>P1. Które z tych produktów kupiłeś\aś w ciągu ostatnich 6 miesięcy?</a:t>
            </a:r>
            <a:endParaRPr lang="pl-PL" b="1" dirty="0"/>
          </a:p>
        </p:txBody>
      </p:sp>
      <p:graphicFrame>
        <p:nvGraphicFramePr>
          <p:cNvPr id="9" name="Symbol zastępczy wykresu 20">
            <a:extLst>
              <a:ext uri="{FF2B5EF4-FFF2-40B4-BE49-F238E27FC236}">
                <a16:creationId xmlns:a16="http://schemas.microsoft.com/office/drawing/2014/main" id="{641F7ABF-9B2E-4998-B7EC-06CD4E51519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24929764"/>
              </p:ext>
            </p:extLst>
          </p:nvPr>
        </p:nvGraphicFramePr>
        <p:xfrm>
          <a:off x="8487787" y="1707197"/>
          <a:ext cx="1959429" cy="44253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Symbol zastępczy wykresu 20">
            <a:extLst>
              <a:ext uri="{FF2B5EF4-FFF2-40B4-BE49-F238E27FC236}">
                <a16:creationId xmlns:a16="http://schemas.microsoft.com/office/drawing/2014/main" id="{87FB9733-4EA4-4731-A77B-3503C53288D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59561608"/>
              </p:ext>
            </p:extLst>
          </p:nvPr>
        </p:nvGraphicFramePr>
        <p:xfrm>
          <a:off x="10389996" y="1707197"/>
          <a:ext cx="1747817" cy="44253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pole tekstowe 10">
            <a:extLst>
              <a:ext uri="{FF2B5EF4-FFF2-40B4-BE49-F238E27FC236}">
                <a16:creationId xmlns:a16="http://schemas.microsoft.com/office/drawing/2014/main" id="{8642E91B-1599-4318-9E2B-31020030AE3B}"/>
              </a:ext>
            </a:extLst>
          </p:cNvPr>
          <p:cNvSpPr txBox="1"/>
          <p:nvPr/>
        </p:nvSpPr>
        <p:spPr>
          <a:xfrm>
            <a:off x="9139442" y="1448935"/>
            <a:ext cx="8707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400" b="1"/>
              <a:t>Q2 2022</a:t>
            </a:r>
            <a:endParaRPr lang="pl-PL" sz="1400" b="1" dirty="0"/>
          </a:p>
        </p:txBody>
      </p:sp>
      <p:sp>
        <p:nvSpPr>
          <p:cNvPr id="12" name="pole tekstowe 11">
            <a:extLst>
              <a:ext uri="{FF2B5EF4-FFF2-40B4-BE49-F238E27FC236}">
                <a16:creationId xmlns:a16="http://schemas.microsoft.com/office/drawing/2014/main" id="{70AEFCE9-861D-4E28-94E1-91B432E1D657}"/>
              </a:ext>
            </a:extLst>
          </p:cNvPr>
          <p:cNvSpPr txBox="1"/>
          <p:nvPr/>
        </p:nvSpPr>
        <p:spPr>
          <a:xfrm>
            <a:off x="11174468" y="1448935"/>
            <a:ext cx="8707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400" b="1"/>
              <a:t>Q4 2021</a:t>
            </a:r>
            <a:endParaRPr lang="pl-PL" sz="1400" b="1" dirty="0"/>
          </a:p>
        </p:txBody>
      </p:sp>
      <p:sp>
        <p:nvSpPr>
          <p:cNvPr id="19" name="Symbol zastępczy stopki 3">
            <a:extLst>
              <a:ext uri="{FF2B5EF4-FFF2-40B4-BE49-F238E27FC236}">
                <a16:creationId xmlns:a16="http://schemas.microsoft.com/office/drawing/2014/main" id="{2F63305D-6374-4E72-B3EC-06A977415A3F}"/>
              </a:ext>
            </a:extLst>
          </p:cNvPr>
          <p:cNvSpPr txBox="1">
            <a:spLocks/>
          </p:cNvSpPr>
          <p:nvPr/>
        </p:nvSpPr>
        <p:spPr>
          <a:xfrm>
            <a:off x="2412726" y="6636971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 </a:t>
            </a:r>
            <a:endParaRPr lang="pl-PL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6" name="Symbol zastępczy wykresu 20">
            <a:extLst>
              <a:ext uri="{FF2B5EF4-FFF2-40B4-BE49-F238E27FC236}">
                <a16:creationId xmlns:a16="http://schemas.microsoft.com/office/drawing/2014/main" id="{641F7ABF-9B2E-4998-B7EC-06CD4E51519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49742910"/>
              </p:ext>
            </p:extLst>
          </p:nvPr>
        </p:nvGraphicFramePr>
        <p:xfrm>
          <a:off x="6650989" y="1707197"/>
          <a:ext cx="1977475" cy="44253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7" name="pole tekstowe 26">
            <a:extLst>
              <a:ext uri="{FF2B5EF4-FFF2-40B4-BE49-F238E27FC236}">
                <a16:creationId xmlns:a16="http://schemas.microsoft.com/office/drawing/2014/main" id="{8642E91B-1599-4318-9E2B-31020030AE3B}"/>
              </a:ext>
            </a:extLst>
          </p:cNvPr>
          <p:cNvSpPr txBox="1"/>
          <p:nvPr/>
        </p:nvSpPr>
        <p:spPr>
          <a:xfrm>
            <a:off x="5437962" y="1448935"/>
            <a:ext cx="8707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400" b="1"/>
              <a:t>Q4 2022</a:t>
            </a:r>
            <a:endParaRPr lang="pl-PL" sz="1400" b="1" dirty="0"/>
          </a:p>
        </p:txBody>
      </p:sp>
      <p:graphicFrame>
        <p:nvGraphicFramePr>
          <p:cNvPr id="38" name="Symbol zastępczy wykresu 20">
            <a:extLst>
              <a:ext uri="{FF2B5EF4-FFF2-40B4-BE49-F238E27FC236}">
                <a16:creationId xmlns:a16="http://schemas.microsoft.com/office/drawing/2014/main" id="{87FB9733-4EA4-4731-A77B-3503C53288D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43948897"/>
              </p:ext>
            </p:extLst>
          </p:nvPr>
        </p:nvGraphicFramePr>
        <p:xfrm>
          <a:off x="5238750" y="1707197"/>
          <a:ext cx="1558440" cy="44253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39" name="pole tekstowe 38">
            <a:extLst>
              <a:ext uri="{FF2B5EF4-FFF2-40B4-BE49-F238E27FC236}">
                <a16:creationId xmlns:a16="http://schemas.microsoft.com/office/drawing/2014/main" id="{8642E91B-1599-4318-9E2B-31020030AE3B}"/>
              </a:ext>
            </a:extLst>
          </p:cNvPr>
          <p:cNvSpPr txBox="1"/>
          <p:nvPr/>
        </p:nvSpPr>
        <p:spPr>
          <a:xfrm>
            <a:off x="7316173" y="1448935"/>
            <a:ext cx="8707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400" b="1"/>
              <a:t>Q3 2022</a:t>
            </a:r>
            <a:endParaRPr lang="pl-PL" sz="1400" b="1" dirty="0"/>
          </a:p>
        </p:txBody>
      </p:sp>
      <p:sp>
        <p:nvSpPr>
          <p:cNvPr id="31" name="Base Label">
            <a:extLst>
              <a:ext uri="{FF2B5EF4-FFF2-40B4-BE49-F238E27FC236}">
                <a16:creationId xmlns:a16="http://schemas.microsoft.com/office/drawing/2014/main" id="{BCE407C2-A302-4990-9B42-77C4A1F42870}"/>
              </a:ext>
            </a:extLst>
          </p:cNvPr>
          <p:cNvSpPr txBox="1"/>
          <p:nvPr/>
        </p:nvSpPr>
        <p:spPr>
          <a:xfrm>
            <a:off x="161925" y="6000255"/>
            <a:ext cx="317182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BAZA Q4 2022</a:t>
            </a:r>
            <a:r>
              <a:rPr lang="da-DK" sz="100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 1048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32" name="Base Label">
            <a:extLst>
              <a:ext uri="{FF2B5EF4-FFF2-40B4-BE49-F238E27FC236}">
                <a16:creationId xmlns:a16="http://schemas.microsoft.com/office/drawing/2014/main" id="{4C86BCE3-D201-4632-BA28-0A3C255C5BA8}"/>
              </a:ext>
            </a:extLst>
          </p:cNvPr>
          <p:cNvSpPr txBox="1"/>
          <p:nvPr/>
        </p:nvSpPr>
        <p:spPr>
          <a:xfrm>
            <a:off x="161925" y="6166339"/>
            <a:ext cx="317182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BAZA Q3 2022: 1057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33" name="Base Label">
            <a:extLst>
              <a:ext uri="{FF2B5EF4-FFF2-40B4-BE49-F238E27FC236}">
                <a16:creationId xmlns:a16="http://schemas.microsoft.com/office/drawing/2014/main" id="{88E075F4-003F-4152-B9C4-56BF374DF705}"/>
              </a:ext>
            </a:extLst>
          </p:cNvPr>
          <p:cNvSpPr txBox="1"/>
          <p:nvPr/>
        </p:nvSpPr>
        <p:spPr>
          <a:xfrm>
            <a:off x="161925" y="6332423"/>
            <a:ext cx="317182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BAZA Q2 2022: 1283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34" name="Base Label">
            <a:extLst>
              <a:ext uri="{FF2B5EF4-FFF2-40B4-BE49-F238E27FC236}">
                <a16:creationId xmlns:a16="http://schemas.microsoft.com/office/drawing/2014/main" id="{2CB52CC1-009D-4339-B4A3-D95422B81673}"/>
              </a:ext>
            </a:extLst>
          </p:cNvPr>
          <p:cNvSpPr txBox="1"/>
          <p:nvPr/>
        </p:nvSpPr>
        <p:spPr>
          <a:xfrm>
            <a:off x="161925" y="6498508"/>
            <a:ext cx="317182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BAZA Q4 2021: 1678</a:t>
            </a:r>
            <a:endParaRPr lang="da-DK" sz="1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0931371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Wykres 65"/>
          <p:cNvGraphicFramePr/>
          <p:nvPr>
            <p:extLst>
              <p:ext uri="{D42A27DB-BD31-4B8C-83A1-F6EECF244321}">
                <p14:modId xmlns:p14="http://schemas.microsoft.com/office/powerpoint/2010/main" val="936331466"/>
              </p:ext>
            </p:extLst>
          </p:nvPr>
        </p:nvGraphicFramePr>
        <p:xfrm>
          <a:off x="4455708" y="1809024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9" name="Tabela 68">
            <a:extLst>
              <a:ext uri="{FF2B5EF4-FFF2-40B4-BE49-F238E27FC236}">
                <a16:creationId xmlns:a16="http://schemas.microsoft.com/office/drawing/2014/main" id="{14303358-D6F6-4723-B661-D073E2C40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0261583"/>
              </p:ext>
            </p:extLst>
          </p:nvPr>
        </p:nvGraphicFramePr>
        <p:xfrm>
          <a:off x="98427" y="1714910"/>
          <a:ext cx="7136385" cy="4399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4">
                  <a:extLst>
                    <a:ext uri="{9D8B030D-6E8A-4147-A177-3AD203B41FA5}">
                      <a16:colId xmlns:a16="http://schemas.microsoft.com/office/drawing/2014/main" val="3356209897"/>
                    </a:ext>
                  </a:extLst>
                </a:gridCol>
                <a:gridCol w="1762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Q4 2022 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Q4 2021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 Of Mind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 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935">
                <a:tc rowSpan="10">
                  <a:txBody>
                    <a:bodyPr/>
                    <a:lstStyle/>
                    <a:p>
                      <a:pPr algn="ctr" fontAlgn="t"/>
                      <a:endParaRPr lang="pl-PL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spontaniczna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6696357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wspomagana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3946852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Trial 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73%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145316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3 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56%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356446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1m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69%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68%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91589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MOP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585182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Substytucja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713847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Chęć polecenia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764005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Rozważanie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104584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Odrzucanie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0623944"/>
                  </a:ext>
                </a:extLst>
              </a:tr>
            </a:tbl>
          </a:graphicData>
        </a:graphic>
      </p:graphicFrame>
      <p:grpSp>
        <p:nvGrpSpPr>
          <p:cNvPr id="2" name="Grupa 1">
            <a:extLst>
              <a:ext uri="{FF2B5EF4-FFF2-40B4-BE49-F238E27FC236}">
                <a16:creationId xmlns:a16="http://schemas.microsoft.com/office/drawing/2014/main" id="{262C6FD6-24E8-4D6D-8EDA-386B08F31A3F}"/>
              </a:ext>
            </a:extLst>
          </p:cNvPr>
          <p:cNvGrpSpPr/>
          <p:nvPr/>
        </p:nvGrpSpPr>
        <p:grpSpPr>
          <a:xfrm>
            <a:off x="8000617" y="2005437"/>
            <a:ext cx="3857648" cy="3165735"/>
            <a:chOff x="8000617" y="2005437"/>
            <a:chExt cx="3857648" cy="3165735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B8FD1440-A2FF-41AD-BAFC-6317889D99A7}"/>
                </a:ext>
              </a:extLst>
            </p:cNvPr>
            <p:cNvSpPr/>
            <p:nvPr/>
          </p:nvSpPr>
          <p:spPr>
            <a:xfrm>
              <a:off x="10768267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3127EC7F-553E-42BA-8AA7-47FF15BF1732}"/>
                </a:ext>
              </a:extLst>
            </p:cNvPr>
            <p:cNvSpPr/>
            <p:nvPr/>
          </p:nvSpPr>
          <p:spPr>
            <a:xfrm>
              <a:off x="10768267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A3AEBD99-ACBB-49F3-9F1E-7080F703AD7F}"/>
                </a:ext>
              </a:extLst>
            </p:cNvPr>
            <p:cNvSpPr/>
            <p:nvPr/>
          </p:nvSpPr>
          <p:spPr>
            <a:xfrm>
              <a:off x="10194833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597715" y="103735"/>
                  </a:lnTo>
                  <a:lnTo>
                    <a:pt x="597715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17429290-A838-4342-8C6C-2F26D21A614B}"/>
                </a:ext>
              </a:extLst>
            </p:cNvPr>
            <p:cNvSpPr/>
            <p:nvPr/>
          </p:nvSpPr>
          <p:spPr>
            <a:xfrm>
              <a:off x="9621398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A2A4C59E-065E-4B0E-8EA8-FC383214A70F}"/>
                </a:ext>
              </a:extLst>
            </p:cNvPr>
            <p:cNvSpPr/>
            <p:nvPr/>
          </p:nvSpPr>
          <p:spPr>
            <a:xfrm>
              <a:off x="9621398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8973AB5E-1D25-4964-9EBE-1ED8C725F10D}"/>
                </a:ext>
              </a:extLst>
            </p:cNvPr>
            <p:cNvSpPr/>
            <p:nvPr/>
          </p:nvSpPr>
          <p:spPr>
            <a:xfrm>
              <a:off x="9621398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97715" y="0"/>
                  </a:moveTo>
                  <a:lnTo>
                    <a:pt x="597715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D0466FF9-2C56-4D5B-B088-ED198ACEEF0E}"/>
                </a:ext>
              </a:extLst>
            </p:cNvPr>
            <p:cNvSpPr/>
            <p:nvPr/>
          </p:nvSpPr>
          <p:spPr>
            <a:xfrm>
              <a:off x="9334681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896573" y="103735"/>
                  </a:lnTo>
                  <a:lnTo>
                    <a:pt x="896573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28BD5C10-DE53-4B17-A4F8-61701B51DBF9}"/>
                </a:ext>
              </a:extLst>
            </p:cNvPr>
            <p:cNvSpPr/>
            <p:nvPr/>
          </p:nvSpPr>
          <p:spPr>
            <a:xfrm>
              <a:off x="8474530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998DCD69-20B9-4846-AB25-13D8B43B3EFC}"/>
                </a:ext>
              </a:extLst>
            </p:cNvPr>
            <p:cNvSpPr/>
            <p:nvPr/>
          </p:nvSpPr>
          <p:spPr>
            <a:xfrm>
              <a:off x="8474530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BB7991DE-8656-4FF2-9A6E-665924F54730}"/>
                </a:ext>
              </a:extLst>
            </p:cNvPr>
            <p:cNvSpPr/>
            <p:nvPr/>
          </p:nvSpPr>
          <p:spPr>
            <a:xfrm>
              <a:off x="8428810" y="3152305"/>
              <a:ext cx="91440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6843FC66-1C78-4A13-ADE0-6AA6AB60A728}"/>
                </a:ext>
              </a:extLst>
            </p:cNvPr>
            <p:cNvSpPr/>
            <p:nvPr/>
          </p:nvSpPr>
          <p:spPr>
            <a:xfrm>
              <a:off x="8474530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96573" y="0"/>
                  </a:moveTo>
                  <a:lnTo>
                    <a:pt x="896573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20" name="Łuk 19">
              <a:extLst>
                <a:ext uri="{FF2B5EF4-FFF2-40B4-BE49-F238E27FC236}">
                  <a16:creationId xmlns:a16="http://schemas.microsoft.com/office/drawing/2014/main" id="{CCDA8311-2D93-4D80-AC1F-1DAD5B2F79DE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Łuk 20">
              <a:extLst>
                <a:ext uri="{FF2B5EF4-FFF2-40B4-BE49-F238E27FC236}">
                  <a16:creationId xmlns:a16="http://schemas.microsoft.com/office/drawing/2014/main" id="{FE322ADB-DE14-4393-88AC-128D198142D9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EF2B661B-8893-431F-B22E-86AC19104999}"/>
                </a:ext>
              </a:extLst>
            </p:cNvPr>
            <p:cNvSpPr/>
            <p:nvPr/>
          </p:nvSpPr>
          <p:spPr>
            <a:xfrm>
              <a:off x="8860769" y="2090741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zna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69%   </a:t>
              </a:r>
              <a:endParaRPr lang="pl-PL" sz="1000" b="0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Łuk 22">
              <a:extLst>
                <a:ext uri="{FF2B5EF4-FFF2-40B4-BE49-F238E27FC236}">
                  <a16:creationId xmlns:a16="http://schemas.microsoft.com/office/drawing/2014/main" id="{05646DFF-8BFF-4AD3-B7AE-5AAD8459D9C9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Łuk 23">
              <a:extLst>
                <a:ext uri="{FF2B5EF4-FFF2-40B4-BE49-F238E27FC236}">
                  <a16:creationId xmlns:a16="http://schemas.microsoft.com/office/drawing/2014/main" id="{9FD97697-A43C-4412-A830-800376B27722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A22C52C2-AB12-4905-8FBA-65DC1B632B61}"/>
                </a:ext>
              </a:extLst>
            </p:cNvPr>
            <p:cNvSpPr/>
            <p:nvPr/>
          </p:nvSpPr>
          <p:spPr>
            <a:xfrm>
              <a:off x="8000617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nie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nigdy 23% 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Łuk 25">
              <a:extLst>
                <a:ext uri="{FF2B5EF4-FFF2-40B4-BE49-F238E27FC236}">
                  <a16:creationId xmlns:a16="http://schemas.microsoft.com/office/drawing/2014/main" id="{031E9010-A855-4D6A-8593-D0DDB41551C4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Łuk 26">
              <a:extLst>
                <a:ext uri="{FF2B5EF4-FFF2-40B4-BE49-F238E27FC236}">
                  <a16:creationId xmlns:a16="http://schemas.microsoft.com/office/drawing/2014/main" id="{888849BE-6178-4B2A-BFC3-20D90B1746B6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89980953-64CC-4BB3-A113-D1E271904A77}"/>
                </a:ext>
              </a:extLst>
            </p:cNvPr>
            <p:cNvSpPr/>
            <p:nvPr/>
          </p:nvSpPr>
          <p:spPr>
            <a:xfrm>
              <a:off x="8000617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Łuk 28">
              <a:extLst>
                <a:ext uri="{FF2B5EF4-FFF2-40B4-BE49-F238E27FC236}">
                  <a16:creationId xmlns:a16="http://schemas.microsoft.com/office/drawing/2014/main" id="{3949E3AD-9B02-4293-A7A7-C0F778BAB261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Łuk 29">
              <a:extLst>
                <a:ext uri="{FF2B5EF4-FFF2-40B4-BE49-F238E27FC236}">
                  <a16:creationId xmlns:a16="http://schemas.microsoft.com/office/drawing/2014/main" id="{2F8887C3-C71D-49FD-8F75-0CCD21CAF748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078FDED4-6955-4FBE-8A9A-9BF04AFE81E6}"/>
                </a:ext>
              </a:extLst>
            </p:cNvPr>
            <p:cNvSpPr/>
            <p:nvPr/>
          </p:nvSpPr>
          <p:spPr>
            <a:xfrm>
              <a:off x="8616704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22%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Łuk 31">
              <a:extLst>
                <a:ext uri="{FF2B5EF4-FFF2-40B4-BE49-F238E27FC236}">
                  <a16:creationId xmlns:a16="http://schemas.microsoft.com/office/drawing/2014/main" id="{27486606-495E-48E5-9FBB-420DBF2EE3FE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Łuk 33">
              <a:extLst>
                <a:ext uri="{FF2B5EF4-FFF2-40B4-BE49-F238E27FC236}">
                  <a16:creationId xmlns:a16="http://schemas.microsoft.com/office/drawing/2014/main" id="{3B1F1296-2C48-49F3-A9D2-60EF1101E219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78DEF354-0923-496C-9FA6-2CC11A60496C}"/>
                </a:ext>
              </a:extLst>
            </p:cNvPr>
            <p:cNvSpPr/>
            <p:nvPr/>
          </p:nvSpPr>
          <p:spPr>
            <a:xfrm>
              <a:off x="8616704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Łuk 35">
              <a:extLst>
                <a:ext uri="{FF2B5EF4-FFF2-40B4-BE49-F238E27FC236}">
                  <a16:creationId xmlns:a16="http://schemas.microsoft.com/office/drawing/2014/main" id="{176FC5EA-1EBD-4F3C-B8F6-568A5C69CA54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Łuk 36">
              <a:extLst>
                <a:ext uri="{FF2B5EF4-FFF2-40B4-BE49-F238E27FC236}">
                  <a16:creationId xmlns:a16="http://schemas.microsoft.com/office/drawing/2014/main" id="{18428B1A-4836-4D98-976C-1F4392336E32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B3ADE68A-88E1-4C32-A619-96728F4846A9}"/>
                </a:ext>
              </a:extLst>
            </p:cNvPr>
            <p:cNvSpPr/>
            <p:nvPr/>
          </p:nvSpPr>
          <p:spPr>
            <a:xfrm>
              <a:off x="9720920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kiedykolwiek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46%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Łuk 38">
              <a:extLst>
                <a:ext uri="{FF2B5EF4-FFF2-40B4-BE49-F238E27FC236}">
                  <a16:creationId xmlns:a16="http://schemas.microsoft.com/office/drawing/2014/main" id="{063A2E45-8EC2-41A7-9626-BE8431AF0C6B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Łuk 39">
              <a:extLst>
                <a:ext uri="{FF2B5EF4-FFF2-40B4-BE49-F238E27FC236}">
                  <a16:creationId xmlns:a16="http://schemas.microsoft.com/office/drawing/2014/main" id="{B49E7301-D342-491A-8B6E-97F71D455D02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395FAECC-78EC-43A2-8092-2B92E500E0FF}"/>
                </a:ext>
              </a:extLst>
            </p:cNvPr>
            <p:cNvSpPr/>
            <p:nvPr/>
          </p:nvSpPr>
          <p:spPr>
            <a:xfrm>
              <a:off x="9147486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nie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28%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Łuk 41">
              <a:extLst>
                <a:ext uri="{FF2B5EF4-FFF2-40B4-BE49-F238E27FC236}">
                  <a16:creationId xmlns:a16="http://schemas.microsoft.com/office/drawing/2014/main" id="{18EFC539-35F2-43E6-8A32-1CC8EF271AC2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Łuk 42">
              <a:extLst>
                <a:ext uri="{FF2B5EF4-FFF2-40B4-BE49-F238E27FC236}">
                  <a16:creationId xmlns:a16="http://schemas.microsoft.com/office/drawing/2014/main" id="{73D76DF6-E42C-44C5-87DC-38310A6DE31F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4DE7F2CD-D55B-4180-9916-9D53F83DB15C}"/>
                </a:ext>
              </a:extLst>
            </p:cNvPr>
            <p:cNvSpPr/>
            <p:nvPr/>
          </p:nvSpPr>
          <p:spPr>
            <a:xfrm>
              <a:off x="9763572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28%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Łuk 45">
              <a:extLst>
                <a:ext uri="{FF2B5EF4-FFF2-40B4-BE49-F238E27FC236}">
                  <a16:creationId xmlns:a16="http://schemas.microsoft.com/office/drawing/2014/main" id="{D3953E83-018F-4938-97DD-76F23DB3B104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Łuk 46">
              <a:extLst>
                <a:ext uri="{FF2B5EF4-FFF2-40B4-BE49-F238E27FC236}">
                  <a16:creationId xmlns:a16="http://schemas.microsoft.com/office/drawing/2014/main" id="{8ACF22AA-FA83-4325-AD1D-C3B6488700AC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9DAFE8E8-20EE-419F-8789-70322127AAA8}"/>
                </a:ext>
              </a:extLst>
            </p:cNvPr>
            <p:cNvSpPr/>
            <p:nvPr/>
          </p:nvSpPr>
          <p:spPr>
            <a:xfrm>
              <a:off x="9763572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-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Łuk 48">
              <a:extLst>
                <a:ext uri="{FF2B5EF4-FFF2-40B4-BE49-F238E27FC236}">
                  <a16:creationId xmlns:a16="http://schemas.microsoft.com/office/drawing/2014/main" id="{27FBBDD1-74B2-4550-BF20-61526E8626A9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Łuk 49">
              <a:extLst>
                <a:ext uri="{FF2B5EF4-FFF2-40B4-BE49-F238E27FC236}">
                  <a16:creationId xmlns:a16="http://schemas.microsoft.com/office/drawing/2014/main" id="{B8E1A254-45A2-4F30-A473-B389BA563E90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Dowolny kształt: kształt 50">
              <a:extLst>
                <a:ext uri="{FF2B5EF4-FFF2-40B4-BE49-F238E27FC236}">
                  <a16:creationId xmlns:a16="http://schemas.microsoft.com/office/drawing/2014/main" id="{C0AA6683-940C-4ED4-9A2B-37C05E90883A}"/>
                </a:ext>
              </a:extLst>
            </p:cNvPr>
            <p:cNvSpPr/>
            <p:nvPr/>
          </p:nvSpPr>
          <p:spPr>
            <a:xfrm>
              <a:off x="10294354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18%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Łuk 51">
              <a:extLst>
                <a:ext uri="{FF2B5EF4-FFF2-40B4-BE49-F238E27FC236}">
                  <a16:creationId xmlns:a16="http://schemas.microsoft.com/office/drawing/2014/main" id="{6AC8AA0D-3A4B-47C1-8046-4E4916CFD081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Łuk 52">
              <a:extLst>
                <a:ext uri="{FF2B5EF4-FFF2-40B4-BE49-F238E27FC236}">
                  <a16:creationId xmlns:a16="http://schemas.microsoft.com/office/drawing/2014/main" id="{659EB8B6-F87F-463A-8105-A3DFF091D61F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64E3C0A9-1317-4F21-A536-30550AB70445}"/>
                </a:ext>
              </a:extLst>
            </p:cNvPr>
            <p:cNvSpPr/>
            <p:nvPr/>
          </p:nvSpPr>
          <p:spPr>
            <a:xfrm>
              <a:off x="10910440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18%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Łuk 54">
              <a:extLst>
                <a:ext uri="{FF2B5EF4-FFF2-40B4-BE49-F238E27FC236}">
                  <a16:creationId xmlns:a16="http://schemas.microsoft.com/office/drawing/2014/main" id="{8A9C4033-5D76-4CBE-9684-6D8A3EBCB6C5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Łuk 57">
              <a:extLst>
                <a:ext uri="{FF2B5EF4-FFF2-40B4-BE49-F238E27FC236}">
                  <a16:creationId xmlns:a16="http://schemas.microsoft.com/office/drawing/2014/main" id="{0ADC5B3B-9E8E-474A-9C26-276E3FCC2B9C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3DD7CEB0-0865-40F6-97B0-8BA43F2082B4}"/>
                </a:ext>
              </a:extLst>
            </p:cNvPr>
            <p:cNvSpPr/>
            <p:nvPr/>
          </p:nvSpPr>
          <p:spPr>
            <a:xfrm>
              <a:off x="10910440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-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65" name="Wykres 64"/>
          <p:cNvGraphicFramePr/>
          <p:nvPr>
            <p:extLst>
              <p:ext uri="{D42A27DB-BD31-4B8C-83A1-F6EECF244321}">
                <p14:modId xmlns:p14="http://schemas.microsoft.com/office/powerpoint/2010/main" val="4175555920"/>
              </p:ext>
            </p:extLst>
          </p:nvPr>
        </p:nvGraphicFramePr>
        <p:xfrm>
          <a:off x="1922778" y="1818549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ytuł 4">
            <a:extLst>
              <a:ext uri="{FF2B5EF4-FFF2-40B4-BE49-F238E27FC236}">
                <a16:creationId xmlns:a16="http://schemas.microsoft.com/office/drawing/2014/main" id="{BE7058EB-7FA6-4A71-B9EC-DC108375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300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6F763B63-85CC-4443-9A3E-3B12B3287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KIEŁBASY SUCHE </a:t>
            </a:r>
            <a:r>
              <a:rPr lang="pl-PL" dirty="0"/>
              <a:t>| podstawowe wskaźniki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CE145C59-703A-4F4C-91CB-BFB03D54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0" y="6480175"/>
            <a:ext cx="1311906" cy="155701"/>
          </a:xfrm>
        </p:spPr>
        <p:txBody>
          <a:bodyPr/>
          <a:lstStyle/>
          <a:p>
            <a:r>
              <a:rPr lang="pl-PL"/>
              <a:t>158 / 300</a:t>
            </a:r>
            <a:endParaRPr lang="pl-PL" dirty="0"/>
          </a:p>
        </p:txBody>
      </p:sp>
      <p:sp>
        <p:nvSpPr>
          <p:cNvPr id="33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56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64" name="Symbol zastępczy stopki 3">
            <a:extLst>
              <a:ext uri="{FF2B5EF4-FFF2-40B4-BE49-F238E27FC236}">
                <a16:creationId xmlns:a16="http://schemas.microsoft.com/office/drawing/2014/main" id="{5E29DA0B-AB5C-4E68-816F-6EA2C768CD28}"/>
              </a:ext>
            </a:extLst>
          </p:cNvPr>
          <p:cNvSpPr txBox="1">
            <a:spLocks/>
          </p:cNvSpPr>
          <p:nvPr/>
        </p:nvSpPr>
        <p:spPr>
          <a:xfrm>
            <a:off x="7232376" y="662744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az 1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3963" y="238000"/>
            <a:ext cx="1647825" cy="164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337927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Wykres 65"/>
          <p:cNvGraphicFramePr/>
          <p:nvPr>
            <p:extLst>
              <p:ext uri="{D42A27DB-BD31-4B8C-83A1-F6EECF244321}">
                <p14:modId xmlns:p14="http://schemas.microsoft.com/office/powerpoint/2010/main" val="3352182964"/>
              </p:ext>
            </p:extLst>
          </p:nvPr>
        </p:nvGraphicFramePr>
        <p:xfrm>
          <a:off x="4455708" y="1809024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9" name="Tabela 68">
            <a:extLst>
              <a:ext uri="{FF2B5EF4-FFF2-40B4-BE49-F238E27FC236}">
                <a16:creationId xmlns:a16="http://schemas.microsoft.com/office/drawing/2014/main" id="{14303358-D6F6-4723-B661-D073E2C40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8610046"/>
              </p:ext>
            </p:extLst>
          </p:nvPr>
        </p:nvGraphicFramePr>
        <p:xfrm>
          <a:off x="98427" y="1714910"/>
          <a:ext cx="7136385" cy="4399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4">
                  <a:extLst>
                    <a:ext uri="{9D8B030D-6E8A-4147-A177-3AD203B41FA5}">
                      <a16:colId xmlns:a16="http://schemas.microsoft.com/office/drawing/2014/main" val="3356209897"/>
                    </a:ext>
                  </a:extLst>
                </a:gridCol>
                <a:gridCol w="1762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Q4 2022 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Q4 2021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 Of Mind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 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935">
                <a:tc rowSpan="10">
                  <a:txBody>
                    <a:bodyPr/>
                    <a:lstStyle/>
                    <a:p>
                      <a:pPr algn="ctr" fontAlgn="t"/>
                      <a:endParaRPr lang="pl-PL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spontaniczna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6696357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wspomagana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3946852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Trial 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93%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89%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145316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3 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69%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356446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1m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82%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79%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91589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MOP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86%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585182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Substytucja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713847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Chęć polecenia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764005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Rozważanie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104584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Odrzucanie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0623944"/>
                  </a:ext>
                </a:extLst>
              </a:tr>
            </a:tbl>
          </a:graphicData>
        </a:graphic>
      </p:graphicFrame>
      <p:grpSp>
        <p:nvGrpSpPr>
          <p:cNvPr id="2" name="Grupa 1">
            <a:extLst>
              <a:ext uri="{FF2B5EF4-FFF2-40B4-BE49-F238E27FC236}">
                <a16:creationId xmlns:a16="http://schemas.microsoft.com/office/drawing/2014/main" id="{262C6FD6-24E8-4D6D-8EDA-386B08F31A3F}"/>
              </a:ext>
            </a:extLst>
          </p:cNvPr>
          <p:cNvGrpSpPr/>
          <p:nvPr/>
        </p:nvGrpSpPr>
        <p:grpSpPr>
          <a:xfrm>
            <a:off x="8000617" y="2005437"/>
            <a:ext cx="3857648" cy="3165735"/>
            <a:chOff x="8000617" y="2005437"/>
            <a:chExt cx="3857648" cy="3165735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B8FD1440-A2FF-41AD-BAFC-6317889D99A7}"/>
                </a:ext>
              </a:extLst>
            </p:cNvPr>
            <p:cNvSpPr/>
            <p:nvPr/>
          </p:nvSpPr>
          <p:spPr>
            <a:xfrm>
              <a:off x="10768267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3127EC7F-553E-42BA-8AA7-47FF15BF1732}"/>
                </a:ext>
              </a:extLst>
            </p:cNvPr>
            <p:cNvSpPr/>
            <p:nvPr/>
          </p:nvSpPr>
          <p:spPr>
            <a:xfrm>
              <a:off x="10768267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A3AEBD99-ACBB-49F3-9F1E-7080F703AD7F}"/>
                </a:ext>
              </a:extLst>
            </p:cNvPr>
            <p:cNvSpPr/>
            <p:nvPr/>
          </p:nvSpPr>
          <p:spPr>
            <a:xfrm>
              <a:off x="10194833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597715" y="103735"/>
                  </a:lnTo>
                  <a:lnTo>
                    <a:pt x="597715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17429290-A838-4342-8C6C-2F26D21A614B}"/>
                </a:ext>
              </a:extLst>
            </p:cNvPr>
            <p:cNvSpPr/>
            <p:nvPr/>
          </p:nvSpPr>
          <p:spPr>
            <a:xfrm>
              <a:off x="9621398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A2A4C59E-065E-4B0E-8EA8-FC383214A70F}"/>
                </a:ext>
              </a:extLst>
            </p:cNvPr>
            <p:cNvSpPr/>
            <p:nvPr/>
          </p:nvSpPr>
          <p:spPr>
            <a:xfrm>
              <a:off x="9621398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8973AB5E-1D25-4964-9EBE-1ED8C725F10D}"/>
                </a:ext>
              </a:extLst>
            </p:cNvPr>
            <p:cNvSpPr/>
            <p:nvPr/>
          </p:nvSpPr>
          <p:spPr>
            <a:xfrm>
              <a:off x="9621398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97715" y="0"/>
                  </a:moveTo>
                  <a:lnTo>
                    <a:pt x="597715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D0466FF9-2C56-4D5B-B088-ED198ACEEF0E}"/>
                </a:ext>
              </a:extLst>
            </p:cNvPr>
            <p:cNvSpPr/>
            <p:nvPr/>
          </p:nvSpPr>
          <p:spPr>
            <a:xfrm>
              <a:off x="9334681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896573" y="103735"/>
                  </a:lnTo>
                  <a:lnTo>
                    <a:pt x="896573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28BD5C10-DE53-4B17-A4F8-61701B51DBF9}"/>
                </a:ext>
              </a:extLst>
            </p:cNvPr>
            <p:cNvSpPr/>
            <p:nvPr/>
          </p:nvSpPr>
          <p:spPr>
            <a:xfrm>
              <a:off x="8474530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998DCD69-20B9-4846-AB25-13D8B43B3EFC}"/>
                </a:ext>
              </a:extLst>
            </p:cNvPr>
            <p:cNvSpPr/>
            <p:nvPr/>
          </p:nvSpPr>
          <p:spPr>
            <a:xfrm>
              <a:off x="8474530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BB7991DE-8656-4FF2-9A6E-665924F54730}"/>
                </a:ext>
              </a:extLst>
            </p:cNvPr>
            <p:cNvSpPr/>
            <p:nvPr/>
          </p:nvSpPr>
          <p:spPr>
            <a:xfrm>
              <a:off x="8428810" y="3152305"/>
              <a:ext cx="91440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6843FC66-1C78-4A13-ADE0-6AA6AB60A728}"/>
                </a:ext>
              </a:extLst>
            </p:cNvPr>
            <p:cNvSpPr/>
            <p:nvPr/>
          </p:nvSpPr>
          <p:spPr>
            <a:xfrm>
              <a:off x="8474530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96573" y="0"/>
                  </a:moveTo>
                  <a:lnTo>
                    <a:pt x="896573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20" name="Łuk 19">
              <a:extLst>
                <a:ext uri="{FF2B5EF4-FFF2-40B4-BE49-F238E27FC236}">
                  <a16:creationId xmlns:a16="http://schemas.microsoft.com/office/drawing/2014/main" id="{CCDA8311-2D93-4D80-AC1F-1DAD5B2F79DE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Łuk 20">
              <a:extLst>
                <a:ext uri="{FF2B5EF4-FFF2-40B4-BE49-F238E27FC236}">
                  <a16:creationId xmlns:a16="http://schemas.microsoft.com/office/drawing/2014/main" id="{FE322ADB-DE14-4393-88AC-128D198142D9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EF2B661B-8893-431F-B22E-86AC19104999}"/>
                </a:ext>
              </a:extLst>
            </p:cNvPr>
            <p:cNvSpPr/>
            <p:nvPr/>
          </p:nvSpPr>
          <p:spPr>
            <a:xfrm>
              <a:off x="8860769" y="2090741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zna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86%   </a:t>
              </a:r>
              <a:endParaRPr lang="pl-PL" sz="1000" b="0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Łuk 22">
              <a:extLst>
                <a:ext uri="{FF2B5EF4-FFF2-40B4-BE49-F238E27FC236}">
                  <a16:creationId xmlns:a16="http://schemas.microsoft.com/office/drawing/2014/main" id="{05646DFF-8BFF-4AD3-B7AE-5AAD8459D9C9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Łuk 23">
              <a:extLst>
                <a:ext uri="{FF2B5EF4-FFF2-40B4-BE49-F238E27FC236}">
                  <a16:creationId xmlns:a16="http://schemas.microsoft.com/office/drawing/2014/main" id="{9FD97697-A43C-4412-A830-800376B27722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A22C52C2-AB12-4905-8FBA-65DC1B632B61}"/>
                </a:ext>
              </a:extLst>
            </p:cNvPr>
            <p:cNvSpPr/>
            <p:nvPr/>
          </p:nvSpPr>
          <p:spPr>
            <a:xfrm>
              <a:off x="8000617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nie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nigdy 6% 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Łuk 25">
              <a:extLst>
                <a:ext uri="{FF2B5EF4-FFF2-40B4-BE49-F238E27FC236}">
                  <a16:creationId xmlns:a16="http://schemas.microsoft.com/office/drawing/2014/main" id="{031E9010-A855-4D6A-8593-D0DDB41551C4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Łuk 26">
              <a:extLst>
                <a:ext uri="{FF2B5EF4-FFF2-40B4-BE49-F238E27FC236}">
                  <a16:creationId xmlns:a16="http://schemas.microsoft.com/office/drawing/2014/main" id="{888849BE-6178-4B2A-BFC3-20D90B1746B6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89980953-64CC-4BB3-A113-D1E271904A77}"/>
                </a:ext>
              </a:extLst>
            </p:cNvPr>
            <p:cNvSpPr/>
            <p:nvPr/>
          </p:nvSpPr>
          <p:spPr>
            <a:xfrm>
              <a:off x="8000617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Łuk 28">
              <a:extLst>
                <a:ext uri="{FF2B5EF4-FFF2-40B4-BE49-F238E27FC236}">
                  <a16:creationId xmlns:a16="http://schemas.microsoft.com/office/drawing/2014/main" id="{3949E3AD-9B02-4293-A7A7-C0F778BAB261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Łuk 29">
              <a:extLst>
                <a:ext uri="{FF2B5EF4-FFF2-40B4-BE49-F238E27FC236}">
                  <a16:creationId xmlns:a16="http://schemas.microsoft.com/office/drawing/2014/main" id="{2F8887C3-C71D-49FD-8F75-0CCD21CAF748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078FDED4-6955-4FBE-8A9A-9BF04AFE81E6}"/>
                </a:ext>
              </a:extLst>
            </p:cNvPr>
            <p:cNvSpPr/>
            <p:nvPr/>
          </p:nvSpPr>
          <p:spPr>
            <a:xfrm>
              <a:off x="8616704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6%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Łuk 31">
              <a:extLst>
                <a:ext uri="{FF2B5EF4-FFF2-40B4-BE49-F238E27FC236}">
                  <a16:creationId xmlns:a16="http://schemas.microsoft.com/office/drawing/2014/main" id="{27486606-495E-48E5-9FBB-420DBF2EE3FE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Łuk 33">
              <a:extLst>
                <a:ext uri="{FF2B5EF4-FFF2-40B4-BE49-F238E27FC236}">
                  <a16:creationId xmlns:a16="http://schemas.microsoft.com/office/drawing/2014/main" id="{3B1F1296-2C48-49F3-A9D2-60EF1101E219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78DEF354-0923-496C-9FA6-2CC11A60496C}"/>
                </a:ext>
              </a:extLst>
            </p:cNvPr>
            <p:cNvSpPr/>
            <p:nvPr/>
          </p:nvSpPr>
          <p:spPr>
            <a:xfrm>
              <a:off x="8616704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Łuk 35">
              <a:extLst>
                <a:ext uri="{FF2B5EF4-FFF2-40B4-BE49-F238E27FC236}">
                  <a16:creationId xmlns:a16="http://schemas.microsoft.com/office/drawing/2014/main" id="{176FC5EA-1EBD-4F3C-B8F6-568A5C69CA54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Łuk 36">
              <a:extLst>
                <a:ext uri="{FF2B5EF4-FFF2-40B4-BE49-F238E27FC236}">
                  <a16:creationId xmlns:a16="http://schemas.microsoft.com/office/drawing/2014/main" id="{18428B1A-4836-4D98-976C-1F4392336E32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B3ADE68A-88E1-4C32-A619-96728F4846A9}"/>
                </a:ext>
              </a:extLst>
            </p:cNvPr>
            <p:cNvSpPr/>
            <p:nvPr/>
          </p:nvSpPr>
          <p:spPr>
            <a:xfrm>
              <a:off x="9720920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kiedykolwiek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80%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Łuk 38">
              <a:extLst>
                <a:ext uri="{FF2B5EF4-FFF2-40B4-BE49-F238E27FC236}">
                  <a16:creationId xmlns:a16="http://schemas.microsoft.com/office/drawing/2014/main" id="{063A2E45-8EC2-41A7-9626-BE8431AF0C6B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Łuk 39">
              <a:extLst>
                <a:ext uri="{FF2B5EF4-FFF2-40B4-BE49-F238E27FC236}">
                  <a16:creationId xmlns:a16="http://schemas.microsoft.com/office/drawing/2014/main" id="{B49E7301-D342-491A-8B6E-97F71D455D02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395FAECC-78EC-43A2-8092-2B92E500E0FF}"/>
                </a:ext>
              </a:extLst>
            </p:cNvPr>
            <p:cNvSpPr/>
            <p:nvPr/>
          </p:nvSpPr>
          <p:spPr>
            <a:xfrm>
              <a:off x="9147486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nie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31%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Łuk 41">
              <a:extLst>
                <a:ext uri="{FF2B5EF4-FFF2-40B4-BE49-F238E27FC236}">
                  <a16:creationId xmlns:a16="http://schemas.microsoft.com/office/drawing/2014/main" id="{18EFC539-35F2-43E6-8A32-1CC8EF271AC2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Łuk 42">
              <a:extLst>
                <a:ext uri="{FF2B5EF4-FFF2-40B4-BE49-F238E27FC236}">
                  <a16:creationId xmlns:a16="http://schemas.microsoft.com/office/drawing/2014/main" id="{73D76DF6-E42C-44C5-87DC-38310A6DE31F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4DE7F2CD-D55B-4180-9916-9D53F83DB15C}"/>
                </a:ext>
              </a:extLst>
            </p:cNvPr>
            <p:cNvSpPr/>
            <p:nvPr/>
          </p:nvSpPr>
          <p:spPr>
            <a:xfrm>
              <a:off x="9763572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31%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Łuk 45">
              <a:extLst>
                <a:ext uri="{FF2B5EF4-FFF2-40B4-BE49-F238E27FC236}">
                  <a16:creationId xmlns:a16="http://schemas.microsoft.com/office/drawing/2014/main" id="{D3953E83-018F-4938-97DD-76F23DB3B104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Łuk 46">
              <a:extLst>
                <a:ext uri="{FF2B5EF4-FFF2-40B4-BE49-F238E27FC236}">
                  <a16:creationId xmlns:a16="http://schemas.microsoft.com/office/drawing/2014/main" id="{8ACF22AA-FA83-4325-AD1D-C3B6488700AC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9DAFE8E8-20EE-419F-8789-70322127AAA8}"/>
                </a:ext>
              </a:extLst>
            </p:cNvPr>
            <p:cNvSpPr/>
            <p:nvPr/>
          </p:nvSpPr>
          <p:spPr>
            <a:xfrm>
              <a:off x="9763572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--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Łuk 48">
              <a:extLst>
                <a:ext uri="{FF2B5EF4-FFF2-40B4-BE49-F238E27FC236}">
                  <a16:creationId xmlns:a16="http://schemas.microsoft.com/office/drawing/2014/main" id="{27FBBDD1-74B2-4550-BF20-61526E8626A9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Łuk 49">
              <a:extLst>
                <a:ext uri="{FF2B5EF4-FFF2-40B4-BE49-F238E27FC236}">
                  <a16:creationId xmlns:a16="http://schemas.microsoft.com/office/drawing/2014/main" id="{B8E1A254-45A2-4F30-A473-B389BA563E90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Dowolny kształt: kształt 50">
              <a:extLst>
                <a:ext uri="{FF2B5EF4-FFF2-40B4-BE49-F238E27FC236}">
                  <a16:creationId xmlns:a16="http://schemas.microsoft.com/office/drawing/2014/main" id="{C0AA6683-940C-4ED4-9A2B-37C05E90883A}"/>
                </a:ext>
              </a:extLst>
            </p:cNvPr>
            <p:cNvSpPr/>
            <p:nvPr/>
          </p:nvSpPr>
          <p:spPr>
            <a:xfrm>
              <a:off x="10294354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49%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Łuk 51">
              <a:extLst>
                <a:ext uri="{FF2B5EF4-FFF2-40B4-BE49-F238E27FC236}">
                  <a16:creationId xmlns:a16="http://schemas.microsoft.com/office/drawing/2014/main" id="{6AC8AA0D-3A4B-47C1-8046-4E4916CFD081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Łuk 52">
              <a:extLst>
                <a:ext uri="{FF2B5EF4-FFF2-40B4-BE49-F238E27FC236}">
                  <a16:creationId xmlns:a16="http://schemas.microsoft.com/office/drawing/2014/main" id="{659EB8B6-F87F-463A-8105-A3DFF091D61F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64E3C0A9-1317-4F21-A536-30550AB70445}"/>
                </a:ext>
              </a:extLst>
            </p:cNvPr>
            <p:cNvSpPr/>
            <p:nvPr/>
          </p:nvSpPr>
          <p:spPr>
            <a:xfrm>
              <a:off x="10910440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47%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Łuk 54">
              <a:extLst>
                <a:ext uri="{FF2B5EF4-FFF2-40B4-BE49-F238E27FC236}">
                  <a16:creationId xmlns:a16="http://schemas.microsoft.com/office/drawing/2014/main" id="{8A9C4033-5D76-4CBE-9684-6D8A3EBCB6C5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Łuk 57">
              <a:extLst>
                <a:ext uri="{FF2B5EF4-FFF2-40B4-BE49-F238E27FC236}">
                  <a16:creationId xmlns:a16="http://schemas.microsoft.com/office/drawing/2014/main" id="{0ADC5B3B-9E8E-474A-9C26-276E3FCC2B9C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3DD7CEB0-0865-40F6-97B0-8BA43F2082B4}"/>
                </a:ext>
              </a:extLst>
            </p:cNvPr>
            <p:cNvSpPr/>
            <p:nvPr/>
          </p:nvSpPr>
          <p:spPr>
            <a:xfrm>
              <a:off x="10910440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3%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65" name="Wykres 64"/>
          <p:cNvGraphicFramePr/>
          <p:nvPr>
            <p:extLst>
              <p:ext uri="{D42A27DB-BD31-4B8C-83A1-F6EECF244321}">
                <p14:modId xmlns:p14="http://schemas.microsoft.com/office/powerpoint/2010/main" val="3475639781"/>
              </p:ext>
            </p:extLst>
          </p:nvPr>
        </p:nvGraphicFramePr>
        <p:xfrm>
          <a:off x="1922778" y="1818549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ytuł 4">
            <a:extLst>
              <a:ext uri="{FF2B5EF4-FFF2-40B4-BE49-F238E27FC236}">
                <a16:creationId xmlns:a16="http://schemas.microsoft.com/office/drawing/2014/main" id="{BE7058EB-7FA6-4A71-B9EC-DC108375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300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6F763B63-85CC-4443-9A3E-3B12B3287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KABANOSY </a:t>
            </a:r>
            <a:r>
              <a:rPr lang="pl-PL" dirty="0"/>
              <a:t>| podstawowe wskaźniki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CE145C59-703A-4F4C-91CB-BFB03D54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0" y="6480175"/>
            <a:ext cx="1311906" cy="155701"/>
          </a:xfrm>
        </p:spPr>
        <p:txBody>
          <a:bodyPr/>
          <a:lstStyle/>
          <a:p>
            <a:r>
              <a:rPr lang="pl-PL"/>
              <a:t>162 / 262</a:t>
            </a:r>
            <a:endParaRPr lang="pl-PL" dirty="0"/>
          </a:p>
        </p:txBody>
      </p:sp>
      <p:sp>
        <p:nvSpPr>
          <p:cNvPr id="33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56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64" name="Symbol zastępczy stopki 3">
            <a:extLst>
              <a:ext uri="{FF2B5EF4-FFF2-40B4-BE49-F238E27FC236}">
                <a16:creationId xmlns:a16="http://schemas.microsoft.com/office/drawing/2014/main" id="{5E29DA0B-AB5C-4E68-816F-6EA2C768CD28}"/>
              </a:ext>
            </a:extLst>
          </p:cNvPr>
          <p:cNvSpPr txBox="1">
            <a:spLocks/>
          </p:cNvSpPr>
          <p:nvPr/>
        </p:nvSpPr>
        <p:spPr>
          <a:xfrm>
            <a:off x="7232376" y="662744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az 1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3963" y="238000"/>
            <a:ext cx="1647825" cy="164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316556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Wykres 65"/>
          <p:cNvGraphicFramePr/>
          <p:nvPr>
            <p:extLst>
              <p:ext uri="{D42A27DB-BD31-4B8C-83A1-F6EECF244321}">
                <p14:modId xmlns:p14="http://schemas.microsoft.com/office/powerpoint/2010/main" val="1447832135"/>
              </p:ext>
            </p:extLst>
          </p:nvPr>
        </p:nvGraphicFramePr>
        <p:xfrm>
          <a:off x="4455708" y="1809024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9" name="Tabela 68">
            <a:extLst>
              <a:ext uri="{FF2B5EF4-FFF2-40B4-BE49-F238E27FC236}">
                <a16:creationId xmlns:a16="http://schemas.microsoft.com/office/drawing/2014/main" id="{14303358-D6F6-4723-B661-D073E2C40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1316100"/>
              </p:ext>
            </p:extLst>
          </p:nvPr>
        </p:nvGraphicFramePr>
        <p:xfrm>
          <a:off x="98427" y="1714910"/>
          <a:ext cx="7136385" cy="43991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1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14">
                  <a:extLst>
                    <a:ext uri="{9D8B030D-6E8A-4147-A177-3AD203B41FA5}">
                      <a16:colId xmlns:a16="http://schemas.microsoft.com/office/drawing/2014/main" val="3356209897"/>
                    </a:ext>
                  </a:extLst>
                </a:gridCol>
                <a:gridCol w="1762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4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3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Q4 2022 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l-PL" sz="14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Q4 2021</a:t>
                      </a:r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7"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Top Of Mind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pl-PL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KONWERSJA </a:t>
                      </a:r>
                      <a:endParaRPr lang="pl-PL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935">
                <a:tc rowSpan="10">
                  <a:txBody>
                    <a:bodyPr/>
                    <a:lstStyle/>
                    <a:p>
                      <a:pPr algn="ctr" fontAlgn="t"/>
                      <a:endParaRPr lang="pl-PL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spontaniczna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6696357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9933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Znajomość wspomagana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3946852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Trial 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78%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145316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0079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3 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64%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356446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Zakup - last 1m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71%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5915899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MOP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63%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7585182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B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Substytucja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8713847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lnT w="19050" cap="flat" cmpd="sng" algn="ctr">
                      <a:solidFill>
                        <a:srgbClr val="84AE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Chęć polecenia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07640051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800" b="1" dirty="0"/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Rozważanie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000" b="1" dirty="0"/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1045849"/>
                  </a:ext>
                </a:extLst>
              </a:tr>
              <a:tr h="378935">
                <a:tc vMerge="1">
                  <a:txBody>
                    <a:bodyPr/>
                    <a:lstStyle/>
                    <a:p>
                      <a:pPr algn="l" fontAlgn="t"/>
                      <a:endParaRPr lang="pl-PL" sz="8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pl-PL" sz="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Odrzucanie</a:t>
                      </a:r>
                      <a:endParaRPr lang="pl-PL" sz="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pl-PL" sz="1000" b="1" i="0" u="none" strike="noStrike" dirty="0">
                        <a:solidFill>
                          <a:srgbClr val="264A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0623944"/>
                  </a:ext>
                </a:extLst>
              </a:tr>
            </a:tbl>
          </a:graphicData>
        </a:graphic>
      </p:graphicFrame>
      <p:grpSp>
        <p:nvGrpSpPr>
          <p:cNvPr id="2" name="Grupa 1">
            <a:extLst>
              <a:ext uri="{FF2B5EF4-FFF2-40B4-BE49-F238E27FC236}">
                <a16:creationId xmlns:a16="http://schemas.microsoft.com/office/drawing/2014/main" id="{262C6FD6-24E8-4D6D-8EDA-386B08F31A3F}"/>
              </a:ext>
            </a:extLst>
          </p:cNvPr>
          <p:cNvGrpSpPr/>
          <p:nvPr/>
        </p:nvGrpSpPr>
        <p:grpSpPr>
          <a:xfrm>
            <a:off x="8000617" y="2005437"/>
            <a:ext cx="3857648" cy="3165735"/>
            <a:chOff x="8000617" y="2005437"/>
            <a:chExt cx="3857648" cy="3165735"/>
          </a:xfrm>
        </p:grpSpPr>
        <p:sp>
          <p:nvSpPr>
            <p:cNvPr id="3" name="Dowolny kształt: kształt 2">
              <a:extLst>
                <a:ext uri="{FF2B5EF4-FFF2-40B4-BE49-F238E27FC236}">
                  <a16:creationId xmlns:a16="http://schemas.microsoft.com/office/drawing/2014/main" id="{B8FD1440-A2FF-41AD-BAFC-6317889D99A7}"/>
                </a:ext>
              </a:extLst>
            </p:cNvPr>
            <p:cNvSpPr/>
            <p:nvPr/>
          </p:nvSpPr>
          <p:spPr>
            <a:xfrm>
              <a:off x="10768267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4" name="Dowolny kształt: kształt 3">
              <a:extLst>
                <a:ext uri="{FF2B5EF4-FFF2-40B4-BE49-F238E27FC236}">
                  <a16:creationId xmlns:a16="http://schemas.microsoft.com/office/drawing/2014/main" id="{3127EC7F-553E-42BA-8AA7-47FF15BF1732}"/>
                </a:ext>
              </a:extLst>
            </p:cNvPr>
            <p:cNvSpPr/>
            <p:nvPr/>
          </p:nvSpPr>
          <p:spPr>
            <a:xfrm>
              <a:off x="10768267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A3AEBD99-ACBB-49F3-9F1E-7080F703AD7F}"/>
                </a:ext>
              </a:extLst>
            </p:cNvPr>
            <p:cNvSpPr/>
            <p:nvPr/>
          </p:nvSpPr>
          <p:spPr>
            <a:xfrm>
              <a:off x="10194833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597715" y="103735"/>
                  </a:lnTo>
                  <a:lnTo>
                    <a:pt x="597715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17429290-A838-4342-8C6C-2F26D21A614B}"/>
                </a:ext>
              </a:extLst>
            </p:cNvPr>
            <p:cNvSpPr/>
            <p:nvPr/>
          </p:nvSpPr>
          <p:spPr>
            <a:xfrm>
              <a:off x="9621398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A2A4C59E-065E-4B0E-8EA8-FC383214A70F}"/>
                </a:ext>
              </a:extLst>
            </p:cNvPr>
            <p:cNvSpPr/>
            <p:nvPr/>
          </p:nvSpPr>
          <p:spPr>
            <a:xfrm>
              <a:off x="9621398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1" name="Dowolny kształt: kształt 10">
              <a:extLst>
                <a:ext uri="{FF2B5EF4-FFF2-40B4-BE49-F238E27FC236}">
                  <a16:creationId xmlns:a16="http://schemas.microsoft.com/office/drawing/2014/main" id="{8973AB5E-1D25-4964-9EBE-1ED8C725F10D}"/>
                </a:ext>
              </a:extLst>
            </p:cNvPr>
            <p:cNvSpPr/>
            <p:nvPr/>
          </p:nvSpPr>
          <p:spPr>
            <a:xfrm>
              <a:off x="9621398" y="3152305"/>
              <a:ext cx="573434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597715" y="0"/>
                  </a:moveTo>
                  <a:lnTo>
                    <a:pt x="597715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2" name="Dowolny kształt: kształt 11">
              <a:extLst>
                <a:ext uri="{FF2B5EF4-FFF2-40B4-BE49-F238E27FC236}">
                  <a16:creationId xmlns:a16="http://schemas.microsoft.com/office/drawing/2014/main" id="{D0466FF9-2C56-4D5B-B088-ED198ACEEF0E}"/>
                </a:ext>
              </a:extLst>
            </p:cNvPr>
            <p:cNvSpPr/>
            <p:nvPr/>
          </p:nvSpPr>
          <p:spPr>
            <a:xfrm>
              <a:off x="9334681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03735"/>
                  </a:lnTo>
                  <a:lnTo>
                    <a:pt x="896573" y="103735"/>
                  </a:lnTo>
                  <a:lnTo>
                    <a:pt x="896573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3" name="Dowolny kształt: kształt 12">
              <a:extLst>
                <a:ext uri="{FF2B5EF4-FFF2-40B4-BE49-F238E27FC236}">
                  <a16:creationId xmlns:a16="http://schemas.microsoft.com/office/drawing/2014/main" id="{28BD5C10-DE53-4B17-A4F8-61701B51DBF9}"/>
                </a:ext>
              </a:extLst>
            </p:cNvPr>
            <p:cNvSpPr/>
            <p:nvPr/>
          </p:nvSpPr>
          <p:spPr>
            <a:xfrm>
              <a:off x="8474530" y="3825261"/>
              <a:ext cx="435999" cy="95730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997839"/>
                  </a:lnTo>
                  <a:lnTo>
                    <a:pt x="454461" y="997839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7" name="Dowolny kształt: kształt 16">
              <a:extLst>
                <a:ext uri="{FF2B5EF4-FFF2-40B4-BE49-F238E27FC236}">
                  <a16:creationId xmlns:a16="http://schemas.microsoft.com/office/drawing/2014/main" id="{998DCD69-20B9-4846-AB25-13D8B43B3EFC}"/>
                </a:ext>
              </a:extLst>
            </p:cNvPr>
            <p:cNvSpPr/>
            <p:nvPr/>
          </p:nvSpPr>
          <p:spPr>
            <a:xfrm>
              <a:off x="8474530" y="3825261"/>
              <a:ext cx="435999" cy="284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96388"/>
                  </a:lnTo>
                  <a:lnTo>
                    <a:pt x="454461" y="296388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8" name="Dowolny kształt: kształt 17">
              <a:extLst>
                <a:ext uri="{FF2B5EF4-FFF2-40B4-BE49-F238E27FC236}">
                  <a16:creationId xmlns:a16="http://schemas.microsoft.com/office/drawing/2014/main" id="{BB7991DE-8656-4FF2-9A6E-665924F54730}"/>
                </a:ext>
              </a:extLst>
            </p:cNvPr>
            <p:cNvSpPr/>
            <p:nvPr/>
          </p:nvSpPr>
          <p:spPr>
            <a:xfrm>
              <a:off x="8428810" y="3152305"/>
              <a:ext cx="91440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19" name="Dowolny kształt: kształt 18">
              <a:extLst>
                <a:ext uri="{FF2B5EF4-FFF2-40B4-BE49-F238E27FC236}">
                  <a16:creationId xmlns:a16="http://schemas.microsoft.com/office/drawing/2014/main" id="{6843FC66-1C78-4A13-ADE0-6AA6AB60A728}"/>
                </a:ext>
              </a:extLst>
            </p:cNvPr>
            <p:cNvSpPr/>
            <p:nvPr/>
          </p:nvSpPr>
          <p:spPr>
            <a:xfrm>
              <a:off x="8474530" y="2479350"/>
              <a:ext cx="860151" cy="19904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96573" y="0"/>
                  </a:moveTo>
                  <a:lnTo>
                    <a:pt x="896573" y="103735"/>
                  </a:lnTo>
                  <a:lnTo>
                    <a:pt x="0" y="103735"/>
                  </a:lnTo>
                  <a:lnTo>
                    <a:pt x="0" y="207471"/>
                  </a:lnTo>
                </a:path>
              </a:pathLst>
            </a:cu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20" name="Łuk 19">
              <a:extLst>
                <a:ext uri="{FF2B5EF4-FFF2-40B4-BE49-F238E27FC236}">
                  <a16:creationId xmlns:a16="http://schemas.microsoft.com/office/drawing/2014/main" id="{CCDA8311-2D93-4D80-AC1F-1DAD5B2F79DE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Łuk 20">
              <a:extLst>
                <a:ext uri="{FF2B5EF4-FFF2-40B4-BE49-F238E27FC236}">
                  <a16:creationId xmlns:a16="http://schemas.microsoft.com/office/drawing/2014/main" id="{FE322ADB-DE14-4393-88AC-128D198142D9}"/>
                </a:ext>
              </a:extLst>
            </p:cNvPr>
            <p:cNvSpPr/>
            <p:nvPr/>
          </p:nvSpPr>
          <p:spPr>
            <a:xfrm>
              <a:off x="9097725" y="2005437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EF2B661B-8893-431F-B22E-86AC19104999}"/>
                </a:ext>
              </a:extLst>
            </p:cNvPr>
            <p:cNvSpPr/>
            <p:nvPr/>
          </p:nvSpPr>
          <p:spPr>
            <a:xfrm>
              <a:off x="8860769" y="2090741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zna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80%   </a:t>
              </a:r>
              <a:endParaRPr lang="pl-PL" sz="1000" b="0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Łuk 22">
              <a:extLst>
                <a:ext uri="{FF2B5EF4-FFF2-40B4-BE49-F238E27FC236}">
                  <a16:creationId xmlns:a16="http://schemas.microsoft.com/office/drawing/2014/main" id="{05646DFF-8BFF-4AD3-B7AE-5AAD8459D9C9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Łuk 23">
              <a:extLst>
                <a:ext uri="{FF2B5EF4-FFF2-40B4-BE49-F238E27FC236}">
                  <a16:creationId xmlns:a16="http://schemas.microsoft.com/office/drawing/2014/main" id="{9FD97697-A43C-4412-A830-800376B27722}"/>
                </a:ext>
              </a:extLst>
            </p:cNvPr>
            <p:cNvSpPr/>
            <p:nvPr/>
          </p:nvSpPr>
          <p:spPr>
            <a:xfrm>
              <a:off x="8237574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A22C52C2-AB12-4905-8FBA-65DC1B632B61}"/>
                </a:ext>
              </a:extLst>
            </p:cNvPr>
            <p:cNvSpPr/>
            <p:nvPr/>
          </p:nvSpPr>
          <p:spPr>
            <a:xfrm>
              <a:off x="8000617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nie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nigdy 16% 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Łuk 25">
              <a:extLst>
                <a:ext uri="{FF2B5EF4-FFF2-40B4-BE49-F238E27FC236}">
                  <a16:creationId xmlns:a16="http://schemas.microsoft.com/office/drawing/2014/main" id="{031E9010-A855-4D6A-8593-D0DDB41551C4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Łuk 26">
              <a:extLst>
                <a:ext uri="{FF2B5EF4-FFF2-40B4-BE49-F238E27FC236}">
                  <a16:creationId xmlns:a16="http://schemas.microsoft.com/office/drawing/2014/main" id="{888849BE-6178-4B2A-BFC3-20D90B1746B6}"/>
                </a:ext>
              </a:extLst>
            </p:cNvPr>
            <p:cNvSpPr/>
            <p:nvPr/>
          </p:nvSpPr>
          <p:spPr>
            <a:xfrm>
              <a:off x="8237574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89980953-64CC-4BB3-A113-D1E271904A77}"/>
                </a:ext>
              </a:extLst>
            </p:cNvPr>
            <p:cNvSpPr/>
            <p:nvPr/>
          </p:nvSpPr>
          <p:spPr>
            <a:xfrm>
              <a:off x="8000617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Łuk 28">
              <a:extLst>
                <a:ext uri="{FF2B5EF4-FFF2-40B4-BE49-F238E27FC236}">
                  <a16:creationId xmlns:a16="http://schemas.microsoft.com/office/drawing/2014/main" id="{3949E3AD-9B02-4293-A7A7-C0F778BAB261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Łuk 29">
              <a:extLst>
                <a:ext uri="{FF2B5EF4-FFF2-40B4-BE49-F238E27FC236}">
                  <a16:creationId xmlns:a16="http://schemas.microsoft.com/office/drawing/2014/main" id="{2F8887C3-C71D-49FD-8F75-0CCD21CAF748}"/>
                </a:ext>
              </a:extLst>
            </p:cNvPr>
            <p:cNvSpPr/>
            <p:nvPr/>
          </p:nvSpPr>
          <p:spPr>
            <a:xfrm>
              <a:off x="8853660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078FDED4-6955-4FBE-8A9A-9BF04AFE81E6}"/>
                </a:ext>
              </a:extLst>
            </p:cNvPr>
            <p:cNvSpPr/>
            <p:nvPr/>
          </p:nvSpPr>
          <p:spPr>
            <a:xfrm>
              <a:off x="8616704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15%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Łuk 31">
              <a:extLst>
                <a:ext uri="{FF2B5EF4-FFF2-40B4-BE49-F238E27FC236}">
                  <a16:creationId xmlns:a16="http://schemas.microsoft.com/office/drawing/2014/main" id="{27486606-495E-48E5-9FBB-420DBF2EE3FE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Łuk 33">
              <a:extLst>
                <a:ext uri="{FF2B5EF4-FFF2-40B4-BE49-F238E27FC236}">
                  <a16:creationId xmlns:a16="http://schemas.microsoft.com/office/drawing/2014/main" id="{3B1F1296-2C48-49F3-A9D2-60EF1101E219}"/>
                </a:ext>
              </a:extLst>
            </p:cNvPr>
            <p:cNvSpPr/>
            <p:nvPr/>
          </p:nvSpPr>
          <p:spPr>
            <a:xfrm>
              <a:off x="8853660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78DEF354-0923-496C-9FA6-2CC11A60496C}"/>
                </a:ext>
              </a:extLst>
            </p:cNvPr>
            <p:cNvSpPr/>
            <p:nvPr/>
          </p:nvSpPr>
          <p:spPr>
            <a:xfrm>
              <a:off x="8616704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1%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Łuk 35">
              <a:extLst>
                <a:ext uri="{FF2B5EF4-FFF2-40B4-BE49-F238E27FC236}">
                  <a16:creationId xmlns:a16="http://schemas.microsoft.com/office/drawing/2014/main" id="{176FC5EA-1EBD-4F3C-B8F6-568A5C69CA54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Łuk 36">
              <a:extLst>
                <a:ext uri="{FF2B5EF4-FFF2-40B4-BE49-F238E27FC236}">
                  <a16:creationId xmlns:a16="http://schemas.microsoft.com/office/drawing/2014/main" id="{18428B1A-4836-4D98-976C-1F4392336E32}"/>
                </a:ext>
              </a:extLst>
            </p:cNvPr>
            <p:cNvSpPr/>
            <p:nvPr/>
          </p:nvSpPr>
          <p:spPr>
            <a:xfrm>
              <a:off x="9957876" y="2678393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B3ADE68A-88E1-4C32-A619-96728F4846A9}"/>
                </a:ext>
              </a:extLst>
            </p:cNvPr>
            <p:cNvSpPr/>
            <p:nvPr/>
          </p:nvSpPr>
          <p:spPr>
            <a:xfrm>
              <a:off x="9720920" y="2763697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kupił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kiedykolwiek </a:t>
              </a:r>
              <a:r>
                <a:rPr lang="pl-PL" sz="10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</a:rPr>
                <a:t>64%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39" name="Łuk 38">
              <a:extLst>
                <a:ext uri="{FF2B5EF4-FFF2-40B4-BE49-F238E27FC236}">
                  <a16:creationId xmlns:a16="http://schemas.microsoft.com/office/drawing/2014/main" id="{063A2E45-8EC2-41A7-9626-BE8431AF0C6B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Łuk 39">
              <a:extLst>
                <a:ext uri="{FF2B5EF4-FFF2-40B4-BE49-F238E27FC236}">
                  <a16:creationId xmlns:a16="http://schemas.microsoft.com/office/drawing/2014/main" id="{B49E7301-D342-491A-8B6E-97F71D455D02}"/>
                </a:ext>
              </a:extLst>
            </p:cNvPr>
            <p:cNvSpPr/>
            <p:nvPr/>
          </p:nvSpPr>
          <p:spPr>
            <a:xfrm>
              <a:off x="9384442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395FAECC-78EC-43A2-8092-2B92E500E0FF}"/>
                </a:ext>
              </a:extLst>
            </p:cNvPr>
            <p:cNvSpPr/>
            <p:nvPr/>
          </p:nvSpPr>
          <p:spPr>
            <a:xfrm>
              <a:off x="9147486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nie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32%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Łuk 41">
              <a:extLst>
                <a:ext uri="{FF2B5EF4-FFF2-40B4-BE49-F238E27FC236}">
                  <a16:creationId xmlns:a16="http://schemas.microsoft.com/office/drawing/2014/main" id="{18EFC539-35F2-43E6-8A32-1CC8EF271AC2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Łuk 42">
              <a:extLst>
                <a:ext uri="{FF2B5EF4-FFF2-40B4-BE49-F238E27FC236}">
                  <a16:creationId xmlns:a16="http://schemas.microsoft.com/office/drawing/2014/main" id="{73D76DF6-E42C-44C5-87DC-38310A6DE31F}"/>
                </a:ext>
              </a:extLst>
            </p:cNvPr>
            <p:cNvSpPr/>
            <p:nvPr/>
          </p:nvSpPr>
          <p:spPr>
            <a:xfrm>
              <a:off x="10000528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4DE7F2CD-D55B-4180-9916-9D53F83DB15C}"/>
                </a:ext>
              </a:extLst>
            </p:cNvPr>
            <p:cNvSpPr/>
            <p:nvPr/>
          </p:nvSpPr>
          <p:spPr>
            <a:xfrm>
              <a:off x="9763572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30%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Łuk 45">
              <a:extLst>
                <a:ext uri="{FF2B5EF4-FFF2-40B4-BE49-F238E27FC236}">
                  <a16:creationId xmlns:a16="http://schemas.microsoft.com/office/drawing/2014/main" id="{D3953E83-018F-4938-97DD-76F23DB3B104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Łuk 46">
              <a:extLst>
                <a:ext uri="{FF2B5EF4-FFF2-40B4-BE49-F238E27FC236}">
                  <a16:creationId xmlns:a16="http://schemas.microsoft.com/office/drawing/2014/main" id="{8ACF22AA-FA83-4325-AD1D-C3B6488700AC}"/>
                </a:ext>
              </a:extLst>
            </p:cNvPr>
            <p:cNvSpPr/>
            <p:nvPr/>
          </p:nvSpPr>
          <p:spPr>
            <a:xfrm>
              <a:off x="10000528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Dowolny kształt: kształt 47">
              <a:extLst>
                <a:ext uri="{FF2B5EF4-FFF2-40B4-BE49-F238E27FC236}">
                  <a16:creationId xmlns:a16="http://schemas.microsoft.com/office/drawing/2014/main" id="{9DAFE8E8-20EE-419F-8789-70322127AAA8}"/>
                </a:ext>
              </a:extLst>
            </p:cNvPr>
            <p:cNvSpPr/>
            <p:nvPr/>
          </p:nvSpPr>
          <p:spPr>
            <a:xfrm>
              <a:off x="9763572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2%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Łuk 48">
              <a:extLst>
                <a:ext uri="{FF2B5EF4-FFF2-40B4-BE49-F238E27FC236}">
                  <a16:creationId xmlns:a16="http://schemas.microsoft.com/office/drawing/2014/main" id="{27FBBDD1-74B2-4550-BF20-61526E8626A9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0" name="Łuk 49">
              <a:extLst>
                <a:ext uri="{FF2B5EF4-FFF2-40B4-BE49-F238E27FC236}">
                  <a16:creationId xmlns:a16="http://schemas.microsoft.com/office/drawing/2014/main" id="{B8E1A254-45A2-4F30-A473-B389BA563E90}"/>
                </a:ext>
              </a:extLst>
            </p:cNvPr>
            <p:cNvSpPr/>
            <p:nvPr/>
          </p:nvSpPr>
          <p:spPr>
            <a:xfrm>
              <a:off x="10531310" y="3351349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Dowolny kształt: kształt 50">
              <a:extLst>
                <a:ext uri="{FF2B5EF4-FFF2-40B4-BE49-F238E27FC236}">
                  <a16:creationId xmlns:a16="http://schemas.microsoft.com/office/drawing/2014/main" id="{C0AA6683-940C-4ED4-9A2B-37C05E90883A}"/>
                </a:ext>
              </a:extLst>
            </p:cNvPr>
            <p:cNvSpPr/>
            <p:nvPr/>
          </p:nvSpPr>
          <p:spPr>
            <a:xfrm>
              <a:off x="10294354" y="3436653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kupił w ostatnim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miesiącu 32% 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Łuk 51">
              <a:extLst>
                <a:ext uri="{FF2B5EF4-FFF2-40B4-BE49-F238E27FC236}">
                  <a16:creationId xmlns:a16="http://schemas.microsoft.com/office/drawing/2014/main" id="{6AC8AA0D-3A4B-47C1-8046-4E4916CFD081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Łuk 52">
              <a:extLst>
                <a:ext uri="{FF2B5EF4-FFF2-40B4-BE49-F238E27FC236}">
                  <a16:creationId xmlns:a16="http://schemas.microsoft.com/office/drawing/2014/main" id="{659EB8B6-F87F-463A-8105-A3DFF091D61F}"/>
                </a:ext>
              </a:extLst>
            </p:cNvPr>
            <p:cNvSpPr/>
            <p:nvPr/>
          </p:nvSpPr>
          <p:spPr>
            <a:xfrm>
              <a:off x="11147397" y="4024305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Dowolny kształt: kształt 53">
              <a:extLst>
                <a:ext uri="{FF2B5EF4-FFF2-40B4-BE49-F238E27FC236}">
                  <a16:creationId xmlns:a16="http://schemas.microsoft.com/office/drawing/2014/main" id="{64E3C0A9-1317-4F21-A536-30550AB70445}"/>
                </a:ext>
              </a:extLst>
            </p:cNvPr>
            <p:cNvSpPr/>
            <p:nvPr/>
          </p:nvSpPr>
          <p:spPr>
            <a:xfrm>
              <a:off x="10910440" y="4109609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rozważa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32%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Łuk 54">
              <a:extLst>
                <a:ext uri="{FF2B5EF4-FFF2-40B4-BE49-F238E27FC236}">
                  <a16:creationId xmlns:a16="http://schemas.microsoft.com/office/drawing/2014/main" id="{8A9C4033-5D76-4CBE-9684-6D8A3EBCB6C5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13200000"/>
                <a:gd name="adj2" fmla="val 192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Łuk 57">
              <a:extLst>
                <a:ext uri="{FF2B5EF4-FFF2-40B4-BE49-F238E27FC236}">
                  <a16:creationId xmlns:a16="http://schemas.microsoft.com/office/drawing/2014/main" id="{0ADC5B3B-9E8E-474A-9C26-276E3FCC2B9C}"/>
                </a:ext>
              </a:extLst>
            </p:cNvPr>
            <p:cNvSpPr/>
            <p:nvPr/>
          </p:nvSpPr>
          <p:spPr>
            <a:xfrm>
              <a:off x="11147397" y="4697260"/>
              <a:ext cx="473912" cy="473912"/>
            </a:xfrm>
            <a:prstGeom prst="arc">
              <a:avLst>
                <a:gd name="adj1" fmla="val 2400000"/>
                <a:gd name="adj2" fmla="val 8400000"/>
              </a:avLst>
            </a:prstGeom>
            <a:noFill/>
            <a:ln w="12700" cap="flat" cmpd="sng" algn="ctr">
              <a:solidFill>
                <a:srgbClr val="37A541">
                  <a:shade val="6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Dowolny kształt: kształt 58">
              <a:extLst>
                <a:ext uri="{FF2B5EF4-FFF2-40B4-BE49-F238E27FC236}">
                  <a16:creationId xmlns:a16="http://schemas.microsoft.com/office/drawing/2014/main" id="{3DD7CEB0-0865-40F6-97B0-8BA43F2082B4}"/>
                </a:ext>
              </a:extLst>
            </p:cNvPr>
            <p:cNvSpPr/>
            <p:nvPr/>
          </p:nvSpPr>
          <p:spPr>
            <a:xfrm>
              <a:off x="10910440" y="4782565"/>
              <a:ext cx="947825" cy="303304"/>
            </a:xfrm>
            <a:custGeom>
              <a:avLst/>
              <a:gdLst>
                <a:gd name="connsiteX0" fmla="*/ 0 w 947825"/>
                <a:gd name="connsiteY0" fmla="*/ 0 h 303304"/>
                <a:gd name="connsiteX1" fmla="*/ 947825 w 947825"/>
                <a:gd name="connsiteY1" fmla="*/ 0 h 303304"/>
                <a:gd name="connsiteX2" fmla="*/ 947825 w 947825"/>
                <a:gd name="connsiteY2" fmla="*/ 303304 h 303304"/>
                <a:gd name="connsiteX3" fmla="*/ 0 w 947825"/>
                <a:gd name="connsiteY3" fmla="*/ 303304 h 303304"/>
                <a:gd name="connsiteX4" fmla="*/ 0 w 947825"/>
                <a:gd name="connsiteY4" fmla="*/ 0 h 30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25" h="303304">
                  <a:moveTo>
                    <a:pt x="0" y="0"/>
                  </a:moveTo>
                  <a:lnTo>
                    <a:pt x="947825" y="0"/>
                  </a:lnTo>
                  <a:lnTo>
                    <a:pt x="947825" y="303304"/>
                  </a:lnTo>
                  <a:lnTo>
                    <a:pt x="0" y="30330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6350" rIns="6350" bIns="635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000" b="0" i="0" u="none" kern="1200" dirty="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   odrzuca </a:t>
              </a:r>
              <a:r>
                <a:rPr lang="pl-PL" sz="1000" b="0" i="0" u="none" kern="1200">
                  <a:solidFill>
                    <a:srgbClr val="4A4A4A">
                      <a:hueOff val="0"/>
                      <a:satOff val="0"/>
                      <a:lumOff val="0"/>
                      <a:alphaOff val="0"/>
                    </a:srgbClr>
                  </a:solidFill>
                  <a:latin typeface="Arial"/>
                  <a:ea typeface="+mn-ea"/>
                  <a:cs typeface="+mn-cs"/>
                </a:rPr>
                <a:t>markę --</a:t>
              </a:r>
              <a:endParaRPr lang="pl-PL" sz="1000" b="0" i="0" u="none" kern="1200" dirty="0">
                <a:solidFill>
                  <a:srgbClr val="4A4A4A">
                    <a:hueOff val="0"/>
                    <a:satOff val="0"/>
                    <a:lumOff val="0"/>
                    <a:alphaOff val="0"/>
                  </a:srgbClr>
                </a:solidFill>
                <a:latin typeface="Arial"/>
                <a:ea typeface="+mn-ea"/>
                <a:cs typeface="+mn-cs"/>
              </a:endParaRPr>
            </a:p>
          </p:txBody>
        </p:sp>
      </p:grpSp>
      <p:graphicFrame>
        <p:nvGraphicFramePr>
          <p:cNvPr id="65" name="Wykres 64"/>
          <p:cNvGraphicFramePr/>
          <p:nvPr>
            <p:extLst>
              <p:ext uri="{D42A27DB-BD31-4B8C-83A1-F6EECF244321}">
                <p14:modId xmlns:p14="http://schemas.microsoft.com/office/powerpoint/2010/main" val="2206724606"/>
              </p:ext>
            </p:extLst>
          </p:nvPr>
        </p:nvGraphicFramePr>
        <p:xfrm>
          <a:off x="1922778" y="1818549"/>
          <a:ext cx="2148772" cy="4399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ytuł 4">
            <a:extLst>
              <a:ext uri="{FF2B5EF4-FFF2-40B4-BE49-F238E27FC236}">
                <a16:creationId xmlns:a16="http://schemas.microsoft.com/office/drawing/2014/main" id="{BE7058EB-7FA6-4A71-B9EC-DC108375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1300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6F763B63-85CC-4443-9A3E-3B12B3287B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MARKI PARASOLOWE </a:t>
            </a:r>
            <a:r>
              <a:rPr lang="pl-PL" dirty="0"/>
              <a:t>| podstawowe wskaźniki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CE145C59-703A-4F4C-91CB-BFB03D54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640" y="6480175"/>
            <a:ext cx="1311906" cy="155701"/>
          </a:xfrm>
        </p:spPr>
        <p:txBody>
          <a:bodyPr/>
          <a:lstStyle/>
          <a:p>
            <a:r>
              <a:rPr lang="pl-PL"/>
              <a:t>196 / 301</a:t>
            </a:r>
            <a:endParaRPr lang="pl-PL" dirty="0"/>
          </a:p>
        </p:txBody>
      </p:sp>
      <p:sp>
        <p:nvSpPr>
          <p:cNvPr id="33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56" name="Base Label"/>
          <p:cNvSpPr txBox="1"/>
          <p:nvPr/>
        </p:nvSpPr>
        <p:spPr>
          <a:xfrm>
            <a:off x="695325" y="6485954"/>
            <a:ext cx="5533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</a:t>
            </a:r>
            <a:r>
              <a:rPr lang="da-DK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64" name="Symbol zastępczy stopki 3">
            <a:extLst>
              <a:ext uri="{FF2B5EF4-FFF2-40B4-BE49-F238E27FC236}">
                <a16:creationId xmlns:a16="http://schemas.microsoft.com/office/drawing/2014/main" id="{5E29DA0B-AB5C-4E68-816F-6EA2C768CD28}"/>
              </a:ext>
            </a:extLst>
          </p:cNvPr>
          <p:cNvSpPr txBox="1">
            <a:spLocks/>
          </p:cNvSpPr>
          <p:nvPr/>
        </p:nvSpPr>
        <p:spPr>
          <a:xfrm>
            <a:off x="7232376" y="662744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Obraz 1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3963" y="238000"/>
            <a:ext cx="1647825" cy="164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4097100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id="{995E1340-7E0C-4D25-A601-42F7494227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WNIOSKI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224C1E3B-96C0-4FA2-9562-E47D992114D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TARCZYŃSKI </a:t>
            </a:r>
            <a:r>
              <a:rPr lang="pl-PL" dirty="0"/>
              <a:t>| wizerunek marki </a:t>
            </a:r>
          </a:p>
        </p:txBody>
      </p:sp>
      <p:sp>
        <p:nvSpPr>
          <p:cNvPr id="11" name="Prostokąt 10">
            <a:extLst>
              <a:ext uri="{FF2B5EF4-FFF2-40B4-BE49-F238E27FC236}">
                <a16:creationId xmlns:a16="http://schemas.microsoft.com/office/drawing/2014/main" id="{1DB57B27-5C32-41BD-89CA-A4E85E36C3B9}"/>
              </a:ext>
            </a:extLst>
          </p:cNvPr>
          <p:cNvSpPr/>
          <p:nvPr/>
        </p:nvSpPr>
        <p:spPr>
          <a:xfrm>
            <a:off x="1909904" y="1578442"/>
            <a:ext cx="10088306" cy="33122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400" b="0" i="1" u="none" strike="noStrike" kern="1200" cap="none" spc="0" normalizeH="0" baseline="0" noProof="0" dirty="0">
                <a:ln>
                  <a:noFill/>
                </a:ln>
                <a:solidFill>
                  <a:srgbClr val="37A54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Kategorie produktów</a:t>
            </a:r>
            <a:endParaRPr kumimoji="0" lang="en-US" sz="1400" b="0" i="1" u="none" strike="noStrike" kern="1200" cap="none" spc="0" normalizeH="0" baseline="0" noProof="0" dirty="0">
              <a:ln>
                <a:noFill/>
              </a:ln>
              <a:solidFill>
                <a:srgbClr val="37A541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" name="Base Label">
            <a:extLst>
              <a:ext uri="{FF2B5EF4-FFF2-40B4-BE49-F238E27FC236}">
                <a16:creationId xmlns:a16="http://schemas.microsoft.com/office/drawing/2014/main" id="{2F95A6BA-E14E-4D70-8389-BEB0199B326D}"/>
              </a:ext>
            </a:extLst>
          </p:cNvPr>
          <p:cNvSpPr txBox="1"/>
          <p:nvPr/>
        </p:nvSpPr>
        <p:spPr>
          <a:xfrm>
            <a:off x="316054" y="6610815"/>
            <a:ext cx="107593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 Q4 2022</a:t>
            </a:r>
            <a:r>
              <a:rPr lang="da-DK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15" name="Base Label">
            <a:extLst>
              <a:ext uri="{FF2B5EF4-FFF2-40B4-BE49-F238E27FC236}">
                <a16:creationId xmlns:a16="http://schemas.microsoft.com/office/drawing/2014/main" id="{B13E92E7-A328-487C-B17D-135A44AB3597}"/>
              </a:ext>
            </a:extLst>
          </p:cNvPr>
          <p:cNvSpPr txBox="1"/>
          <p:nvPr/>
        </p:nvSpPr>
        <p:spPr>
          <a:xfrm>
            <a:off x="1017404" y="6610815"/>
            <a:ext cx="180690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183/ 155/ 197/ 158/ 162/ 196</a:t>
            </a:r>
            <a:endParaRPr lang="da-DK" sz="1000" dirty="0">
              <a:solidFill>
                <a:schemeClr val="tx1"/>
              </a:solidFill>
            </a:endParaRPr>
          </a:p>
        </p:txBody>
      </p:sp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9239886"/>
              </p:ext>
            </p:extLst>
          </p:nvPr>
        </p:nvGraphicFramePr>
        <p:xfrm>
          <a:off x="2209801" y="1934733"/>
          <a:ext cx="7017116" cy="4356140"/>
        </p:xfrm>
        <a:graphic>
          <a:graphicData uri="http://schemas.openxmlformats.org/drawingml/2006/table">
            <a:tbl>
              <a:tblPr firstRow="1" firstCol="1" bandRow="1"/>
              <a:tblGrid>
                <a:gridCol w="29104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99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760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19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195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994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1527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72263">
                <a:tc>
                  <a:txBody>
                    <a:bodyPr/>
                    <a:lstStyle/>
                    <a:p>
                      <a:pPr algn="l" rtl="0" fontAlgn="b"/>
                      <a:r>
                        <a:rPr lang="pl-PL" sz="100" b="0" i="0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^TAB^</a:t>
                      </a:r>
                      <a:endParaRPr lang="pl-PL" sz="1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WĘDLINY NA KANAPKĘ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KIEŁBASY TRADYCYJNE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PARÓWKI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KIEŁBASY SUCHE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KABANOSY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MARKI PARASOLOWE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1995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idelane na grill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pl-PL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-</a:t>
                      </a:r>
                      <a:endParaRPr lang="pl-PL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8273" marR="8273" marT="8273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38%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5450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idealne na imprezę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pl-PL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-</a:t>
                      </a:r>
                      <a:endParaRPr lang="pl-PL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8273" marR="8273" marT="8273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81%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0268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inne niż {produkty} pozostałych marek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pl-PL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38%</a:t>
                      </a:r>
                      <a:endParaRPr lang="pl-PL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37%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35%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33%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57%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37%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7178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najwyższej jakości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49%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58%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59%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48%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80%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56%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3723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naturalne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43%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44%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39%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33%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62%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39%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1630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przede wszystkim dla dzieci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73723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przede wszystkim dla mężczyzn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27%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969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73723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oparte o tradycyjne receptury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43%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55%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35%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90268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warte swojej ceny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52%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46%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48%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46%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73%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42%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31630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wszędzie dostępne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68%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64%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54%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64%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82%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74%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81995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są wzorem dobrych {produktów}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50%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52%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54%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47%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78%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48%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98540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świetnie smakują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59%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62%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62%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57%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89%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62%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40633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Mięso tej marki pochodzi z Polski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59%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54%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65450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{Produkty} tej marki wygodnie się przygotowuje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65450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To fajna marka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54%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55%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51%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54%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73%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51%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65450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To marka z długą historią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39%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42%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55%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37%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61%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46%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90268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To marka, która często wprowadza na rynek nowe produkty, pomysły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54%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45%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69%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65450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To marka, która jest ekspertem w swojej dziedzinie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52%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50%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46%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44%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78%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51%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90268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To marka, która ma szeroką ofertę {produktów}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56%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51%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60%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82%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64%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81995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To marka, której ufam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56%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54%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48%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44%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71%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50%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81995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Mięso tej marki jest wyjątkowo soczyste, delikatne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81995">
                <a:tc>
                  <a:txBody>
                    <a:bodyPr/>
                    <a:lstStyle/>
                    <a:p>
                      <a:pPr algn="r" rtl="0" fontAlgn="ctr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To marka, która oferuje mięso bez antybiotyków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8273" marR="8273" marT="8273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  <p:pic>
        <p:nvPicPr>
          <p:cNvPr id="2" name="Obraz 1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3963" y="132544"/>
            <a:ext cx="1647825" cy="164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9703432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id="{995E1340-7E0C-4D25-A601-42F7494227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mocne i słabe strony marek</a:t>
            </a:r>
          </a:p>
        </p:txBody>
      </p:sp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224C1E3B-96C0-4FA2-9562-E47D992114D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 dirty="0"/>
              <a:t>TARCZYŃSKI | mocne i słabe strony marek</a:t>
            </a:r>
          </a:p>
        </p:txBody>
      </p:sp>
      <p:graphicFrame>
        <p:nvGraphicFramePr>
          <p:cNvPr id="10" name="Tabela 9">
            <a:extLst>
              <a:ext uri="{FF2B5EF4-FFF2-40B4-BE49-F238E27FC236}">
                <a16:creationId xmlns:a16="http://schemas.microsoft.com/office/drawing/2014/main" id="{B7063FA9-6203-4E03-96AD-9E6C3FF8F86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3549855"/>
              </p:ext>
            </p:extLst>
          </p:nvPr>
        </p:nvGraphicFramePr>
        <p:xfrm>
          <a:off x="144923" y="1638011"/>
          <a:ext cx="11853288" cy="196062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75548">
                  <a:extLst>
                    <a:ext uri="{9D8B030D-6E8A-4147-A177-3AD203B41FA5}">
                      <a16:colId xmlns:a16="http://schemas.microsoft.com/office/drawing/2014/main" val="4113418651"/>
                    </a:ext>
                  </a:extLst>
                </a:gridCol>
                <a:gridCol w="1975548">
                  <a:extLst>
                    <a:ext uri="{9D8B030D-6E8A-4147-A177-3AD203B41FA5}">
                      <a16:colId xmlns:a16="http://schemas.microsoft.com/office/drawing/2014/main" val="1153389742"/>
                    </a:ext>
                  </a:extLst>
                </a:gridCol>
                <a:gridCol w="1975548">
                  <a:extLst>
                    <a:ext uri="{9D8B030D-6E8A-4147-A177-3AD203B41FA5}">
                      <a16:colId xmlns:a16="http://schemas.microsoft.com/office/drawing/2014/main" val="2232836368"/>
                    </a:ext>
                  </a:extLst>
                </a:gridCol>
                <a:gridCol w="1975548">
                  <a:extLst>
                    <a:ext uri="{9D8B030D-6E8A-4147-A177-3AD203B41FA5}">
                      <a16:colId xmlns:a16="http://schemas.microsoft.com/office/drawing/2014/main" val="731207903"/>
                    </a:ext>
                  </a:extLst>
                </a:gridCol>
                <a:gridCol w="1975548">
                  <a:extLst>
                    <a:ext uri="{9D8B030D-6E8A-4147-A177-3AD203B41FA5}">
                      <a16:colId xmlns:a16="http://schemas.microsoft.com/office/drawing/2014/main" val="2419463121"/>
                    </a:ext>
                  </a:extLst>
                </a:gridCol>
                <a:gridCol w="197554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46581">
                <a:tc>
                  <a:txBody>
                    <a:bodyPr/>
                    <a:lstStyle/>
                    <a:p>
                      <a:pPr algn="ctr" fontAlgn="b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WĘDLINY NA KANAPKĘ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KIEŁBASY TRADYCYJNE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KIEŁBASY SUCHE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PARÓWKI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KABANOSY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MARKI PARASOLOWE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9875831"/>
                  </a:ext>
                </a:extLst>
              </a:tr>
              <a:tr h="216000">
                <a:tc gridSpan="5">
                  <a:txBody>
                    <a:bodyPr/>
                    <a:lstStyle/>
                    <a:p>
                      <a:pPr marL="0" indent="0" algn="ctr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None/>
                      </a:pPr>
                      <a:r>
                        <a:rPr lang="pl-PL" sz="10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Mocne strony</a:t>
                      </a:r>
                      <a:endParaRPr lang="pl-PL" sz="10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None/>
                      </a:pPr>
                      <a:endParaRPr lang="pl-PL" sz="10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0231699"/>
                  </a:ext>
                </a:extLst>
              </a:tr>
              <a:tr h="435040"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marka, która często wprowadza na rynek nowe produkty, pomysły</a:t>
                      </a:r>
                      <a:endParaRPr lang="pl-PL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Kiełbasy tradycyjne tej marki są wszędzie dostępne</a:t>
                      </a:r>
                    </a:p>
                    <a:p>
                      <a:pPr marL="171450" marR="0" lvl="0" indent="-17145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7A541"/>
                        </a:buClr>
                        <a:buSzTx/>
                        <a:buFont typeface="Wingdings 2" panose="05020102010507070707" pitchFamily="18" charset="2"/>
                        <a:buChar char="Ì"/>
                        <a:tabLst/>
                        <a:defRPr/>
                      </a:pPr>
                      <a:endParaRPr kumimoji="0" lang="pl-PL" sz="10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A4A4A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Kiełbasy suche tej marki są wszędzie dostępne</a:t>
                      </a:r>
                      <a:endParaRPr lang="pl-PL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ENDPLUS</a:t>
                      </a:r>
                    </a:p>
                    <a:p>
                      <a:pPr marL="171450" marR="0" lvl="0" indent="-17145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7A541"/>
                        </a:buClr>
                        <a:buSzTx/>
                        <a:buFont typeface="Wingdings 2" panose="05020102010507070707" pitchFamily="18" charset="2"/>
                        <a:buChar char="Ì"/>
                        <a:tabLst/>
                        <a:defRPr/>
                      </a:pPr>
                      <a:endParaRPr kumimoji="0" lang="pl-PL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A4A4A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marka, która często wprowadza na rynek nowe produkty, pomysły</a:t>
                      </a:r>
                    </a:p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Tx/>
                        <a:buFont typeface="Wingdings 2" panose="05020102010507070707" pitchFamily="18" charset="2"/>
                        <a:buChar char="Ì"/>
                        <a:tabLst/>
                        <a:defRPr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ENDPLUS</a:t>
                      </a:r>
                    </a:p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7879200"/>
                  </a:ext>
                </a:extLst>
              </a:tr>
              <a:tr h="216000">
                <a:tc gridSpan="5">
                  <a:txBody>
                    <a:bodyPr/>
                    <a:lstStyle/>
                    <a:p>
                      <a:pPr marL="0" indent="0" algn="ctr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None/>
                      </a:pPr>
                      <a:r>
                        <a:rPr lang="pl-PL" sz="10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Słabe strony</a:t>
                      </a:r>
                      <a:endParaRPr lang="pl-PL" sz="10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Ì"/>
                      </a:pPr>
                      <a:endParaRPr lang="pl-PL" sz="8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799B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b">
                        <a:buClr>
                          <a:schemeClr val="accent1"/>
                        </a:buClr>
                        <a:buFont typeface="Wingdings 2" panose="05020102010507070707" pitchFamily="18" charset="2"/>
                        <a:buNone/>
                      </a:pPr>
                      <a:endParaRPr lang="pl-PL" sz="10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1629331"/>
                  </a:ext>
                </a:extLst>
              </a:tr>
              <a:tr h="367426"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r>
                        <a:rPr lang="pl-PL" sz="10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ENDMINUS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chemeClr val="accent4"/>
                        </a:buClr>
                        <a:buFont typeface="Wingdings 2" panose="05020102010507070707" pitchFamily="18" charset="2"/>
                        <a:buChar char="Ó"/>
                      </a:pPr>
                      <a:r>
                        <a:rPr lang="pl-PL" sz="1000" b="0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Kiełbasy tradycyjne tej marki są idelane na grill</a:t>
                      </a:r>
                      <a:endParaRPr lang="pl-PL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Tx/>
                        <a:buFont typeface="Wingdings 2" panose="05020102010507070707" pitchFamily="18" charset="2"/>
                        <a:buChar char="Ó"/>
                        <a:tabLst/>
                        <a:defRPr/>
                      </a:pPr>
                      <a:r>
                        <a:rPr kumimoji="0" lang="pl-PL" sz="1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A4A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ENDMINUS</a:t>
                      </a:r>
                      <a:endParaRPr lang="pl-PL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Tx/>
                        <a:buFont typeface="Wingdings 2" panose="05020102010507070707" pitchFamily="18" charset="2"/>
                        <a:buChar char="Ó"/>
                        <a:tabLst/>
                        <a:defRPr/>
                      </a:pPr>
                      <a:r>
                        <a:rPr kumimoji="0" lang="pl-PL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A4A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Parówki tej marki są przede wszystkim dla dzieci</a:t>
                      </a:r>
                      <a:endParaRPr kumimoji="0" lang="pl-PL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A4A4A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Tx/>
                        <a:buFont typeface="Wingdings 2" panose="05020102010507070707" pitchFamily="18" charset="2"/>
                        <a:buChar char="Ó"/>
                        <a:tabLst/>
                        <a:defRPr/>
                      </a:pPr>
                      <a:r>
                        <a:rPr kumimoji="0" lang="pl-PL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A4A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Kabanosy tej marki są przede wszystkim dla mężczyzn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Tx/>
                        <a:buFont typeface="Wingdings 2" panose="05020102010507070707" pitchFamily="18" charset="2"/>
                        <a:buNone/>
                        <a:tabLst/>
                        <a:defRPr/>
                      </a:pPr>
                      <a:endParaRPr kumimoji="0" lang="pl-PL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A4A4A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Tx/>
                        <a:buFont typeface="Wingdings 2" panose="05020102010507070707" pitchFamily="18" charset="2"/>
                        <a:buChar char="Ó"/>
                        <a:tabLst/>
                        <a:defRPr/>
                      </a:pPr>
                      <a:r>
                        <a:rPr kumimoji="0" lang="pl-PL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A4A4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ENDMINUS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Tx/>
                        <a:buFont typeface="Wingdings 2" panose="05020102010507070707" pitchFamily="18" charset="2"/>
                        <a:buNone/>
                        <a:tabLst/>
                        <a:defRPr/>
                      </a:pPr>
                      <a:endParaRPr kumimoji="0" lang="pl-PL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A4A4A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6629930"/>
                  </a:ext>
                </a:extLst>
              </a:tr>
            </a:tbl>
          </a:graphicData>
        </a:graphic>
      </p:graphicFrame>
      <p:sp>
        <p:nvSpPr>
          <p:cNvPr id="11" name="Prostokąt 10">
            <a:extLst>
              <a:ext uri="{FF2B5EF4-FFF2-40B4-BE49-F238E27FC236}">
                <a16:creationId xmlns:a16="http://schemas.microsoft.com/office/drawing/2014/main" id="{1DB57B27-5C32-41BD-89CA-A4E85E36C3B9}"/>
              </a:ext>
            </a:extLst>
          </p:cNvPr>
          <p:cNvSpPr/>
          <p:nvPr/>
        </p:nvSpPr>
        <p:spPr>
          <a:xfrm>
            <a:off x="144924" y="1029802"/>
            <a:ext cx="11853286" cy="33122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400" b="0" i="1" u="none" strike="noStrike" kern="1200" cap="none" spc="0" normalizeH="0" baseline="0" noProof="0" dirty="0">
                <a:ln>
                  <a:noFill/>
                </a:ln>
                <a:solidFill>
                  <a:srgbClr val="37A54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Kategorie produktów</a:t>
            </a:r>
            <a:endParaRPr kumimoji="0" lang="en-US" sz="1400" b="0" i="1" u="none" strike="noStrike" kern="1200" cap="none" spc="0" normalizeH="0" baseline="0" noProof="0" dirty="0">
              <a:ln>
                <a:noFill/>
              </a:ln>
              <a:solidFill>
                <a:srgbClr val="37A541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12" name="Picture 2" descr="Znalezione obrazy dla zapytania tarczyÅski logo">
            <a:extLst>
              <a:ext uri="{FF2B5EF4-FFF2-40B4-BE49-F238E27FC236}">
                <a16:creationId xmlns:a16="http://schemas.microsoft.com/office/drawing/2014/main" id="{19E86B22-6BED-4FE2-B7DC-4F8D692BCD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923" y="371074"/>
            <a:ext cx="1648678" cy="1648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Base Label">
            <a:extLst>
              <a:ext uri="{FF2B5EF4-FFF2-40B4-BE49-F238E27FC236}">
                <a16:creationId xmlns:a16="http://schemas.microsoft.com/office/drawing/2014/main" id="{FC46BD54-C81C-4567-B5B2-F7C8B9CA48F8}"/>
              </a:ext>
            </a:extLst>
          </p:cNvPr>
          <p:cNvSpPr txBox="1"/>
          <p:nvPr/>
        </p:nvSpPr>
        <p:spPr>
          <a:xfrm>
            <a:off x="695325" y="6485954"/>
            <a:ext cx="76819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 Q4 2022</a:t>
            </a:r>
            <a:r>
              <a:rPr lang="da-DK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 183/ 155/ 158/ 197/ 162/ 130/ 196</a:t>
            </a:r>
            <a:endParaRPr lang="da-DK" sz="1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9134413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CB3DEC68-4DB9-4920-B18C-DC6822DD391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l-PL"/>
              <a:t>TARCZYŃSKI| </a:t>
            </a:r>
            <a:r>
              <a:rPr lang="pl-PL" dirty="0"/>
              <a:t>profil demograficzny użytkowników marki</a:t>
            </a:r>
          </a:p>
        </p:txBody>
      </p:sp>
      <p:sp>
        <p:nvSpPr>
          <p:cNvPr id="29" name="Prostokąt 28">
            <a:extLst>
              <a:ext uri="{FF2B5EF4-FFF2-40B4-BE49-F238E27FC236}">
                <a16:creationId xmlns:a16="http://schemas.microsoft.com/office/drawing/2014/main" id="{8F9DA798-21F6-4A5F-9FFA-18647B71B63F}"/>
              </a:ext>
            </a:extLst>
          </p:cNvPr>
          <p:cNvSpPr/>
          <p:nvPr/>
        </p:nvSpPr>
        <p:spPr>
          <a:xfrm>
            <a:off x="8194714" y="57601"/>
            <a:ext cx="3865205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10" name="Base Label">
            <a:extLst>
              <a:ext uri="{FF2B5EF4-FFF2-40B4-BE49-F238E27FC236}">
                <a16:creationId xmlns:a16="http://schemas.microsoft.com/office/drawing/2014/main" id="{2F95A6BA-E14E-4D70-8389-BEB0199B326D}"/>
              </a:ext>
            </a:extLst>
          </p:cNvPr>
          <p:cNvSpPr txBox="1"/>
          <p:nvPr/>
        </p:nvSpPr>
        <p:spPr>
          <a:xfrm>
            <a:off x="316054" y="6629865"/>
            <a:ext cx="85802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BAZA Q4 2022</a:t>
            </a:r>
            <a:r>
              <a:rPr lang="da-DK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 183/ 155/ 158/ 197/ 162/ 130/ 196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a-DK" sz="1000" dirty="0">
              <a:solidFill>
                <a:schemeClr val="tx1"/>
              </a:solidFill>
            </a:endParaRPr>
          </a:p>
        </p:txBody>
      </p:sp>
      <p:graphicFrame>
        <p:nvGraphicFramePr>
          <p:cNvPr id="4" name="Tabe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0713323"/>
              </p:ext>
            </p:extLst>
          </p:nvPr>
        </p:nvGraphicFramePr>
        <p:xfrm>
          <a:off x="695323" y="514801"/>
          <a:ext cx="10095892" cy="6262550"/>
        </p:xfrm>
        <a:graphic>
          <a:graphicData uri="http://schemas.openxmlformats.org/drawingml/2006/table">
            <a:tbl>
              <a:tblPr/>
              <a:tblGrid>
                <a:gridCol w="46060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41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04110">
                  <a:extLst>
                    <a:ext uri="{9D8B030D-6E8A-4147-A177-3AD203B41FA5}">
                      <a16:colId xmlns:a16="http://schemas.microsoft.com/office/drawing/2014/main" val="527459332"/>
                    </a:ext>
                  </a:extLst>
                </a:gridCol>
                <a:gridCol w="9131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041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0411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0947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5079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38930">
                <a:tc>
                  <a:txBody>
                    <a:bodyPr/>
                    <a:lstStyle/>
                    <a:p>
                      <a:pPr algn="r" fontAlgn="ctr"/>
                      <a:r>
                        <a:rPr lang="pl-PL" sz="100" b="0" i="0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^TAB2^</a:t>
                      </a:r>
                      <a:endParaRPr lang="pl-PL" sz="1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8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WĘDLINY NA KANAPKĘ</a:t>
                      </a:r>
                      <a:endParaRPr lang="pl-PL" sz="8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8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KIEŁBASY TRADYCYJNE</a:t>
                      </a:r>
                      <a:endParaRPr lang="pl-PL" sz="8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8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KIEŁBASY SUCHE</a:t>
                      </a:r>
                      <a:endParaRPr lang="pl-PL" sz="8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8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PARÓWKI</a:t>
                      </a:r>
                      <a:endParaRPr lang="pl-PL" sz="8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8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KABANOSY</a:t>
                      </a:r>
                      <a:endParaRPr lang="pl-PL" sz="8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8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KONSERWY MIĘSNE</a:t>
                      </a:r>
                      <a:endParaRPr lang="pl-PL" sz="8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8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MARKI PARASOLOWE</a:t>
                      </a:r>
                      <a:endParaRPr lang="pl-PL" sz="8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546"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PŁEĆ </a:t>
                      </a:r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Kobieta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41%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Mężczyzna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41%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WIEK</a:t>
                      </a:r>
                    </a:p>
                  </a:txBody>
                  <a:tcPr marL="3710" marR="3710" marT="371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15-24 lata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12%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11%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25-39 lat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26%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21%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32%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40-59 lat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35%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41%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41%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60 lat lub więcej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26%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31%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WIELKOŚĆ MIEJSCOWOŚCI ZAMIESZKANIA</a:t>
                      </a:r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Wieś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Miasta do 100 tys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95546988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Miasta 100-499 tys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21%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32%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Miasta ponad 500 tys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21%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11%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WYKSZTAŁCENIE</a:t>
                      </a:r>
                    </a:p>
                  </a:txBody>
                  <a:tcPr marL="3710" marR="3710" marT="371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Podstawowe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Zasadnicze zawodowe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11%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Średnie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41%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41%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32%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Wyższe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38%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SYTUACJA ZAWODOWA</a:t>
                      </a:r>
                    </a:p>
                  </a:txBody>
                  <a:tcPr marL="3710" marR="3710" marT="371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Studiuję/ uczę się  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12%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11%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11%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Pracuję na część etatu 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16%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Pracuję na pełen etat 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36%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53%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45%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47%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42%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64%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48%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Prowadzę własną działalność gospodarczą 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12%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11%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11%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Zajmuję się domem  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12%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21%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11%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32%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11%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Bezrobotny(a)/ nie pracuję 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21%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24%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21%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11%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21%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SYTUACJA FINANSOWA</a:t>
                      </a:r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Nie jesteśmy w stanie zaspokoić nawet najpilniejszych potrzeb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6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Wystarcza nam na życie, jeśli zaciskamy pasa i odmawiamy sobie wielu rzeczy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7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Stać nas na bieżące wydatki, ale nie stać nas na większe wydatki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29%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32%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32%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32%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8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Stać nas na pokrycie wszystkich wydatków, ale nie mamy już jak odkładać 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21%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21%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32%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21%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29%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9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Stać nas na pokrycie wszystkich wydatków i mielibyśmy z czego odkładać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32%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32%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0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Trudno powiedzieć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1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DOCHÓD NETTO</a:t>
                      </a:r>
                    </a:p>
                  </a:txBody>
                  <a:tcPr marL="3710" marR="3710" marT="371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2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poniżej 2000 zł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3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2001-3000 zł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12%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21%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21%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4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3001-4000 zł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21%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5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4001-5000 zł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31%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21%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6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5001-6000 zł</a:t>
                      </a: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7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powyżej 6000 zł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35%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21%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40%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8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Odmowa/ nie wiem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11%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9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STAN CYWILNY</a:t>
                      </a:r>
                      <a:endParaRPr lang="pl-PL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pl-PL" sz="8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0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Małżeństwo / para bez dzieci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1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Małżeństwo / para z dziećmi do 17 lat na utrzymaniu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21%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21%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42%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23%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2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Małżeństwo / para z dziećmi powyżej  17 lat na utrzymaniu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6%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10%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3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Małżeństwo / para z dziećmi, które są już dorosłe 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21%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29%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21%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21%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11%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18%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21%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4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Dorosła osoba mieszkająca z rodzicami, współlokatorami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17%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16%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5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Dorosła osoba mieszkająca samodzielnie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38%</a:t>
                      </a: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15%</a:t>
                      </a: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24%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26%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16%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13%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6"/>
                  </a:ext>
                </a:extLst>
              </a:tr>
              <a:tr h="121256"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700" b="0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Inna sytuacja</a:t>
                      </a:r>
                      <a:endParaRPr lang="pl-PL" sz="700" b="0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710" marR="3710" marT="371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7%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solidFill>
                        <a:srgbClr val="E0E0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9%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--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5%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14%</a:t>
                      </a:r>
                      <a:endParaRPr lang="pl-PL" sz="8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3710" marR="3710" marT="37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10039487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Rectangle 134">
            <a:extLst>
              <a:ext uri="{FF2B5EF4-FFF2-40B4-BE49-F238E27FC236}">
                <a16:creationId xmlns:a16="http://schemas.microsoft.com/office/drawing/2014/main" id="{0BC9EFE1-D8CB-4668-9980-DB108327A7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305" y="0"/>
            <a:ext cx="6271569" cy="6858000"/>
          </a:xfrm>
          <a:prstGeom prst="rect">
            <a:avLst/>
          </a:prstGeom>
          <a:gradFill>
            <a:gsLst>
              <a:gs pos="0">
                <a:schemeClr val="accent1">
                  <a:lumMod val="100000"/>
                  <a:alpha val="82000"/>
                </a:schemeClr>
              </a:gs>
              <a:gs pos="25000">
                <a:schemeClr val="accent1">
                  <a:alpha val="60000"/>
                </a:schemeClr>
              </a:gs>
              <a:gs pos="94000">
                <a:schemeClr val="bg2">
                  <a:lumMod val="75000"/>
                </a:schemeClr>
              </a:gs>
              <a:gs pos="100000">
                <a:schemeClr val="bg2">
                  <a:lumMod val="7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37" name="Picture 136">
            <a:extLst>
              <a:ext uri="{FF2B5EF4-FFF2-40B4-BE49-F238E27FC236}">
                <a16:creationId xmlns:a16="http://schemas.microsoft.com/office/drawing/2014/main" id="{7CBAE1BD-B8E4-4029-8AA2-C77E4FED98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ytuł 1">
            <a:extLst>
              <a:ext uri="{FF2B5EF4-FFF2-40B4-BE49-F238E27FC236}">
                <a16:creationId xmlns:a16="http://schemas.microsoft.com/office/drawing/2014/main" id="{098B1B07-43E2-48D4-BDE1-35329F20F3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5882" y="4267832"/>
            <a:ext cx="4805996" cy="1401448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l"/>
            <a:r>
              <a:rPr lang="en-US" sz="31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PRZEGLĄD KATEGORII PRODUKTOWYCH</a:t>
            </a:r>
          </a:p>
        </p:txBody>
      </p:sp>
      <p:sp>
        <p:nvSpPr>
          <p:cNvPr id="139" name="Freeform 49">
            <a:extLst>
              <a:ext uri="{FF2B5EF4-FFF2-40B4-BE49-F238E27FC236}">
                <a16:creationId xmlns:a16="http://schemas.microsoft.com/office/drawing/2014/main" id="{77DA6D33-2D62-458C-BF5D-DBF612FD55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590635"/>
            <a:ext cx="5478085" cy="6276841"/>
          </a:xfrm>
          <a:custGeom>
            <a:avLst/>
            <a:gdLst>
              <a:gd name="connsiteX0" fmla="*/ 2178155 w 5478085"/>
              <a:gd name="connsiteY0" fmla="*/ 0 h 6276841"/>
              <a:gd name="connsiteX1" fmla="*/ 5478085 w 5478085"/>
              <a:gd name="connsiteY1" fmla="*/ 3299930 h 6276841"/>
              <a:gd name="connsiteX2" fmla="*/ 3751098 w 5478085"/>
              <a:gd name="connsiteY2" fmla="*/ 6201577 h 6276841"/>
              <a:gd name="connsiteX3" fmla="*/ 3594858 w 5478085"/>
              <a:gd name="connsiteY3" fmla="*/ 6276841 h 6276841"/>
              <a:gd name="connsiteX4" fmla="*/ 761453 w 5478085"/>
              <a:gd name="connsiteY4" fmla="*/ 6276841 h 6276841"/>
              <a:gd name="connsiteX5" fmla="*/ 605213 w 5478085"/>
              <a:gd name="connsiteY5" fmla="*/ 6201577 h 6276841"/>
              <a:gd name="connsiteX6" fmla="*/ 79093 w 5478085"/>
              <a:gd name="connsiteY6" fmla="*/ 5846317 h 6276841"/>
              <a:gd name="connsiteX7" fmla="*/ 0 w 5478085"/>
              <a:gd name="connsiteY7" fmla="*/ 5774432 h 6276841"/>
              <a:gd name="connsiteX8" fmla="*/ 0 w 5478085"/>
              <a:gd name="connsiteY8" fmla="*/ 825429 h 6276841"/>
              <a:gd name="connsiteX9" fmla="*/ 79093 w 5478085"/>
              <a:gd name="connsiteY9" fmla="*/ 753544 h 6276841"/>
              <a:gd name="connsiteX10" fmla="*/ 2178155 w 5478085"/>
              <a:gd name="connsiteY10" fmla="*/ 0 h 6276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478085" h="6276841">
                <a:moveTo>
                  <a:pt x="2178155" y="0"/>
                </a:moveTo>
                <a:cubicBezTo>
                  <a:pt x="4000656" y="0"/>
                  <a:pt x="5478085" y="1477429"/>
                  <a:pt x="5478085" y="3299930"/>
                </a:cubicBezTo>
                <a:cubicBezTo>
                  <a:pt x="5478085" y="4552900"/>
                  <a:pt x="4779769" y="5642769"/>
                  <a:pt x="3751098" y="6201577"/>
                </a:cubicBezTo>
                <a:lnTo>
                  <a:pt x="3594858" y="6276841"/>
                </a:lnTo>
                <a:lnTo>
                  <a:pt x="761453" y="6276841"/>
                </a:lnTo>
                <a:lnTo>
                  <a:pt x="605213" y="6201577"/>
                </a:lnTo>
                <a:cubicBezTo>
                  <a:pt x="418182" y="6099975"/>
                  <a:pt x="242071" y="5980818"/>
                  <a:pt x="79093" y="5846317"/>
                </a:cubicBezTo>
                <a:lnTo>
                  <a:pt x="0" y="5774432"/>
                </a:lnTo>
                <a:lnTo>
                  <a:pt x="0" y="825429"/>
                </a:lnTo>
                <a:lnTo>
                  <a:pt x="79093" y="753544"/>
                </a:lnTo>
                <a:cubicBezTo>
                  <a:pt x="649516" y="282789"/>
                  <a:pt x="1380811" y="0"/>
                  <a:pt x="2178155" y="0"/>
                </a:cubicBezTo>
                <a:close/>
              </a:path>
            </a:pathLst>
          </a:custGeom>
          <a:solidFill>
            <a:srgbClr val="FFFFFF"/>
          </a:solidFill>
          <a:ln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23000">
                  <a:schemeClr val="accent1">
                    <a:lumMod val="45000"/>
                    <a:lumOff val="55000"/>
                  </a:schemeClr>
                </a:gs>
                <a:gs pos="83000">
                  <a:schemeClr val="accent3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60418" name="Picture 2" descr="Several People Dining on Table">
            <a:extLst>
              <a:ext uri="{FF2B5EF4-FFF2-40B4-BE49-F238E27FC236}">
                <a16:creationId xmlns:a16="http://schemas.microsoft.com/office/drawing/2014/main" id="{83306124-444A-409F-98FE-1CA3511EB01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19" r="1" b="9292"/>
          <a:stretch/>
        </p:blipFill>
        <p:spPr bwMode="auto">
          <a:xfrm>
            <a:off x="1" y="770037"/>
            <a:ext cx="5298683" cy="6097438"/>
          </a:xfrm>
          <a:custGeom>
            <a:avLst/>
            <a:gdLst>
              <a:gd name="connsiteX0" fmla="*/ 2178155 w 5298683"/>
              <a:gd name="connsiteY0" fmla="*/ 0 h 6097438"/>
              <a:gd name="connsiteX1" fmla="*/ 5298683 w 5298683"/>
              <a:gd name="connsiteY1" fmla="*/ 3120527 h 6097438"/>
              <a:gd name="connsiteX2" fmla="*/ 3392805 w 5298683"/>
              <a:gd name="connsiteY2" fmla="*/ 5995828 h 6097438"/>
              <a:gd name="connsiteX3" fmla="*/ 3115184 w 5298683"/>
              <a:gd name="connsiteY3" fmla="*/ 6097438 h 6097438"/>
              <a:gd name="connsiteX4" fmla="*/ 1241127 w 5298683"/>
              <a:gd name="connsiteY4" fmla="*/ 6097438 h 6097438"/>
              <a:gd name="connsiteX5" fmla="*/ 963506 w 5298683"/>
              <a:gd name="connsiteY5" fmla="*/ 5995828 h 6097438"/>
              <a:gd name="connsiteX6" fmla="*/ 193210 w 5298683"/>
              <a:gd name="connsiteY6" fmla="*/ 5528477 h 6097438"/>
              <a:gd name="connsiteX7" fmla="*/ 0 w 5298683"/>
              <a:gd name="connsiteY7" fmla="*/ 5352876 h 6097438"/>
              <a:gd name="connsiteX8" fmla="*/ 0 w 5298683"/>
              <a:gd name="connsiteY8" fmla="*/ 888178 h 6097438"/>
              <a:gd name="connsiteX9" fmla="*/ 193210 w 5298683"/>
              <a:gd name="connsiteY9" fmla="*/ 712577 h 6097438"/>
              <a:gd name="connsiteX10" fmla="*/ 2178155 w 5298683"/>
              <a:gd name="connsiteY10" fmla="*/ 0 h 6097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298683" h="6097438">
                <a:moveTo>
                  <a:pt x="2178155" y="0"/>
                </a:moveTo>
                <a:cubicBezTo>
                  <a:pt x="3901575" y="0"/>
                  <a:pt x="5298683" y="1397108"/>
                  <a:pt x="5298683" y="3120527"/>
                </a:cubicBezTo>
                <a:cubicBezTo>
                  <a:pt x="5298683" y="4413092"/>
                  <a:pt x="4512810" y="5522106"/>
                  <a:pt x="3392805" y="5995828"/>
                </a:cubicBezTo>
                <a:lnTo>
                  <a:pt x="3115184" y="6097438"/>
                </a:lnTo>
                <a:lnTo>
                  <a:pt x="1241127" y="6097438"/>
                </a:lnTo>
                <a:lnTo>
                  <a:pt x="963506" y="5995828"/>
                </a:lnTo>
                <a:cubicBezTo>
                  <a:pt x="683504" y="5877397"/>
                  <a:pt x="424387" y="5719261"/>
                  <a:pt x="193210" y="5528477"/>
                </a:cubicBezTo>
                <a:lnTo>
                  <a:pt x="0" y="5352876"/>
                </a:lnTo>
                <a:lnTo>
                  <a:pt x="0" y="888178"/>
                </a:lnTo>
                <a:lnTo>
                  <a:pt x="193210" y="712577"/>
                </a:lnTo>
                <a:cubicBezTo>
                  <a:pt x="732621" y="267415"/>
                  <a:pt x="1424159" y="0"/>
                  <a:pt x="2178155" y="0"/>
                </a:cubicBezTo>
                <a:close/>
              </a:path>
            </a:pathLst>
          </a:custGeom>
          <a:noFill/>
          <a:effectLst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43870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a 1">
            <a:extLst>
              <a:ext uri="{FF2B5EF4-FFF2-40B4-BE49-F238E27FC236}">
                <a16:creationId xmlns:a16="http://schemas.microsoft.com/office/drawing/2014/main" id="{1073CCDE-762C-4F29-9596-6EB7CCF1654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6631041"/>
              </p:ext>
            </p:extLst>
          </p:nvPr>
        </p:nvGraphicFramePr>
        <p:xfrm>
          <a:off x="209322" y="1292206"/>
          <a:ext cx="11772005" cy="67752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53277">
                  <a:extLst>
                    <a:ext uri="{9D8B030D-6E8A-4147-A177-3AD203B41FA5}">
                      <a16:colId xmlns:a16="http://schemas.microsoft.com/office/drawing/2014/main" val="290264631"/>
                    </a:ext>
                  </a:extLst>
                </a:gridCol>
                <a:gridCol w="1235992">
                  <a:extLst>
                    <a:ext uri="{9D8B030D-6E8A-4147-A177-3AD203B41FA5}">
                      <a16:colId xmlns:a16="http://schemas.microsoft.com/office/drawing/2014/main" val="3876650189"/>
                    </a:ext>
                  </a:extLst>
                </a:gridCol>
                <a:gridCol w="1225898">
                  <a:extLst>
                    <a:ext uri="{9D8B030D-6E8A-4147-A177-3AD203B41FA5}">
                      <a16:colId xmlns:a16="http://schemas.microsoft.com/office/drawing/2014/main" val="530739249"/>
                    </a:ext>
                  </a:extLst>
                </a:gridCol>
                <a:gridCol w="1461961">
                  <a:extLst>
                    <a:ext uri="{9D8B030D-6E8A-4147-A177-3AD203B41FA5}">
                      <a16:colId xmlns:a16="http://schemas.microsoft.com/office/drawing/2014/main" val="736313315"/>
                    </a:ext>
                  </a:extLst>
                </a:gridCol>
                <a:gridCol w="1085513">
                  <a:extLst>
                    <a:ext uri="{9D8B030D-6E8A-4147-A177-3AD203B41FA5}">
                      <a16:colId xmlns:a16="http://schemas.microsoft.com/office/drawing/2014/main" val="3420188901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250817866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1384917391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494750772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3610742496"/>
                    </a:ext>
                  </a:extLst>
                </a:gridCol>
              </a:tblGrid>
              <a:tr h="357152">
                <a:tc>
                  <a:txBody>
                    <a:bodyPr/>
                    <a:lstStyle/>
                    <a:p>
                      <a:pPr algn="r" fontAlgn="b"/>
                      <a:r>
                        <a:rPr lang="pl-PL" sz="100" b="1" i="0" u="none" strike="noStrike" noProof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LROW^</a:t>
                      </a:r>
                      <a:endParaRPr lang="en-US" sz="100" b="1" i="0" u="none" strike="noStrike" noProof="0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66907372"/>
                  </a:ext>
                </a:extLst>
              </a:tr>
              <a:tr h="320371">
                <a:tc>
                  <a:txBody>
                    <a:bodyPr/>
                    <a:lstStyle/>
                    <a:p>
                      <a:pPr algn="r" fontAlgn="b"/>
                      <a:r>
                        <a:rPr lang="pl-PL" sz="100" b="1" i="0" u="none" strike="noStrike" noProof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a</a:t>
                      </a:r>
                    </a:p>
                    <a:p>
                      <a:pPr algn="r" fontAlgn="b"/>
                      <a:r>
                        <a:rPr lang="pl-PL" sz="100" b="1" i="0" u="none" strike="noStrike" noProof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B</a:t>
                      </a:r>
                    </a:p>
                  </a:txBody>
                  <a:tcPr marL="45720" marR="45720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WĘDLINY NA KANAPKĘ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KIEŁBASY TRADYCYJNE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KIEŁBASY SUCHE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PARÓWKI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KABANOSY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KONSERWY MIĘSNE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CONVENIENCE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MIĘSO SEMI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54764606"/>
                  </a:ext>
                </a:extLst>
              </a:tr>
            </a:tbl>
          </a:graphicData>
        </a:graphic>
      </p:graphicFrame>
      <p:sp>
        <p:nvSpPr>
          <p:cNvPr id="28" name="Base Label">
            <a:extLst>
              <a:ext uri="{FF2B5EF4-FFF2-40B4-BE49-F238E27FC236}">
                <a16:creationId xmlns:a16="http://schemas.microsoft.com/office/drawing/2014/main" id="{C1935A9D-70A8-4B5B-A883-C688766AF421}"/>
              </a:ext>
            </a:extLst>
          </p:cNvPr>
          <p:cNvSpPr txBox="1"/>
          <p:nvPr/>
        </p:nvSpPr>
        <p:spPr>
          <a:xfrm>
            <a:off x="151294" y="6627214"/>
            <a:ext cx="80125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BAZA Q4 2021</a:t>
            </a:r>
            <a:r>
              <a:rPr lang="da-DK" sz="100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 299/ 265/ 300/ 301/ 262/ 196/ 197/ -</a:t>
            </a:r>
            <a:endParaRPr lang="da-DK" sz="1000" dirty="0">
              <a:solidFill>
                <a:schemeClr val="tx1"/>
              </a:solidFill>
            </a:endParaRPr>
          </a:p>
        </p:txBody>
      </p:sp>
      <p:graphicFrame>
        <p:nvGraphicFramePr>
          <p:cNvPr id="10" name="Tabela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6988784"/>
              </p:ext>
            </p:extLst>
          </p:nvPr>
        </p:nvGraphicFramePr>
        <p:xfrm>
          <a:off x="0" y="2052241"/>
          <a:ext cx="11772005" cy="411341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53277">
                  <a:extLst>
                    <a:ext uri="{9D8B030D-6E8A-4147-A177-3AD203B41FA5}">
                      <a16:colId xmlns:a16="http://schemas.microsoft.com/office/drawing/2014/main" val="1525239716"/>
                    </a:ext>
                  </a:extLst>
                </a:gridCol>
                <a:gridCol w="1235992">
                  <a:extLst>
                    <a:ext uri="{9D8B030D-6E8A-4147-A177-3AD203B41FA5}">
                      <a16:colId xmlns:a16="http://schemas.microsoft.com/office/drawing/2014/main" val="4113418651"/>
                    </a:ext>
                  </a:extLst>
                </a:gridCol>
                <a:gridCol w="1225898">
                  <a:extLst>
                    <a:ext uri="{9D8B030D-6E8A-4147-A177-3AD203B41FA5}">
                      <a16:colId xmlns:a16="http://schemas.microsoft.com/office/drawing/2014/main" val="1153389742"/>
                    </a:ext>
                  </a:extLst>
                </a:gridCol>
                <a:gridCol w="1295133">
                  <a:extLst>
                    <a:ext uri="{9D8B030D-6E8A-4147-A177-3AD203B41FA5}">
                      <a16:colId xmlns:a16="http://schemas.microsoft.com/office/drawing/2014/main" val="2232836368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731207903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2419463121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3396229554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1637436408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603651929"/>
                    </a:ext>
                  </a:extLst>
                </a:gridCol>
              </a:tblGrid>
              <a:tr h="51652"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00" b="1" i="0" u="none" strike="noStrike" kern="120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^DELROW^</a:t>
                      </a:r>
                      <a:endParaRPr lang="pl-PL" sz="100" b="1" i="0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4719363"/>
                  </a:ext>
                </a:extLst>
              </a:tr>
              <a:tr h="580252"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Specjalistyczny sklep mięsny</a:t>
                      </a:r>
                      <a:endParaRPr lang="pl-PL" sz="800" b="1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86665659"/>
                  </a:ext>
                </a:extLst>
              </a:tr>
              <a:tr h="580252">
                <a:tc>
                  <a:txBody>
                    <a:bodyPr/>
                    <a:lstStyle/>
                    <a:p>
                      <a:pPr algn="r" fontAlgn="t"/>
                      <a:r>
                        <a:rPr lang="pl-PL" sz="8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Biedronka</a:t>
                      </a:r>
                      <a:endParaRPr lang="pl-PL" sz="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5688993"/>
                  </a:ext>
                </a:extLst>
              </a:tr>
              <a:tr h="580252">
                <a:tc>
                  <a:txBody>
                    <a:bodyPr/>
                    <a:lstStyle/>
                    <a:p>
                      <a:pPr algn="r" rtl="0" fontAlgn="t"/>
                      <a:r>
                        <a:rPr lang="pl-PL" sz="800" b="1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Mały sklep ogólnospożywczy</a:t>
                      </a:r>
                      <a:endParaRPr lang="pl-PL" sz="800" b="1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8579951"/>
                  </a:ext>
                </a:extLst>
              </a:tr>
              <a:tr h="580252">
                <a:tc>
                  <a:txBody>
                    <a:bodyPr/>
                    <a:lstStyle/>
                    <a:p>
                      <a:pPr algn="r" rtl="0" fontAlgn="t"/>
                      <a:r>
                        <a:rPr lang="en-US" sz="800" b="1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Hipermarket\supermarket (np. Carrefour, Tesco, Auchan)</a:t>
                      </a:r>
                      <a:endParaRPr lang="pl-PL" sz="800" b="1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4659694"/>
                  </a:ext>
                </a:extLst>
              </a:tr>
              <a:tr h="580252">
                <a:tc>
                  <a:txBody>
                    <a:bodyPr/>
                    <a:lstStyle/>
                    <a:p>
                      <a:pPr algn="r" fontAlgn="t"/>
                      <a:r>
                        <a:rPr lang="pl-PL" sz="8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Lidl</a:t>
                      </a:r>
                      <a:endParaRPr lang="pl-PL" sz="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8980267"/>
                  </a:ext>
                </a:extLst>
              </a:tr>
              <a:tr h="580252">
                <a:tc>
                  <a:txBody>
                    <a:bodyPr/>
                    <a:lstStyle/>
                    <a:p>
                      <a:pPr algn="r" fontAlgn="t"/>
                      <a:r>
                        <a:rPr lang="pl-PL" sz="8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w innym miejscu</a:t>
                      </a:r>
                      <a:endParaRPr lang="pl-PL" sz="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3644312"/>
                  </a:ext>
                </a:extLst>
              </a:tr>
              <a:tr h="580252">
                <a:tc>
                  <a:txBody>
                    <a:bodyPr/>
                    <a:lstStyle/>
                    <a:p>
                      <a:pPr algn="r" fontAlgn="t"/>
                      <a:r>
                        <a:rPr lang="pl-PL" sz="8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nie wiem, trudno powiedzieć</a:t>
                      </a:r>
                      <a:endParaRPr lang="pl-PL" sz="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16460249"/>
                  </a:ext>
                </a:extLst>
              </a:tr>
            </a:tbl>
          </a:graphicData>
        </a:graphic>
      </p:graphicFrame>
      <p:graphicFrame>
        <p:nvGraphicFramePr>
          <p:cNvPr id="35" name="Wykres 34">
            <a:extLst>
              <a:ext uri="{FF2B5EF4-FFF2-40B4-BE49-F238E27FC236}">
                <a16:creationId xmlns:a16="http://schemas.microsoft.com/office/drawing/2014/main" id="{7AB12DC1-4BBF-43D6-B151-3F79D97D58F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89869851"/>
              </p:ext>
            </p:extLst>
          </p:nvPr>
        </p:nvGraphicFramePr>
        <p:xfrm>
          <a:off x="10739567" y="2086812"/>
          <a:ext cx="1251285" cy="40788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ytuł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Wnioski</a:t>
            </a:r>
            <a:endParaRPr lang="en-US" dirty="0"/>
          </a:p>
        </p:txBody>
      </p:sp>
      <p:sp>
        <p:nvSpPr>
          <p:cNvPr id="6" name="Symbol zastępczy tekstu 5"/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r>
              <a:rPr lang="en-US" dirty="0"/>
              <a:t>ZWYCZAJE ZAKUPOWE</a:t>
            </a:r>
            <a:r>
              <a:rPr lang="pl-PL" dirty="0"/>
              <a:t> </a:t>
            </a:r>
            <a:r>
              <a:rPr lang="pl-PL"/>
              <a:t>| miejsce zakupu: </a:t>
            </a:r>
            <a:r>
              <a:rPr lang="pl-PL" u="sng"/>
              <a:t>zazwyczaj</a:t>
            </a:r>
            <a:endParaRPr lang="pl-PL" u="sng" dirty="0"/>
          </a:p>
        </p:txBody>
      </p:sp>
      <p:graphicFrame>
        <p:nvGraphicFramePr>
          <p:cNvPr id="9" name="Wykres 8"/>
          <p:cNvGraphicFramePr/>
          <p:nvPr>
            <p:extLst>
              <p:ext uri="{D42A27DB-BD31-4B8C-83A1-F6EECF244321}">
                <p14:modId xmlns:p14="http://schemas.microsoft.com/office/powerpoint/2010/main" val="46724649"/>
              </p:ext>
            </p:extLst>
          </p:nvPr>
        </p:nvGraphicFramePr>
        <p:xfrm>
          <a:off x="2001310" y="2082824"/>
          <a:ext cx="1194266" cy="40828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53" name="Symbol zastępczy wykresu 20">
            <a:extLst>
              <a:ext uri="{FF2B5EF4-FFF2-40B4-BE49-F238E27FC236}">
                <a16:creationId xmlns:a16="http://schemas.microsoft.com/office/drawing/2014/main" id="{B4504228-E691-4334-BE9B-9E8C8C0D7830}"/>
              </a:ext>
            </a:extLst>
          </p:cNvPr>
          <p:cNvGraphicFramePr>
            <a:graphicFrameLocks noGrp="1"/>
          </p:cNvGraphicFramePr>
          <p:nvPr>
            <p:ph type="chart" sz="quarter" idx="4294967295"/>
            <p:extLst>
              <p:ext uri="{D42A27DB-BD31-4B8C-83A1-F6EECF244321}">
                <p14:modId xmlns:p14="http://schemas.microsoft.com/office/powerpoint/2010/main" val="2439053312"/>
              </p:ext>
            </p:extLst>
          </p:nvPr>
        </p:nvGraphicFramePr>
        <p:xfrm>
          <a:off x="9011080" y="736400"/>
          <a:ext cx="3418874" cy="1025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9" name="Wykres 28">
            <a:extLst>
              <a:ext uri="{FF2B5EF4-FFF2-40B4-BE49-F238E27FC236}">
                <a16:creationId xmlns:a16="http://schemas.microsoft.com/office/drawing/2014/main" id="{2A3A3DE6-E32B-4C57-9D2E-8D9E92ABBDE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0623512"/>
              </p:ext>
            </p:extLst>
          </p:nvPr>
        </p:nvGraphicFramePr>
        <p:xfrm>
          <a:off x="3167729" y="2086813"/>
          <a:ext cx="1324758" cy="40788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30" name="Wykres 29">
            <a:extLst>
              <a:ext uri="{FF2B5EF4-FFF2-40B4-BE49-F238E27FC236}">
                <a16:creationId xmlns:a16="http://schemas.microsoft.com/office/drawing/2014/main" id="{A3B7A0BA-E01D-4475-A088-977B7A1D398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77286429"/>
              </p:ext>
            </p:extLst>
          </p:nvPr>
        </p:nvGraphicFramePr>
        <p:xfrm>
          <a:off x="4373729" y="2086812"/>
          <a:ext cx="1324759" cy="40788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31" name="Wykres 30">
            <a:extLst>
              <a:ext uri="{FF2B5EF4-FFF2-40B4-BE49-F238E27FC236}">
                <a16:creationId xmlns:a16="http://schemas.microsoft.com/office/drawing/2014/main" id="{CD287A79-D3D7-4425-B1E0-97157867D98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97456030"/>
              </p:ext>
            </p:extLst>
          </p:nvPr>
        </p:nvGraphicFramePr>
        <p:xfrm>
          <a:off x="5792004" y="2086812"/>
          <a:ext cx="1203394" cy="4085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32" name="Wykres 31">
            <a:extLst>
              <a:ext uri="{FF2B5EF4-FFF2-40B4-BE49-F238E27FC236}">
                <a16:creationId xmlns:a16="http://schemas.microsoft.com/office/drawing/2014/main" id="{6608F6CF-152C-4021-AB37-E0F0149D6F9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33765560"/>
              </p:ext>
            </p:extLst>
          </p:nvPr>
        </p:nvGraphicFramePr>
        <p:xfrm>
          <a:off x="6945430" y="2086812"/>
          <a:ext cx="1274831" cy="40788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33" name="Wykres 32">
            <a:extLst>
              <a:ext uri="{FF2B5EF4-FFF2-40B4-BE49-F238E27FC236}">
                <a16:creationId xmlns:a16="http://schemas.microsoft.com/office/drawing/2014/main" id="{EB841CAC-7030-4910-800C-10520F35744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78424671"/>
              </p:ext>
            </p:extLst>
          </p:nvPr>
        </p:nvGraphicFramePr>
        <p:xfrm>
          <a:off x="8183005" y="2086812"/>
          <a:ext cx="1296910" cy="4085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34" name="Wykres 33">
            <a:extLst>
              <a:ext uri="{FF2B5EF4-FFF2-40B4-BE49-F238E27FC236}">
                <a16:creationId xmlns:a16="http://schemas.microsoft.com/office/drawing/2014/main" id="{917C5919-5092-4922-BEF8-3A67B7D9DDA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09537159"/>
              </p:ext>
            </p:extLst>
          </p:nvPr>
        </p:nvGraphicFramePr>
        <p:xfrm>
          <a:off x="9479914" y="2066323"/>
          <a:ext cx="1259653" cy="41058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37" name="Symbol zastępczy tekstu 12">
            <a:extLst>
              <a:ext uri="{FF2B5EF4-FFF2-40B4-BE49-F238E27FC236}">
                <a16:creationId xmlns:a16="http://schemas.microsoft.com/office/drawing/2014/main" id="{1D9F6E4D-B200-4E5D-8940-4CA651552467}"/>
              </a:ext>
            </a:extLst>
          </p:cNvPr>
          <p:cNvSpPr txBox="1">
            <a:spLocks/>
          </p:cNvSpPr>
          <p:nvPr/>
        </p:nvSpPr>
        <p:spPr>
          <a:xfrm>
            <a:off x="2509789" y="6440667"/>
            <a:ext cx="9204612" cy="252001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b="1"/>
              <a:t>Q10A. Wskaż miejsce, gdzie zazwyczaj kupujesz (WSTAW KATEGORIĘ).</a:t>
            </a:r>
            <a:endParaRPr lang="pl-PL" dirty="0"/>
          </a:p>
        </p:txBody>
      </p:sp>
      <p:sp>
        <p:nvSpPr>
          <p:cNvPr id="26" name="Base Label">
            <a:extLst>
              <a:ext uri="{FF2B5EF4-FFF2-40B4-BE49-F238E27FC236}">
                <a16:creationId xmlns:a16="http://schemas.microsoft.com/office/drawing/2014/main" id="{E3BFDF89-7FDA-481F-ACCB-3596DDF8C6F8}"/>
              </a:ext>
            </a:extLst>
          </p:cNvPr>
          <p:cNvSpPr txBox="1"/>
          <p:nvPr/>
        </p:nvSpPr>
        <p:spPr>
          <a:xfrm>
            <a:off x="142706" y="6311475"/>
            <a:ext cx="732111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BAZA Q3 2022: 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177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/ 171/ 159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188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168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125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27" name="Base Label">
            <a:extLst>
              <a:ext uri="{FF2B5EF4-FFF2-40B4-BE49-F238E27FC236}">
                <a16:creationId xmlns:a16="http://schemas.microsoft.com/office/drawing/2014/main" id="{C8B70FDD-AE90-46F4-ABEB-979F364E236F}"/>
              </a:ext>
            </a:extLst>
          </p:cNvPr>
          <p:cNvSpPr txBox="1"/>
          <p:nvPr/>
        </p:nvSpPr>
        <p:spPr>
          <a:xfrm>
            <a:off x="134799" y="6465643"/>
            <a:ext cx="593612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BAZA Q2 2022</a:t>
            </a:r>
            <a:r>
              <a:rPr lang="da-DK" sz="100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 178/ 157/ 185/ 195/ 158/ 133/ 118/ -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36" name="Base Label">
            <a:extLst>
              <a:ext uri="{FF2B5EF4-FFF2-40B4-BE49-F238E27FC236}">
                <a16:creationId xmlns:a16="http://schemas.microsoft.com/office/drawing/2014/main" id="{3021E726-718D-44CD-B8A3-7D847F2842DE}"/>
              </a:ext>
            </a:extLst>
          </p:cNvPr>
          <p:cNvSpPr txBox="1"/>
          <p:nvPr/>
        </p:nvSpPr>
        <p:spPr>
          <a:xfrm>
            <a:off x="143998" y="6137190"/>
            <a:ext cx="732111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BAZA Q4 2022: 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183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/ 155/ 158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197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162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130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23" name="Symbol zastępczy stopki 3">
            <a:extLst>
              <a:ext uri="{FF2B5EF4-FFF2-40B4-BE49-F238E27FC236}">
                <a16:creationId xmlns:a16="http://schemas.microsoft.com/office/drawing/2014/main" id="{5F9F214F-5E19-4C2F-95D8-0158059CFF14}"/>
              </a:ext>
            </a:extLst>
          </p:cNvPr>
          <p:cNvSpPr txBox="1">
            <a:spLocks/>
          </p:cNvSpPr>
          <p:nvPr/>
        </p:nvSpPr>
        <p:spPr>
          <a:xfrm>
            <a:off x="4117701" y="664649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 </a:t>
            </a:r>
            <a:endParaRPr lang="pl-PL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86414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a 1">
            <a:extLst>
              <a:ext uri="{FF2B5EF4-FFF2-40B4-BE49-F238E27FC236}">
                <a16:creationId xmlns:a16="http://schemas.microsoft.com/office/drawing/2014/main" id="{1073CCDE-762C-4F29-9596-6EB7CCF1654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6631041"/>
              </p:ext>
            </p:extLst>
          </p:nvPr>
        </p:nvGraphicFramePr>
        <p:xfrm>
          <a:off x="209322" y="1292206"/>
          <a:ext cx="11772005" cy="67752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53277">
                  <a:extLst>
                    <a:ext uri="{9D8B030D-6E8A-4147-A177-3AD203B41FA5}">
                      <a16:colId xmlns:a16="http://schemas.microsoft.com/office/drawing/2014/main" val="290264631"/>
                    </a:ext>
                  </a:extLst>
                </a:gridCol>
                <a:gridCol w="1235992">
                  <a:extLst>
                    <a:ext uri="{9D8B030D-6E8A-4147-A177-3AD203B41FA5}">
                      <a16:colId xmlns:a16="http://schemas.microsoft.com/office/drawing/2014/main" val="3876650189"/>
                    </a:ext>
                  </a:extLst>
                </a:gridCol>
                <a:gridCol w="1225898">
                  <a:extLst>
                    <a:ext uri="{9D8B030D-6E8A-4147-A177-3AD203B41FA5}">
                      <a16:colId xmlns:a16="http://schemas.microsoft.com/office/drawing/2014/main" val="530739249"/>
                    </a:ext>
                  </a:extLst>
                </a:gridCol>
                <a:gridCol w="1461961">
                  <a:extLst>
                    <a:ext uri="{9D8B030D-6E8A-4147-A177-3AD203B41FA5}">
                      <a16:colId xmlns:a16="http://schemas.microsoft.com/office/drawing/2014/main" val="736313315"/>
                    </a:ext>
                  </a:extLst>
                </a:gridCol>
                <a:gridCol w="1085513">
                  <a:extLst>
                    <a:ext uri="{9D8B030D-6E8A-4147-A177-3AD203B41FA5}">
                      <a16:colId xmlns:a16="http://schemas.microsoft.com/office/drawing/2014/main" val="3420188901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250817866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1384917391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494750772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3610742496"/>
                    </a:ext>
                  </a:extLst>
                </a:gridCol>
              </a:tblGrid>
              <a:tr h="357152">
                <a:tc>
                  <a:txBody>
                    <a:bodyPr/>
                    <a:lstStyle/>
                    <a:p>
                      <a:pPr algn="r" fontAlgn="b"/>
                      <a:r>
                        <a:rPr lang="pl-PL" sz="100" b="1" i="0" u="none" strike="noStrike" noProof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LROW^</a:t>
                      </a:r>
                      <a:endParaRPr lang="en-US" sz="100" b="1" i="0" u="none" strike="noStrike" noProof="0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66907372"/>
                  </a:ext>
                </a:extLst>
              </a:tr>
              <a:tr h="320371">
                <a:tc>
                  <a:txBody>
                    <a:bodyPr/>
                    <a:lstStyle/>
                    <a:p>
                      <a:pPr algn="r" fontAlgn="b"/>
                      <a:r>
                        <a:rPr lang="pl-PL" sz="100" b="1" i="0" u="none" strike="noStrike" noProof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a</a:t>
                      </a:r>
                    </a:p>
                    <a:p>
                      <a:pPr algn="r" fontAlgn="b"/>
                      <a:r>
                        <a:rPr lang="pl-PL" sz="100" b="1" i="0" u="none" strike="noStrike" noProof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B</a:t>
                      </a:r>
                    </a:p>
                  </a:txBody>
                  <a:tcPr marL="45720" marR="45720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WĘDLINY NA KANAPKĘ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KIEŁBASY TRADYCYJNE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KIEŁBASY SUCHE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PARÓWKI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KABANOSY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KONSERWY MIĘSNE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CONVENIENCE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MIĘSO SEMI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54764606"/>
                  </a:ext>
                </a:extLst>
              </a:tr>
            </a:tbl>
          </a:graphicData>
        </a:graphic>
      </p:graphicFrame>
      <p:sp>
        <p:nvSpPr>
          <p:cNvPr id="28" name="Base Label">
            <a:extLst>
              <a:ext uri="{FF2B5EF4-FFF2-40B4-BE49-F238E27FC236}">
                <a16:creationId xmlns:a16="http://schemas.microsoft.com/office/drawing/2014/main" id="{C1935A9D-70A8-4B5B-A883-C688766AF421}"/>
              </a:ext>
            </a:extLst>
          </p:cNvPr>
          <p:cNvSpPr txBox="1"/>
          <p:nvPr/>
        </p:nvSpPr>
        <p:spPr>
          <a:xfrm>
            <a:off x="151294" y="6627214"/>
            <a:ext cx="80125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BAZA Q4 2021</a:t>
            </a:r>
            <a:r>
              <a:rPr lang="da-DK" sz="100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 299/ 265/ 300/ 301/ 262/ 196/ 197/ -</a:t>
            </a:r>
            <a:endParaRPr lang="da-DK" sz="1000" dirty="0">
              <a:solidFill>
                <a:schemeClr val="tx1"/>
              </a:solidFill>
            </a:endParaRPr>
          </a:p>
        </p:txBody>
      </p:sp>
      <p:graphicFrame>
        <p:nvGraphicFramePr>
          <p:cNvPr id="10" name="Tabela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9293448"/>
              </p:ext>
            </p:extLst>
          </p:nvPr>
        </p:nvGraphicFramePr>
        <p:xfrm>
          <a:off x="0" y="2052241"/>
          <a:ext cx="11772005" cy="411341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53277">
                  <a:extLst>
                    <a:ext uri="{9D8B030D-6E8A-4147-A177-3AD203B41FA5}">
                      <a16:colId xmlns:a16="http://schemas.microsoft.com/office/drawing/2014/main" val="1525239716"/>
                    </a:ext>
                  </a:extLst>
                </a:gridCol>
                <a:gridCol w="1235992">
                  <a:extLst>
                    <a:ext uri="{9D8B030D-6E8A-4147-A177-3AD203B41FA5}">
                      <a16:colId xmlns:a16="http://schemas.microsoft.com/office/drawing/2014/main" val="4113418651"/>
                    </a:ext>
                  </a:extLst>
                </a:gridCol>
                <a:gridCol w="1225898">
                  <a:extLst>
                    <a:ext uri="{9D8B030D-6E8A-4147-A177-3AD203B41FA5}">
                      <a16:colId xmlns:a16="http://schemas.microsoft.com/office/drawing/2014/main" val="1153389742"/>
                    </a:ext>
                  </a:extLst>
                </a:gridCol>
                <a:gridCol w="1295133">
                  <a:extLst>
                    <a:ext uri="{9D8B030D-6E8A-4147-A177-3AD203B41FA5}">
                      <a16:colId xmlns:a16="http://schemas.microsoft.com/office/drawing/2014/main" val="2232836368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731207903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2419463121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3396229554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1637436408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603651929"/>
                    </a:ext>
                  </a:extLst>
                </a:gridCol>
              </a:tblGrid>
              <a:tr h="51652"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00" b="1" i="0" u="none" strike="noStrike" kern="120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^DELROW^</a:t>
                      </a:r>
                      <a:endParaRPr lang="pl-PL" sz="100" b="1" i="0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4719363"/>
                  </a:ext>
                </a:extLst>
              </a:tr>
              <a:tr h="580252"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Specjalistyczny sklep mięsny</a:t>
                      </a:r>
                      <a:endParaRPr lang="pl-PL" sz="800" b="1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86665659"/>
                  </a:ext>
                </a:extLst>
              </a:tr>
              <a:tr h="580252">
                <a:tc>
                  <a:txBody>
                    <a:bodyPr/>
                    <a:lstStyle/>
                    <a:p>
                      <a:pPr algn="r" fontAlgn="t"/>
                      <a:r>
                        <a:rPr lang="pl-PL" sz="8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Biedronka</a:t>
                      </a:r>
                      <a:endParaRPr lang="pl-PL" sz="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5688993"/>
                  </a:ext>
                </a:extLst>
              </a:tr>
              <a:tr h="580252">
                <a:tc>
                  <a:txBody>
                    <a:bodyPr/>
                    <a:lstStyle/>
                    <a:p>
                      <a:pPr algn="r" rtl="0" fontAlgn="t"/>
                      <a:r>
                        <a:rPr lang="pl-PL" sz="800" b="1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Mały sklep ogólnospożywczy</a:t>
                      </a:r>
                      <a:endParaRPr lang="pl-PL" sz="800" b="1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8579951"/>
                  </a:ext>
                </a:extLst>
              </a:tr>
              <a:tr h="580252">
                <a:tc>
                  <a:txBody>
                    <a:bodyPr/>
                    <a:lstStyle/>
                    <a:p>
                      <a:pPr algn="r" rtl="0" fontAlgn="t"/>
                      <a:r>
                        <a:rPr lang="en-US" sz="800" b="1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Hipermarket\supermarket (np. Carrefour, Tesco, Auchan)</a:t>
                      </a:r>
                      <a:endParaRPr lang="pl-PL" sz="800" b="1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4659694"/>
                  </a:ext>
                </a:extLst>
              </a:tr>
              <a:tr h="580252">
                <a:tc>
                  <a:txBody>
                    <a:bodyPr/>
                    <a:lstStyle/>
                    <a:p>
                      <a:pPr algn="r" fontAlgn="t"/>
                      <a:r>
                        <a:rPr lang="pl-PL" sz="8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Lidl</a:t>
                      </a:r>
                      <a:endParaRPr lang="pl-PL" sz="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8980267"/>
                  </a:ext>
                </a:extLst>
              </a:tr>
              <a:tr h="580252">
                <a:tc>
                  <a:txBody>
                    <a:bodyPr/>
                    <a:lstStyle/>
                    <a:p>
                      <a:pPr algn="r" fontAlgn="t"/>
                      <a:r>
                        <a:rPr lang="pl-PL" sz="8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w innym miejscu</a:t>
                      </a:r>
                      <a:endParaRPr lang="pl-PL" sz="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3644312"/>
                  </a:ext>
                </a:extLst>
              </a:tr>
              <a:tr h="580252">
                <a:tc>
                  <a:txBody>
                    <a:bodyPr/>
                    <a:lstStyle/>
                    <a:p>
                      <a:pPr algn="r" fontAlgn="t"/>
                      <a:r>
                        <a:rPr lang="pl-PL" sz="8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nie wiem, trudno powiedzieć</a:t>
                      </a:r>
                      <a:endParaRPr lang="pl-PL" sz="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16460249"/>
                  </a:ext>
                </a:extLst>
              </a:tr>
            </a:tbl>
          </a:graphicData>
        </a:graphic>
      </p:graphicFrame>
      <p:graphicFrame>
        <p:nvGraphicFramePr>
          <p:cNvPr id="35" name="Wykres 34">
            <a:extLst>
              <a:ext uri="{FF2B5EF4-FFF2-40B4-BE49-F238E27FC236}">
                <a16:creationId xmlns:a16="http://schemas.microsoft.com/office/drawing/2014/main" id="{7AB12DC1-4BBF-43D6-B151-3F79D97D58F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79487369"/>
              </p:ext>
            </p:extLst>
          </p:nvPr>
        </p:nvGraphicFramePr>
        <p:xfrm>
          <a:off x="10739567" y="2086812"/>
          <a:ext cx="1251285" cy="40788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ytuł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Wnioski</a:t>
            </a:r>
            <a:endParaRPr lang="en-US" dirty="0"/>
          </a:p>
        </p:txBody>
      </p:sp>
      <p:sp>
        <p:nvSpPr>
          <p:cNvPr id="6" name="Symbol zastępczy tekstu 5"/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r>
              <a:rPr lang="en-US" dirty="0"/>
              <a:t>ZWYCZAJE ZAKUPOWE</a:t>
            </a:r>
            <a:r>
              <a:rPr lang="pl-PL" dirty="0"/>
              <a:t> </a:t>
            </a:r>
            <a:r>
              <a:rPr lang="pl-PL"/>
              <a:t>| miejsce zakupu: </a:t>
            </a:r>
            <a:r>
              <a:rPr lang="pl-PL" u="sng"/>
              <a:t>ostatnio</a:t>
            </a:r>
            <a:endParaRPr lang="pl-PL" u="sng" dirty="0"/>
          </a:p>
        </p:txBody>
      </p:sp>
      <p:graphicFrame>
        <p:nvGraphicFramePr>
          <p:cNvPr id="9" name="Wykres 8"/>
          <p:cNvGraphicFramePr/>
          <p:nvPr>
            <p:extLst>
              <p:ext uri="{D42A27DB-BD31-4B8C-83A1-F6EECF244321}">
                <p14:modId xmlns:p14="http://schemas.microsoft.com/office/powerpoint/2010/main" val="3163931749"/>
              </p:ext>
            </p:extLst>
          </p:nvPr>
        </p:nvGraphicFramePr>
        <p:xfrm>
          <a:off x="2001310" y="2082824"/>
          <a:ext cx="1194266" cy="40828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53" name="Symbol zastępczy wykresu 20">
            <a:extLst>
              <a:ext uri="{FF2B5EF4-FFF2-40B4-BE49-F238E27FC236}">
                <a16:creationId xmlns:a16="http://schemas.microsoft.com/office/drawing/2014/main" id="{B4504228-E691-4334-BE9B-9E8C8C0D7830}"/>
              </a:ext>
            </a:extLst>
          </p:cNvPr>
          <p:cNvGraphicFramePr>
            <a:graphicFrameLocks noGrp="1"/>
          </p:cNvGraphicFramePr>
          <p:nvPr>
            <p:ph type="chart" sz="quarter" idx="4294967295"/>
            <p:extLst>
              <p:ext uri="{D42A27DB-BD31-4B8C-83A1-F6EECF244321}">
                <p14:modId xmlns:p14="http://schemas.microsoft.com/office/powerpoint/2010/main" val="1284968373"/>
              </p:ext>
            </p:extLst>
          </p:nvPr>
        </p:nvGraphicFramePr>
        <p:xfrm>
          <a:off x="9011080" y="736400"/>
          <a:ext cx="3418874" cy="1025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9" name="Wykres 28">
            <a:extLst>
              <a:ext uri="{FF2B5EF4-FFF2-40B4-BE49-F238E27FC236}">
                <a16:creationId xmlns:a16="http://schemas.microsoft.com/office/drawing/2014/main" id="{2A3A3DE6-E32B-4C57-9D2E-8D9E92ABBDE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77374702"/>
              </p:ext>
            </p:extLst>
          </p:nvPr>
        </p:nvGraphicFramePr>
        <p:xfrm>
          <a:off x="3167729" y="2086813"/>
          <a:ext cx="1324758" cy="40788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30" name="Wykres 29">
            <a:extLst>
              <a:ext uri="{FF2B5EF4-FFF2-40B4-BE49-F238E27FC236}">
                <a16:creationId xmlns:a16="http://schemas.microsoft.com/office/drawing/2014/main" id="{A3B7A0BA-E01D-4475-A088-977B7A1D398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74326390"/>
              </p:ext>
            </p:extLst>
          </p:nvPr>
        </p:nvGraphicFramePr>
        <p:xfrm>
          <a:off x="4373729" y="2086812"/>
          <a:ext cx="1324759" cy="40788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31" name="Wykres 30">
            <a:extLst>
              <a:ext uri="{FF2B5EF4-FFF2-40B4-BE49-F238E27FC236}">
                <a16:creationId xmlns:a16="http://schemas.microsoft.com/office/drawing/2014/main" id="{CD287A79-D3D7-4425-B1E0-97157867D98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30792275"/>
              </p:ext>
            </p:extLst>
          </p:nvPr>
        </p:nvGraphicFramePr>
        <p:xfrm>
          <a:off x="5792004" y="2086812"/>
          <a:ext cx="1203394" cy="4085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32" name="Wykres 31">
            <a:extLst>
              <a:ext uri="{FF2B5EF4-FFF2-40B4-BE49-F238E27FC236}">
                <a16:creationId xmlns:a16="http://schemas.microsoft.com/office/drawing/2014/main" id="{6608F6CF-152C-4021-AB37-E0F0149D6F9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60728845"/>
              </p:ext>
            </p:extLst>
          </p:nvPr>
        </p:nvGraphicFramePr>
        <p:xfrm>
          <a:off x="6945430" y="2086812"/>
          <a:ext cx="1274831" cy="40788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33" name="Wykres 32">
            <a:extLst>
              <a:ext uri="{FF2B5EF4-FFF2-40B4-BE49-F238E27FC236}">
                <a16:creationId xmlns:a16="http://schemas.microsoft.com/office/drawing/2014/main" id="{EB841CAC-7030-4910-800C-10520F35744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3222079"/>
              </p:ext>
            </p:extLst>
          </p:nvPr>
        </p:nvGraphicFramePr>
        <p:xfrm>
          <a:off x="8183005" y="2086812"/>
          <a:ext cx="1296910" cy="4085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34" name="Wykres 33">
            <a:extLst>
              <a:ext uri="{FF2B5EF4-FFF2-40B4-BE49-F238E27FC236}">
                <a16:creationId xmlns:a16="http://schemas.microsoft.com/office/drawing/2014/main" id="{917C5919-5092-4922-BEF8-3A67B7D9DDA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07247913"/>
              </p:ext>
            </p:extLst>
          </p:nvPr>
        </p:nvGraphicFramePr>
        <p:xfrm>
          <a:off x="9479914" y="2066323"/>
          <a:ext cx="1259653" cy="41058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37" name="Symbol zastępczy tekstu 12">
            <a:extLst>
              <a:ext uri="{FF2B5EF4-FFF2-40B4-BE49-F238E27FC236}">
                <a16:creationId xmlns:a16="http://schemas.microsoft.com/office/drawing/2014/main" id="{1D9F6E4D-B200-4E5D-8940-4CA651552467}"/>
              </a:ext>
            </a:extLst>
          </p:cNvPr>
          <p:cNvSpPr txBox="1">
            <a:spLocks/>
          </p:cNvSpPr>
          <p:nvPr/>
        </p:nvSpPr>
        <p:spPr>
          <a:xfrm>
            <a:off x="2509789" y="6440667"/>
            <a:ext cx="9204612" cy="252001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b="1"/>
              <a:t>Q10B. Wskaż miejsce, w którym ostatnio kupiłeś(aś) (WSTAW KATEGORIĘ).</a:t>
            </a:r>
            <a:endParaRPr lang="pl-PL" dirty="0"/>
          </a:p>
        </p:txBody>
      </p:sp>
      <p:sp>
        <p:nvSpPr>
          <p:cNvPr id="26" name="Base Label">
            <a:extLst>
              <a:ext uri="{FF2B5EF4-FFF2-40B4-BE49-F238E27FC236}">
                <a16:creationId xmlns:a16="http://schemas.microsoft.com/office/drawing/2014/main" id="{E3BFDF89-7FDA-481F-ACCB-3596DDF8C6F8}"/>
              </a:ext>
            </a:extLst>
          </p:cNvPr>
          <p:cNvSpPr txBox="1"/>
          <p:nvPr/>
        </p:nvSpPr>
        <p:spPr>
          <a:xfrm>
            <a:off x="142706" y="6311475"/>
            <a:ext cx="732111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BAZA Q3 2022: 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177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/ 171/ 159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188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168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125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27" name="Base Label">
            <a:extLst>
              <a:ext uri="{FF2B5EF4-FFF2-40B4-BE49-F238E27FC236}">
                <a16:creationId xmlns:a16="http://schemas.microsoft.com/office/drawing/2014/main" id="{C8B70FDD-AE90-46F4-ABEB-979F364E236F}"/>
              </a:ext>
            </a:extLst>
          </p:cNvPr>
          <p:cNvSpPr txBox="1"/>
          <p:nvPr/>
        </p:nvSpPr>
        <p:spPr>
          <a:xfrm>
            <a:off x="134799" y="6465643"/>
            <a:ext cx="593612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BAZA Q2 2022</a:t>
            </a:r>
            <a:r>
              <a:rPr lang="da-DK" sz="100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 178/ 157/ 185/ 195/ 158/ 133/ 118/ -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36" name="Base Label">
            <a:extLst>
              <a:ext uri="{FF2B5EF4-FFF2-40B4-BE49-F238E27FC236}">
                <a16:creationId xmlns:a16="http://schemas.microsoft.com/office/drawing/2014/main" id="{3021E726-718D-44CD-B8A3-7D847F2842DE}"/>
              </a:ext>
            </a:extLst>
          </p:cNvPr>
          <p:cNvSpPr txBox="1"/>
          <p:nvPr/>
        </p:nvSpPr>
        <p:spPr>
          <a:xfrm>
            <a:off x="143998" y="6137190"/>
            <a:ext cx="732111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BAZA Q4 2022: 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183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/ 155/ 158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197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162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130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23" name="Symbol zastępczy stopki 3">
            <a:extLst>
              <a:ext uri="{FF2B5EF4-FFF2-40B4-BE49-F238E27FC236}">
                <a16:creationId xmlns:a16="http://schemas.microsoft.com/office/drawing/2014/main" id="{5F9F214F-5E19-4C2F-95D8-0158059CFF14}"/>
              </a:ext>
            </a:extLst>
          </p:cNvPr>
          <p:cNvSpPr txBox="1">
            <a:spLocks/>
          </p:cNvSpPr>
          <p:nvPr/>
        </p:nvSpPr>
        <p:spPr>
          <a:xfrm>
            <a:off x="4117701" y="664649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 </a:t>
            </a:r>
            <a:endParaRPr lang="pl-PL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72891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a 1">
            <a:extLst>
              <a:ext uri="{FF2B5EF4-FFF2-40B4-BE49-F238E27FC236}">
                <a16:creationId xmlns:a16="http://schemas.microsoft.com/office/drawing/2014/main" id="{1073CCDE-762C-4F29-9596-6EB7CCF1654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6631041"/>
              </p:ext>
            </p:extLst>
          </p:nvPr>
        </p:nvGraphicFramePr>
        <p:xfrm>
          <a:off x="209322" y="1292206"/>
          <a:ext cx="11772005" cy="67752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53277">
                  <a:extLst>
                    <a:ext uri="{9D8B030D-6E8A-4147-A177-3AD203B41FA5}">
                      <a16:colId xmlns:a16="http://schemas.microsoft.com/office/drawing/2014/main" val="290264631"/>
                    </a:ext>
                  </a:extLst>
                </a:gridCol>
                <a:gridCol w="1235992">
                  <a:extLst>
                    <a:ext uri="{9D8B030D-6E8A-4147-A177-3AD203B41FA5}">
                      <a16:colId xmlns:a16="http://schemas.microsoft.com/office/drawing/2014/main" val="3876650189"/>
                    </a:ext>
                  </a:extLst>
                </a:gridCol>
                <a:gridCol w="1225898">
                  <a:extLst>
                    <a:ext uri="{9D8B030D-6E8A-4147-A177-3AD203B41FA5}">
                      <a16:colId xmlns:a16="http://schemas.microsoft.com/office/drawing/2014/main" val="530739249"/>
                    </a:ext>
                  </a:extLst>
                </a:gridCol>
                <a:gridCol w="1461961">
                  <a:extLst>
                    <a:ext uri="{9D8B030D-6E8A-4147-A177-3AD203B41FA5}">
                      <a16:colId xmlns:a16="http://schemas.microsoft.com/office/drawing/2014/main" val="736313315"/>
                    </a:ext>
                  </a:extLst>
                </a:gridCol>
                <a:gridCol w="1085513">
                  <a:extLst>
                    <a:ext uri="{9D8B030D-6E8A-4147-A177-3AD203B41FA5}">
                      <a16:colId xmlns:a16="http://schemas.microsoft.com/office/drawing/2014/main" val="3420188901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250817866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1384917391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494750772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3610742496"/>
                    </a:ext>
                  </a:extLst>
                </a:gridCol>
              </a:tblGrid>
              <a:tr h="357152">
                <a:tc>
                  <a:txBody>
                    <a:bodyPr/>
                    <a:lstStyle/>
                    <a:p>
                      <a:pPr algn="r" fontAlgn="b"/>
                      <a:r>
                        <a:rPr lang="pl-PL" sz="100" b="1" i="0" u="none" strike="noStrike" noProof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LROW^</a:t>
                      </a:r>
                      <a:endParaRPr lang="en-US" sz="100" b="1" i="0" u="none" strike="noStrike" noProof="0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66907372"/>
                  </a:ext>
                </a:extLst>
              </a:tr>
              <a:tr h="320371">
                <a:tc>
                  <a:txBody>
                    <a:bodyPr/>
                    <a:lstStyle/>
                    <a:p>
                      <a:pPr algn="r" fontAlgn="b"/>
                      <a:r>
                        <a:rPr lang="pl-PL" sz="100" b="1" i="0" u="none" strike="noStrike" noProof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a</a:t>
                      </a:r>
                    </a:p>
                    <a:p>
                      <a:pPr algn="r" fontAlgn="b"/>
                      <a:r>
                        <a:rPr lang="pl-PL" sz="100" b="1" i="0" u="none" strike="noStrike" noProof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B</a:t>
                      </a:r>
                    </a:p>
                  </a:txBody>
                  <a:tcPr marL="45720" marR="45720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WĘDLINY NA KANAPKĘ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KIEŁBASY TRADYCYJNE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KIEŁBASY SUCHE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PARÓWKI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KABANOSY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KONSERWY MIĘSNE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CONVENIENCE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MIĘSO SEMI</a:t>
                      </a: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54764606"/>
                  </a:ext>
                </a:extLst>
              </a:tr>
            </a:tbl>
          </a:graphicData>
        </a:graphic>
      </p:graphicFrame>
      <p:sp>
        <p:nvSpPr>
          <p:cNvPr id="28" name="Base Label">
            <a:extLst>
              <a:ext uri="{FF2B5EF4-FFF2-40B4-BE49-F238E27FC236}">
                <a16:creationId xmlns:a16="http://schemas.microsoft.com/office/drawing/2014/main" id="{C1935A9D-70A8-4B5B-A883-C688766AF421}"/>
              </a:ext>
            </a:extLst>
          </p:cNvPr>
          <p:cNvSpPr txBox="1"/>
          <p:nvPr/>
        </p:nvSpPr>
        <p:spPr>
          <a:xfrm>
            <a:off x="151294" y="6627214"/>
            <a:ext cx="80125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BAZA Q4 2021</a:t>
            </a:r>
            <a:r>
              <a:rPr lang="da-DK" sz="100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 299/ 265/ 300/ 301/ 262/ 196/ 197/ -</a:t>
            </a:r>
            <a:endParaRPr lang="da-DK" sz="1000" dirty="0">
              <a:solidFill>
                <a:schemeClr val="tx1"/>
              </a:solidFill>
            </a:endParaRPr>
          </a:p>
        </p:txBody>
      </p:sp>
      <p:graphicFrame>
        <p:nvGraphicFramePr>
          <p:cNvPr id="10" name="Tabela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7411808"/>
              </p:ext>
            </p:extLst>
          </p:nvPr>
        </p:nvGraphicFramePr>
        <p:xfrm>
          <a:off x="0" y="2052241"/>
          <a:ext cx="11772005" cy="41158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53277">
                  <a:extLst>
                    <a:ext uri="{9D8B030D-6E8A-4147-A177-3AD203B41FA5}">
                      <a16:colId xmlns:a16="http://schemas.microsoft.com/office/drawing/2014/main" val="1525239716"/>
                    </a:ext>
                  </a:extLst>
                </a:gridCol>
                <a:gridCol w="1235992">
                  <a:extLst>
                    <a:ext uri="{9D8B030D-6E8A-4147-A177-3AD203B41FA5}">
                      <a16:colId xmlns:a16="http://schemas.microsoft.com/office/drawing/2014/main" val="4113418651"/>
                    </a:ext>
                  </a:extLst>
                </a:gridCol>
                <a:gridCol w="1225898">
                  <a:extLst>
                    <a:ext uri="{9D8B030D-6E8A-4147-A177-3AD203B41FA5}">
                      <a16:colId xmlns:a16="http://schemas.microsoft.com/office/drawing/2014/main" val="1153389742"/>
                    </a:ext>
                  </a:extLst>
                </a:gridCol>
                <a:gridCol w="1295133">
                  <a:extLst>
                    <a:ext uri="{9D8B030D-6E8A-4147-A177-3AD203B41FA5}">
                      <a16:colId xmlns:a16="http://schemas.microsoft.com/office/drawing/2014/main" val="2232836368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731207903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2419463121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3396229554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1637436408"/>
                    </a:ext>
                  </a:extLst>
                </a:gridCol>
                <a:gridCol w="1252341">
                  <a:extLst>
                    <a:ext uri="{9D8B030D-6E8A-4147-A177-3AD203B41FA5}">
                      <a16:colId xmlns:a16="http://schemas.microsoft.com/office/drawing/2014/main" val="603651929"/>
                    </a:ext>
                  </a:extLst>
                </a:gridCol>
              </a:tblGrid>
              <a:tr h="40281"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00" b="1" i="0" u="none" strike="noStrike" kern="120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^DELROW^</a:t>
                      </a:r>
                      <a:endParaRPr lang="pl-PL" sz="100" b="1" i="0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200" b="1" i="0" u="none" strike="noStrike" noProof="0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4719363"/>
                  </a:ext>
                </a:extLst>
              </a:tr>
              <a:tr h="452511"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800" b="1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Na śniadanie</a:t>
                      </a:r>
                      <a:endParaRPr lang="pl-PL" sz="800" b="1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86665659"/>
                  </a:ext>
                </a:extLst>
              </a:tr>
              <a:tr h="452511">
                <a:tc>
                  <a:txBody>
                    <a:bodyPr/>
                    <a:lstStyle/>
                    <a:p>
                      <a:pPr algn="r" fontAlgn="t"/>
                      <a:r>
                        <a:rPr lang="pl-PL" sz="8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Na kolację</a:t>
                      </a:r>
                      <a:endParaRPr lang="pl-PL" sz="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5688993"/>
                  </a:ext>
                </a:extLst>
              </a:tr>
              <a:tr h="452511">
                <a:tc>
                  <a:txBody>
                    <a:bodyPr/>
                    <a:lstStyle/>
                    <a:p>
                      <a:pPr algn="r" rtl="0" fontAlgn="t"/>
                      <a:r>
                        <a:rPr lang="pl-PL" sz="800" b="1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W szkole\pracy</a:t>
                      </a:r>
                      <a:endParaRPr lang="pl-PL" sz="800" b="1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8579951"/>
                  </a:ext>
                </a:extLst>
              </a:tr>
              <a:tr h="455481">
                <a:tc>
                  <a:txBody>
                    <a:bodyPr/>
                    <a:lstStyle/>
                    <a:p>
                      <a:pPr algn="r" rtl="0" fontAlgn="t"/>
                      <a:r>
                        <a:rPr lang="pl-PL" sz="800" b="1" i="0" u="none" strike="noStrike">
                          <a:solidFill>
                            <a:srgbClr val="4A4A4A"/>
                          </a:solidFill>
                          <a:effectLst/>
                          <a:latin typeface="Arial" panose="020B0604020202020204" pitchFamily="34" charset="0"/>
                        </a:rPr>
                        <a:t>Na drugie śniadanie\lunch przygotowany w domu do zjedzenia poza domem</a:t>
                      </a:r>
                      <a:endParaRPr lang="pl-PL" sz="800" b="1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4659694"/>
                  </a:ext>
                </a:extLst>
              </a:tr>
              <a:tr h="452511">
                <a:tc>
                  <a:txBody>
                    <a:bodyPr/>
                    <a:lstStyle/>
                    <a:p>
                      <a:pPr algn="r" fontAlgn="t"/>
                      <a:r>
                        <a:rPr lang="pl-PL" sz="8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Na drogę, w trakcie podróży</a:t>
                      </a:r>
                      <a:endParaRPr lang="pl-PL" sz="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8980267"/>
                  </a:ext>
                </a:extLst>
              </a:tr>
              <a:tr h="452511">
                <a:tc>
                  <a:txBody>
                    <a:bodyPr/>
                    <a:lstStyle/>
                    <a:p>
                      <a:pPr algn="r" fontAlgn="t"/>
                      <a:r>
                        <a:rPr lang="pl-PL" sz="8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W trakcie (rodzinnej) imprezy przy stole</a:t>
                      </a:r>
                      <a:endParaRPr lang="pl-PL" sz="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3644312"/>
                  </a:ext>
                </a:extLst>
              </a:tr>
              <a:tr h="452511">
                <a:tc>
                  <a:txBody>
                    <a:bodyPr/>
                    <a:lstStyle/>
                    <a:p>
                      <a:pPr algn="r" fontAlgn="t"/>
                      <a:r>
                        <a:rPr lang="pl-PL" sz="8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Na drugie śniadanie jedzone w domu</a:t>
                      </a:r>
                      <a:endParaRPr lang="pl-PL" sz="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16460249"/>
                  </a:ext>
                </a:extLst>
              </a:tr>
              <a:tr h="452511">
                <a:tc>
                  <a:txBody>
                    <a:bodyPr/>
                    <a:lstStyle/>
                    <a:p>
                      <a:pPr algn="r" fontAlgn="t"/>
                      <a:r>
                        <a:rPr lang="pl-PL" sz="8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Jako przekąskę między posiłkami</a:t>
                      </a:r>
                      <a:endParaRPr lang="pl-PL" sz="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51271880"/>
                  </a:ext>
                </a:extLst>
              </a:tr>
              <a:tr h="452511">
                <a:tc>
                  <a:txBody>
                    <a:bodyPr/>
                    <a:lstStyle/>
                    <a:p>
                      <a:pPr algn="r" fontAlgn="t"/>
                      <a:r>
                        <a:rPr lang="pl-PL" sz="8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W trakcie spędzania czasu na zewnątrz (wycieczki, pikniki, itp.)</a:t>
                      </a:r>
                      <a:endParaRPr lang="pl-PL" sz="8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noProof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5211867"/>
                  </a:ext>
                </a:extLst>
              </a:tr>
            </a:tbl>
          </a:graphicData>
        </a:graphic>
      </p:graphicFrame>
      <p:graphicFrame>
        <p:nvGraphicFramePr>
          <p:cNvPr id="35" name="Wykres 34">
            <a:extLst>
              <a:ext uri="{FF2B5EF4-FFF2-40B4-BE49-F238E27FC236}">
                <a16:creationId xmlns:a16="http://schemas.microsoft.com/office/drawing/2014/main" id="{7AB12DC1-4BBF-43D6-B151-3F79D97D58F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27583527"/>
              </p:ext>
            </p:extLst>
          </p:nvPr>
        </p:nvGraphicFramePr>
        <p:xfrm>
          <a:off x="10739567" y="2086812"/>
          <a:ext cx="1251285" cy="40788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ytuł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Wnioski</a:t>
            </a:r>
            <a:endParaRPr lang="en-US" dirty="0"/>
          </a:p>
        </p:txBody>
      </p:sp>
      <p:sp>
        <p:nvSpPr>
          <p:cNvPr id="6" name="Symbol zastępczy tekstu 5"/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r>
              <a:rPr lang="en-US" dirty="0"/>
              <a:t>ZWYCZAJE ZAKUPOWE</a:t>
            </a:r>
            <a:r>
              <a:rPr lang="pl-PL" dirty="0"/>
              <a:t> </a:t>
            </a:r>
            <a:r>
              <a:rPr lang="pl-PL"/>
              <a:t>| okoliczności jedzenia </a:t>
            </a:r>
            <a:r>
              <a:rPr lang="pl-PL" u="sng"/>
              <a:t>(1\2)</a:t>
            </a:r>
            <a:endParaRPr lang="pl-PL" u="sng" dirty="0"/>
          </a:p>
        </p:txBody>
      </p:sp>
      <p:graphicFrame>
        <p:nvGraphicFramePr>
          <p:cNvPr id="9" name="Wykres 8"/>
          <p:cNvGraphicFramePr/>
          <p:nvPr>
            <p:extLst>
              <p:ext uri="{D42A27DB-BD31-4B8C-83A1-F6EECF244321}">
                <p14:modId xmlns:p14="http://schemas.microsoft.com/office/powerpoint/2010/main" val="492063618"/>
              </p:ext>
            </p:extLst>
          </p:nvPr>
        </p:nvGraphicFramePr>
        <p:xfrm>
          <a:off x="2001310" y="2082824"/>
          <a:ext cx="1194266" cy="40828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53" name="Symbol zastępczy wykresu 20">
            <a:extLst>
              <a:ext uri="{FF2B5EF4-FFF2-40B4-BE49-F238E27FC236}">
                <a16:creationId xmlns:a16="http://schemas.microsoft.com/office/drawing/2014/main" id="{B4504228-E691-4334-BE9B-9E8C8C0D7830}"/>
              </a:ext>
            </a:extLst>
          </p:cNvPr>
          <p:cNvGraphicFramePr>
            <a:graphicFrameLocks noGrp="1"/>
          </p:cNvGraphicFramePr>
          <p:nvPr>
            <p:ph type="chart" sz="quarter" idx="4294967295"/>
            <p:extLst>
              <p:ext uri="{D42A27DB-BD31-4B8C-83A1-F6EECF244321}">
                <p14:modId xmlns:p14="http://schemas.microsoft.com/office/powerpoint/2010/main" val="1260288220"/>
              </p:ext>
            </p:extLst>
          </p:nvPr>
        </p:nvGraphicFramePr>
        <p:xfrm>
          <a:off x="9011080" y="736400"/>
          <a:ext cx="3418874" cy="1025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9" name="Wykres 28">
            <a:extLst>
              <a:ext uri="{FF2B5EF4-FFF2-40B4-BE49-F238E27FC236}">
                <a16:creationId xmlns:a16="http://schemas.microsoft.com/office/drawing/2014/main" id="{2A3A3DE6-E32B-4C57-9D2E-8D9E92ABBDE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14123662"/>
              </p:ext>
            </p:extLst>
          </p:nvPr>
        </p:nvGraphicFramePr>
        <p:xfrm>
          <a:off x="3167729" y="2086813"/>
          <a:ext cx="1324758" cy="40788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30" name="Wykres 29">
            <a:extLst>
              <a:ext uri="{FF2B5EF4-FFF2-40B4-BE49-F238E27FC236}">
                <a16:creationId xmlns:a16="http://schemas.microsoft.com/office/drawing/2014/main" id="{A3B7A0BA-E01D-4475-A088-977B7A1D398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47906154"/>
              </p:ext>
            </p:extLst>
          </p:nvPr>
        </p:nvGraphicFramePr>
        <p:xfrm>
          <a:off x="4373729" y="2086812"/>
          <a:ext cx="1324759" cy="40788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31" name="Wykres 30">
            <a:extLst>
              <a:ext uri="{FF2B5EF4-FFF2-40B4-BE49-F238E27FC236}">
                <a16:creationId xmlns:a16="http://schemas.microsoft.com/office/drawing/2014/main" id="{CD287A79-D3D7-4425-B1E0-97157867D98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20394551"/>
              </p:ext>
            </p:extLst>
          </p:nvPr>
        </p:nvGraphicFramePr>
        <p:xfrm>
          <a:off x="5792004" y="2086812"/>
          <a:ext cx="1203394" cy="4085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32" name="Wykres 31">
            <a:extLst>
              <a:ext uri="{FF2B5EF4-FFF2-40B4-BE49-F238E27FC236}">
                <a16:creationId xmlns:a16="http://schemas.microsoft.com/office/drawing/2014/main" id="{6608F6CF-152C-4021-AB37-E0F0149D6F9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4444691"/>
              </p:ext>
            </p:extLst>
          </p:nvPr>
        </p:nvGraphicFramePr>
        <p:xfrm>
          <a:off x="6945430" y="2086812"/>
          <a:ext cx="1274831" cy="40788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33" name="Wykres 32">
            <a:extLst>
              <a:ext uri="{FF2B5EF4-FFF2-40B4-BE49-F238E27FC236}">
                <a16:creationId xmlns:a16="http://schemas.microsoft.com/office/drawing/2014/main" id="{EB841CAC-7030-4910-800C-10520F35744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23246272"/>
              </p:ext>
            </p:extLst>
          </p:nvPr>
        </p:nvGraphicFramePr>
        <p:xfrm>
          <a:off x="8183005" y="2086812"/>
          <a:ext cx="1296910" cy="4085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34" name="Wykres 33">
            <a:extLst>
              <a:ext uri="{FF2B5EF4-FFF2-40B4-BE49-F238E27FC236}">
                <a16:creationId xmlns:a16="http://schemas.microsoft.com/office/drawing/2014/main" id="{917C5919-5092-4922-BEF8-3A67B7D9DDA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21555975"/>
              </p:ext>
            </p:extLst>
          </p:nvPr>
        </p:nvGraphicFramePr>
        <p:xfrm>
          <a:off x="9479914" y="2066323"/>
          <a:ext cx="1259653" cy="41058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37" name="Symbol zastępczy tekstu 12">
            <a:extLst>
              <a:ext uri="{FF2B5EF4-FFF2-40B4-BE49-F238E27FC236}">
                <a16:creationId xmlns:a16="http://schemas.microsoft.com/office/drawing/2014/main" id="{1D9F6E4D-B200-4E5D-8940-4CA651552467}"/>
              </a:ext>
            </a:extLst>
          </p:cNvPr>
          <p:cNvSpPr txBox="1">
            <a:spLocks/>
          </p:cNvSpPr>
          <p:nvPr/>
        </p:nvSpPr>
        <p:spPr>
          <a:xfrm>
            <a:off x="2509789" y="6440667"/>
            <a:ext cx="9204612" cy="252001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b="1"/>
              <a:t>Q11. W jakich okolicznościach zdarza Ci się jeść (WSTAW KATEGORIĘ)?</a:t>
            </a:r>
            <a:endParaRPr lang="pl-PL" dirty="0"/>
          </a:p>
        </p:txBody>
      </p:sp>
      <p:sp>
        <p:nvSpPr>
          <p:cNvPr id="26" name="Base Label">
            <a:extLst>
              <a:ext uri="{FF2B5EF4-FFF2-40B4-BE49-F238E27FC236}">
                <a16:creationId xmlns:a16="http://schemas.microsoft.com/office/drawing/2014/main" id="{E3BFDF89-7FDA-481F-ACCB-3596DDF8C6F8}"/>
              </a:ext>
            </a:extLst>
          </p:cNvPr>
          <p:cNvSpPr txBox="1"/>
          <p:nvPr/>
        </p:nvSpPr>
        <p:spPr>
          <a:xfrm>
            <a:off x="142706" y="6311475"/>
            <a:ext cx="732111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BAZA Q3 2022: 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177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/ 171/ 159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188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168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125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27" name="Base Label">
            <a:extLst>
              <a:ext uri="{FF2B5EF4-FFF2-40B4-BE49-F238E27FC236}">
                <a16:creationId xmlns:a16="http://schemas.microsoft.com/office/drawing/2014/main" id="{C8B70FDD-AE90-46F4-ABEB-979F364E236F}"/>
              </a:ext>
            </a:extLst>
          </p:cNvPr>
          <p:cNvSpPr txBox="1"/>
          <p:nvPr/>
        </p:nvSpPr>
        <p:spPr>
          <a:xfrm>
            <a:off x="134799" y="6465643"/>
            <a:ext cx="593612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BAZA Q2 2022</a:t>
            </a:r>
            <a:r>
              <a:rPr lang="da-DK" sz="100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 178/ 157/ 185/ 195/ 158/ 133/ 118/ -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36" name="Base Label">
            <a:extLst>
              <a:ext uri="{FF2B5EF4-FFF2-40B4-BE49-F238E27FC236}">
                <a16:creationId xmlns:a16="http://schemas.microsoft.com/office/drawing/2014/main" id="{3021E726-718D-44CD-B8A3-7D847F2842DE}"/>
              </a:ext>
            </a:extLst>
          </p:cNvPr>
          <p:cNvSpPr txBox="1"/>
          <p:nvPr/>
        </p:nvSpPr>
        <p:spPr>
          <a:xfrm>
            <a:off x="143998" y="6137190"/>
            <a:ext cx="732111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BAZA Q4 2022: 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183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/ 155/ 158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197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162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130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pl-PL"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pl-PL" sz="100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endParaRPr lang="da-DK" sz="1000" dirty="0">
              <a:solidFill>
                <a:schemeClr val="tx1"/>
              </a:solidFill>
            </a:endParaRPr>
          </a:p>
        </p:txBody>
      </p:sp>
      <p:sp>
        <p:nvSpPr>
          <p:cNvPr id="23" name="Symbol zastępczy stopki 3">
            <a:extLst>
              <a:ext uri="{FF2B5EF4-FFF2-40B4-BE49-F238E27FC236}">
                <a16:creationId xmlns:a16="http://schemas.microsoft.com/office/drawing/2014/main" id="{5F9F214F-5E19-4C2F-95D8-0158059CFF14}"/>
              </a:ext>
            </a:extLst>
          </p:cNvPr>
          <p:cNvSpPr txBox="1">
            <a:spLocks/>
          </p:cNvSpPr>
          <p:nvPr/>
        </p:nvSpPr>
        <p:spPr>
          <a:xfrm>
            <a:off x="4117701" y="6646496"/>
            <a:ext cx="5531713" cy="241582"/>
          </a:xfrm>
          <a:prstGeom prst="rect">
            <a:avLst/>
          </a:prstGeom>
        </p:spPr>
        <p:txBody>
          <a:bodyPr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RÓŻNICE ISTOTNE STATYSTYCZNIE 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MIĘDZY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2022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pl-PL" sz="900" b="1">
                <a:latin typeface="Arial" panose="020B0604020202020204" pitchFamily="34" charset="0"/>
                <a:cs typeface="Arial" panose="020B0604020202020204" pitchFamily="34" charset="0"/>
              </a:rPr>
              <a:t>Q4 2021</a:t>
            </a:r>
            <a:r>
              <a:rPr lang="pl-PL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NA POZIOMIE </a:t>
            </a:r>
            <a:r>
              <a:rPr lang="pl-PL" sz="900" b="1" dirty="0">
                <a:latin typeface="Arial" panose="020B0604020202020204" pitchFamily="34" charset="0"/>
                <a:cs typeface="Arial" panose="020B0604020202020204" pitchFamily="34" charset="0"/>
              </a:rPr>
              <a:t>95% </a:t>
            </a:r>
            <a:endParaRPr lang="pl-PL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6021017"/>
      </p:ext>
    </p:extLst>
  </p:cSld>
  <p:clrMapOvr>
    <a:masterClrMapping/>
  </p:clrMapOvr>
</p:sld>
</file>

<file path=ppt/theme/theme1.xml><?xml version="1.0" encoding="utf-8"?>
<a:theme xmlns:a="http://schemas.openxmlformats.org/drawingml/2006/main" name="Norstat 2018">
  <a:themeElements>
    <a:clrScheme name="Niestandardowy 13">
      <a:dk1>
        <a:srgbClr val="4A4A4A"/>
      </a:dk1>
      <a:lt1>
        <a:srgbClr val="FFFFFF"/>
      </a:lt1>
      <a:dk2>
        <a:srgbClr val="004E54"/>
      </a:dk2>
      <a:lt2>
        <a:srgbClr val="37A541"/>
      </a:lt2>
      <a:accent1>
        <a:srgbClr val="37A541"/>
      </a:accent1>
      <a:accent2>
        <a:srgbClr val="D4D500"/>
      </a:accent2>
      <a:accent3>
        <a:srgbClr val="DE9600"/>
      </a:accent3>
      <a:accent4>
        <a:srgbClr val="FF0000"/>
      </a:accent4>
      <a:accent5>
        <a:srgbClr val="B8347A"/>
      </a:accent5>
      <a:accent6>
        <a:srgbClr val="0089B0"/>
      </a:accent6>
      <a:hlink>
        <a:srgbClr val="6C176A"/>
      </a:hlink>
      <a:folHlink>
        <a:srgbClr val="FA5247"/>
      </a:folHlink>
    </a:clrScheme>
    <a:fontScheme name="Norstat 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Norstat Colors">
      <a:dk1>
        <a:srgbClr val="4A4A4A"/>
      </a:dk1>
      <a:lt1>
        <a:srgbClr val="FFFFFF"/>
      </a:lt1>
      <a:dk2>
        <a:srgbClr val="004E54"/>
      </a:dk2>
      <a:lt2>
        <a:srgbClr val="37A541"/>
      </a:lt2>
      <a:accent1>
        <a:srgbClr val="6C176A"/>
      </a:accent1>
      <a:accent2>
        <a:srgbClr val="D4D500"/>
      </a:accent2>
      <a:accent3>
        <a:srgbClr val="DE9600"/>
      </a:accent3>
      <a:accent4>
        <a:srgbClr val="CC6744"/>
      </a:accent4>
      <a:accent5>
        <a:srgbClr val="B83479"/>
      </a:accent5>
      <a:accent6>
        <a:srgbClr val="0089B0"/>
      </a:accent6>
      <a:hlink>
        <a:srgbClr val="6C176A"/>
      </a:hlink>
      <a:folHlink>
        <a:srgbClr val="FA5247"/>
      </a:folHlink>
    </a:clrScheme>
    <a:fontScheme name="Norstat 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Norstat Colors">
      <a:dk1>
        <a:srgbClr val="4A4A4A"/>
      </a:dk1>
      <a:lt1>
        <a:srgbClr val="FFFFFF"/>
      </a:lt1>
      <a:dk2>
        <a:srgbClr val="004E54"/>
      </a:dk2>
      <a:lt2>
        <a:srgbClr val="37A541"/>
      </a:lt2>
      <a:accent1>
        <a:srgbClr val="6C176A"/>
      </a:accent1>
      <a:accent2>
        <a:srgbClr val="D4D500"/>
      </a:accent2>
      <a:accent3>
        <a:srgbClr val="DE9600"/>
      </a:accent3>
      <a:accent4>
        <a:srgbClr val="CC6744"/>
      </a:accent4>
      <a:accent5>
        <a:srgbClr val="B83479"/>
      </a:accent5>
      <a:accent6>
        <a:srgbClr val="0089B0"/>
      </a:accent6>
      <a:hlink>
        <a:srgbClr val="6C176A"/>
      </a:hlink>
      <a:folHlink>
        <a:srgbClr val="FA5247"/>
      </a:folHlink>
    </a:clrScheme>
    <a:fontScheme name="Norstat 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18690</TotalTime>
  <Words>11858</Words>
  <Application>Microsoft Office PowerPoint</Application>
  <PresentationFormat>Panoramiczny</PresentationFormat>
  <Paragraphs>4011</Paragraphs>
  <Slides>66</Slides>
  <Notes>51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66</vt:i4>
      </vt:variant>
    </vt:vector>
  </HeadingPairs>
  <TitlesOfParts>
    <vt:vector size="71" baseType="lpstr">
      <vt:lpstr>Arial</vt:lpstr>
      <vt:lpstr>Calibri</vt:lpstr>
      <vt:lpstr>Century Gothic</vt:lpstr>
      <vt:lpstr>Wingdings 2</vt:lpstr>
      <vt:lpstr>Norstat 2018</vt:lpstr>
      <vt:lpstr>Prezentacja programu PowerPoint</vt:lpstr>
      <vt:lpstr>Podsumowanie trzeciego kwartału badania trackingowego dla Animex</vt:lpstr>
      <vt:lpstr>PROFIL DEMOGRAFICZNY </vt:lpstr>
      <vt:lpstr>PROFIL DEMOGRAFICZNY </vt:lpstr>
      <vt:lpstr>KATEGORIE PRODUKTOWE  PODSUMOWANIE  </vt:lpstr>
      <vt:lpstr>WNIOSKI</vt:lpstr>
      <vt:lpstr>Wnioski</vt:lpstr>
      <vt:lpstr>Wnioski</vt:lpstr>
      <vt:lpstr>Wnioski</vt:lpstr>
      <vt:lpstr>Wnioski</vt:lpstr>
      <vt:lpstr>Wnioski</vt:lpstr>
      <vt:lpstr>Wnioski</vt:lpstr>
      <vt:lpstr>MARKI ANIMEX  PODSUMOWANIE  </vt:lpstr>
      <vt:lpstr>Prezentacja programu PowerPoint</vt:lpstr>
      <vt:lpstr>WNIOSKI</vt:lpstr>
      <vt:lpstr>WNIOSKI</vt:lpstr>
      <vt:lpstr>WNIOSKI</vt:lpstr>
      <vt:lpstr>WNIOSKI</vt:lpstr>
      <vt:lpstr>WNIOSKI</vt:lpstr>
      <vt:lpstr>WNIOSKI</vt:lpstr>
      <vt:lpstr>WNIOSKI</vt:lpstr>
      <vt:lpstr>WNIOSKI</vt:lpstr>
      <vt:lpstr>WNIOSKI</vt:lpstr>
      <vt:lpstr>Mocne i słabe strony marek</vt:lpstr>
      <vt:lpstr>Prezentacja programu PowerPoint</vt:lpstr>
      <vt:lpstr>Prezentacja programu PowerPoint</vt:lpstr>
      <vt:lpstr>WNIOSKI</vt:lpstr>
      <vt:lpstr>WNIOSKI</vt:lpstr>
      <vt:lpstr>WNIOSKI</vt:lpstr>
      <vt:lpstr>WNIOSKI</vt:lpstr>
      <vt:lpstr>WNIOSKI</vt:lpstr>
      <vt:lpstr>WNIOSKI</vt:lpstr>
      <vt:lpstr>WNIOSKI</vt:lpstr>
      <vt:lpstr>WNIOSKI</vt:lpstr>
      <vt:lpstr>WNIOSKI</vt:lpstr>
      <vt:lpstr>mocne i słabe strony marek</vt:lpstr>
      <vt:lpstr>Prezentacja programu PowerPoint</vt:lpstr>
      <vt:lpstr>Wnioski</vt:lpstr>
      <vt:lpstr>Prezentacja programu PowerPoint</vt:lpstr>
      <vt:lpstr>WNIOSKI</vt:lpstr>
      <vt:lpstr>WNIOSKI</vt:lpstr>
      <vt:lpstr>mocne i słabe strony marek</vt:lpstr>
      <vt:lpstr>Wnioski</vt:lpstr>
      <vt:lpstr>Prezentacja programu PowerPoint</vt:lpstr>
      <vt:lpstr>WNIOSKI</vt:lpstr>
      <vt:lpstr>WNIOSKI</vt:lpstr>
      <vt:lpstr>WNIOSKI</vt:lpstr>
      <vt:lpstr>WNIOSKI</vt:lpstr>
      <vt:lpstr>WNIOSKI</vt:lpstr>
      <vt:lpstr>WNIOSKI</vt:lpstr>
      <vt:lpstr>WNIOSKI</vt:lpstr>
      <vt:lpstr>WNIOSKI</vt:lpstr>
      <vt:lpstr>WNIOSKI</vt:lpstr>
      <vt:lpstr>mocne i słabe strony marek</vt:lpstr>
      <vt:lpstr>Prezentacja programu PowerPoint</vt:lpstr>
      <vt:lpstr>Prezentacja programu PowerPoint</vt:lpstr>
      <vt:lpstr>WNIOSKI</vt:lpstr>
      <vt:lpstr>WNIOSKI</vt:lpstr>
      <vt:lpstr>WNIOSKI</vt:lpstr>
      <vt:lpstr>WNIOSKI</vt:lpstr>
      <vt:lpstr>WNIOSKI</vt:lpstr>
      <vt:lpstr>WNIOSKI</vt:lpstr>
      <vt:lpstr>WNIOSKI</vt:lpstr>
      <vt:lpstr>mocne i słabe strony marek</vt:lpstr>
      <vt:lpstr>Prezentacja programu PowerPoint</vt:lpstr>
      <vt:lpstr>PRZEGLĄD KATEGORII PRODUKTOWYCH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Tracking znajomości i wizerunku marek wędlin i produktów pokrewnych dla Animex RAPORT KWARTALNY</dc:title>
  <dc:creator>Joanna Ciemniewska</dc:creator>
  <cp:lastModifiedBy>Piotr Jaszke</cp:lastModifiedBy>
  <cp:revision>1401</cp:revision>
  <dcterms:created xsi:type="dcterms:W3CDTF">2019-05-15T13:54:30Z</dcterms:created>
  <dcterms:modified xsi:type="dcterms:W3CDTF">2023-01-24T10:40:09Z</dcterms:modified>
</cp:coreProperties>
</file>